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04" r:id="rId4"/>
    <p:sldMasterId id="2147483718" r:id="rId5"/>
  </p:sldMasterIdLst>
  <p:notesMasterIdLst>
    <p:notesMasterId r:id="rId89"/>
  </p:notesMasterIdLst>
  <p:sldIdLst>
    <p:sldId id="265" r:id="rId6"/>
    <p:sldId id="302" r:id="rId7"/>
    <p:sldId id="464" r:id="rId8"/>
    <p:sldId id="384" r:id="rId9"/>
    <p:sldId id="383" r:id="rId10"/>
    <p:sldId id="310" r:id="rId11"/>
    <p:sldId id="450" r:id="rId12"/>
    <p:sldId id="387" r:id="rId13"/>
    <p:sldId id="401" r:id="rId14"/>
    <p:sldId id="402" r:id="rId15"/>
    <p:sldId id="400" r:id="rId16"/>
    <p:sldId id="399" r:id="rId17"/>
    <p:sldId id="452" r:id="rId18"/>
    <p:sldId id="405" r:id="rId19"/>
    <p:sldId id="409" r:id="rId20"/>
    <p:sldId id="411" r:id="rId21"/>
    <p:sldId id="454" r:id="rId22"/>
    <p:sldId id="385" r:id="rId23"/>
    <p:sldId id="388" r:id="rId24"/>
    <p:sldId id="389" r:id="rId25"/>
    <p:sldId id="458" r:id="rId26"/>
    <p:sldId id="468" r:id="rId27"/>
    <p:sldId id="412" r:id="rId28"/>
    <p:sldId id="417" r:id="rId29"/>
    <p:sldId id="437" r:id="rId30"/>
    <p:sldId id="419" r:id="rId31"/>
    <p:sldId id="422" r:id="rId32"/>
    <p:sldId id="477" r:id="rId33"/>
    <p:sldId id="438" r:id="rId34"/>
    <p:sldId id="479" r:id="rId35"/>
    <p:sldId id="418" r:id="rId36"/>
    <p:sldId id="420" r:id="rId37"/>
    <p:sldId id="427" r:id="rId38"/>
    <p:sldId id="421" r:id="rId39"/>
    <p:sldId id="428" r:id="rId40"/>
    <p:sldId id="426" r:id="rId41"/>
    <p:sldId id="425" r:id="rId42"/>
    <p:sldId id="440" r:id="rId43"/>
    <p:sldId id="476" r:id="rId44"/>
    <p:sldId id="459" r:id="rId45"/>
    <p:sldId id="446" r:id="rId46"/>
    <p:sldId id="445" r:id="rId47"/>
    <p:sldId id="430" r:id="rId48"/>
    <p:sldId id="432" r:id="rId49"/>
    <p:sldId id="435" r:id="rId50"/>
    <p:sldId id="461" r:id="rId51"/>
    <p:sldId id="436" r:id="rId52"/>
    <p:sldId id="462" r:id="rId53"/>
    <p:sldId id="463" r:id="rId54"/>
    <p:sldId id="456" r:id="rId55"/>
    <p:sldId id="444" r:id="rId56"/>
    <p:sldId id="443" r:id="rId57"/>
    <p:sldId id="429" r:id="rId58"/>
    <p:sldId id="442" r:id="rId59"/>
    <p:sldId id="466" r:id="rId60"/>
    <p:sldId id="448" r:id="rId61"/>
    <p:sldId id="315" r:id="rId62"/>
    <p:sldId id="386" r:id="rId63"/>
    <p:sldId id="410" r:id="rId64"/>
    <p:sldId id="469" r:id="rId65"/>
    <p:sldId id="470" r:id="rId66"/>
    <p:sldId id="471" r:id="rId67"/>
    <p:sldId id="414" r:id="rId68"/>
    <p:sldId id="472" r:id="rId69"/>
    <p:sldId id="415" r:id="rId70"/>
    <p:sldId id="473" r:id="rId71"/>
    <p:sldId id="416" r:id="rId72"/>
    <p:sldId id="474" r:id="rId73"/>
    <p:sldId id="475" r:id="rId74"/>
    <p:sldId id="467" r:id="rId75"/>
    <p:sldId id="403" r:id="rId76"/>
    <p:sldId id="404" r:id="rId77"/>
    <p:sldId id="406" r:id="rId78"/>
    <p:sldId id="407" r:id="rId79"/>
    <p:sldId id="465" r:id="rId80"/>
    <p:sldId id="408" r:id="rId81"/>
    <p:sldId id="478" r:id="rId82"/>
    <p:sldId id="392" r:id="rId83"/>
    <p:sldId id="393" r:id="rId84"/>
    <p:sldId id="396" r:id="rId85"/>
    <p:sldId id="397" r:id="rId86"/>
    <p:sldId id="398" r:id="rId87"/>
    <p:sldId id="424" r:id="rId8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008000"/>
    <a:srgbClr val="FFFFFF"/>
    <a:srgbClr val="000000"/>
    <a:srgbClr val="7FD7A7"/>
    <a:srgbClr val="00B050"/>
    <a:srgbClr val="DCBE9A"/>
    <a:srgbClr val="507C89"/>
    <a:srgbClr val="00B0F0"/>
    <a:srgbClr val="8CB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287" autoAdjust="0"/>
  </p:normalViewPr>
  <p:slideViewPr>
    <p:cSldViewPr snapToGrid="0">
      <p:cViewPr varScale="1">
        <p:scale>
          <a:sx n="39" d="100"/>
          <a:sy n="39" d="100"/>
        </p:scale>
        <p:origin x="30" y="858"/>
      </p:cViewPr>
      <p:guideLst>
        <p:guide orient="horz" pos="2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466A-BEE1-465C-8B45-A5956C557BA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1E45D-C88A-4E28-88AF-6B7BE2B1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4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2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1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43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01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87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67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10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25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45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5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06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09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1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75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76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6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67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89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75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55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5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Karakteristik</a:t>
            </a:r>
            <a:r>
              <a:rPr lang="en-US" dirty="0"/>
              <a:t> Reservoir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analisa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formasi</a:t>
            </a:r>
            <a:r>
              <a:rPr lang="en-US" dirty="0"/>
              <a:t>.</a:t>
            </a:r>
          </a:p>
          <a:p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Formasi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3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, </a:t>
            </a:r>
            <a:r>
              <a:rPr lang="en-US" dirty="0" err="1"/>
              <a:t>saat</a:t>
            </a:r>
            <a:r>
              <a:rPr lang="en-US" dirty="0"/>
              <a:t> dan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pemboran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20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2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92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17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81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8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131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29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3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46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73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132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70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90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2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9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237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66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4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50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672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11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308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94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661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39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335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524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5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26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1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521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516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926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476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079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24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45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313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691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385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962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309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418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799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, </a:t>
            </a:r>
            <a:r>
              <a:rPr lang="en-US" dirty="0" err="1"/>
              <a:t>Collape</a:t>
            </a:r>
            <a:r>
              <a:rPr lang="en-US" dirty="0"/>
              <a:t>, Burst dan Tension Load yang </a:t>
            </a:r>
            <a:r>
              <a:rPr lang="en-US" dirty="0" err="1"/>
              <a:t>dipertimbangkan</a:t>
            </a:r>
            <a:r>
              <a:rPr lang="en-US" dirty="0"/>
              <a:t>\</a:t>
            </a:r>
          </a:p>
          <a:p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Sumur</a:t>
            </a:r>
            <a:r>
              <a:rPr lang="en-US" dirty="0"/>
              <a:t> pun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dipertimbangkan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sumur</a:t>
            </a:r>
            <a:r>
              <a:rPr lang="en-ID" dirty="0"/>
              <a:t> </a:t>
            </a:r>
            <a:r>
              <a:rPr lang="en-ID" dirty="0" err="1"/>
              <a:t>yg</a:t>
            </a:r>
            <a:r>
              <a:rPr lang="en-ID" dirty="0"/>
              <a:t> HPHT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sumur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kandungan</a:t>
            </a:r>
            <a:r>
              <a:rPr lang="en-US" dirty="0"/>
              <a:t> CO2 </a:t>
            </a:r>
            <a:r>
              <a:rPr lang="en-US" dirty="0" err="1"/>
              <a:t>atau</a:t>
            </a:r>
            <a:r>
              <a:rPr lang="en-US" dirty="0"/>
              <a:t> H2S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397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2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3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2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520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96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71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20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5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87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15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0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2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30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27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50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46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54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49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87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86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78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941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2378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636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25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766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33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08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44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947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05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02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28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48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227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628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0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1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1714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0" r:id="rId3"/>
    <p:sldLayoutId id="2147483691" r:id="rId4"/>
    <p:sldLayoutId id="2147483654" r:id="rId5"/>
    <p:sldLayoutId id="2147483692" r:id="rId6"/>
    <p:sldLayoutId id="2147483693" r:id="rId7"/>
    <p:sldLayoutId id="2147483694" r:id="rId8"/>
    <p:sldLayoutId id="2147483696" r:id="rId9"/>
    <p:sldLayoutId id="2147483699" r:id="rId10"/>
    <p:sldLayoutId id="2147483695" r:id="rId11"/>
    <p:sldLayoutId id="2147483697" r:id="rId12"/>
    <p:sldLayoutId id="2147483698" r:id="rId13"/>
    <p:sldLayoutId id="2147483700" r:id="rId14"/>
    <p:sldLayoutId id="2147483702" r:id="rId15"/>
    <p:sldLayoutId id="2147483656" r:id="rId16"/>
    <p:sldLayoutId id="2147483703" r:id="rId17"/>
    <p:sldLayoutId id="2147483687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5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9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90.png"/><Relationship Id="rId5" Type="http://schemas.openxmlformats.org/officeDocument/2006/relationships/image" Target="../media/image6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790.png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83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20.png"/><Relationship Id="rId11" Type="http://schemas.openxmlformats.org/officeDocument/2006/relationships/image" Target="../media/image87.png"/><Relationship Id="rId5" Type="http://schemas.openxmlformats.org/officeDocument/2006/relationships/image" Target="../media/image45.png"/><Relationship Id="rId10" Type="http://schemas.openxmlformats.org/officeDocument/2006/relationships/image" Target="../media/image860.png"/><Relationship Id="rId4" Type="http://schemas.openxmlformats.org/officeDocument/2006/relationships/image" Target="../media/image8.png"/><Relationship Id="rId9" Type="http://schemas.openxmlformats.org/officeDocument/2006/relationships/image" Target="../media/image85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2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4.png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2.png"/><Relationship Id="rId5" Type="http://schemas.openxmlformats.org/officeDocument/2006/relationships/image" Target="../media/image96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93.png"/><Relationship Id="rId5" Type="http://schemas.openxmlformats.org/officeDocument/2006/relationships/image" Target="../media/image64.png"/><Relationship Id="rId4" Type="http://schemas.openxmlformats.org/officeDocument/2006/relationships/image" Target="../media/image8.png"/><Relationship Id="rId9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5.png"/><Relationship Id="rId5" Type="http://schemas.openxmlformats.org/officeDocument/2006/relationships/image" Target="../media/image1141.png"/><Relationship Id="rId10" Type="http://schemas.openxmlformats.org/officeDocument/2006/relationships/image" Target="../media/image71.png"/><Relationship Id="rId4" Type="http://schemas.openxmlformats.org/officeDocument/2006/relationships/image" Target="../media/image8.pn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2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0.png"/><Relationship Id="rId7" Type="http://schemas.openxmlformats.org/officeDocument/2006/relationships/image" Target="../media/image11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0.png"/><Relationship Id="rId5" Type="http://schemas.openxmlformats.org/officeDocument/2006/relationships/image" Target="../media/image1091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pn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gi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34.png"/><Relationship Id="rId4" Type="http://schemas.openxmlformats.org/officeDocument/2006/relationships/image" Target="../media/image370.png"/><Relationship Id="rId9" Type="http://schemas.openxmlformats.org/officeDocument/2006/relationships/image" Target="../media/image3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6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60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7.emf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42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25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0.png"/><Relationship Id="rId11" Type="http://schemas.openxmlformats.org/officeDocument/2006/relationships/image" Target="../media/image480.png"/><Relationship Id="rId5" Type="http://schemas.openxmlformats.org/officeDocument/2006/relationships/image" Target="../media/image8.png"/><Relationship Id="rId10" Type="http://schemas.openxmlformats.org/officeDocument/2006/relationships/image" Target="../media/image470.png"/><Relationship Id="rId4" Type="http://schemas.openxmlformats.org/officeDocument/2006/relationships/image" Target="../media/image10.png"/><Relationship Id="rId9" Type="http://schemas.openxmlformats.org/officeDocument/2006/relationships/image" Target="../media/image4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650.png"/><Relationship Id="rId3" Type="http://schemas.openxmlformats.org/officeDocument/2006/relationships/image" Target="../media/image24.png"/><Relationship Id="rId7" Type="http://schemas.openxmlformats.org/officeDocument/2006/relationships/image" Target="../media/image500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.png"/><Relationship Id="rId11" Type="http://schemas.openxmlformats.org/officeDocument/2006/relationships/image" Target="../media/image630.png"/><Relationship Id="rId5" Type="http://schemas.openxmlformats.org/officeDocument/2006/relationships/image" Target="../media/image93.png"/><Relationship Id="rId10" Type="http://schemas.openxmlformats.org/officeDocument/2006/relationships/image" Target="../media/image521.png"/><Relationship Id="rId4" Type="http://schemas.openxmlformats.org/officeDocument/2006/relationships/image" Target="../media/image10.png"/><Relationship Id="rId9" Type="http://schemas.openxmlformats.org/officeDocument/2006/relationships/image" Target="../media/image4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98.png"/><Relationship Id="rId3" Type="http://schemas.openxmlformats.org/officeDocument/2006/relationships/image" Target="../media/image23.png"/><Relationship Id="rId7" Type="http://schemas.openxmlformats.org/officeDocument/2006/relationships/image" Target="../media/image391.png"/><Relationship Id="rId12" Type="http://schemas.openxmlformats.org/officeDocument/2006/relationships/image" Target="../media/image6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30.png"/><Relationship Id="rId11" Type="http://schemas.openxmlformats.org/officeDocument/2006/relationships/image" Target="../media/image570.png"/><Relationship Id="rId5" Type="http://schemas.openxmlformats.org/officeDocument/2006/relationships/image" Target="../media/image8.png"/><Relationship Id="rId10" Type="http://schemas.openxmlformats.org/officeDocument/2006/relationships/image" Target="../media/image630.png"/><Relationship Id="rId4" Type="http://schemas.openxmlformats.org/officeDocument/2006/relationships/image" Target="../media/image10.png"/><Relationship Id="rId9" Type="http://schemas.openxmlformats.org/officeDocument/2006/relationships/image" Target="../media/image560.png"/><Relationship Id="rId14" Type="http://schemas.openxmlformats.org/officeDocument/2006/relationships/image" Target="../media/image5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7.png"/><Relationship Id="rId5" Type="http://schemas.openxmlformats.org/officeDocument/2006/relationships/image" Target="../media/image9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0.xml"/><Relationship Id="rId6" Type="http://schemas.microsoft.com/office/2007/relationships/hdphoto" Target="../media/hdphoto1.wdp"/><Relationship Id="rId5" Type="http://schemas.openxmlformats.org/officeDocument/2006/relationships/image" Target="../media/image100.png"/><Relationship Id="rId4" Type="http://schemas.openxmlformats.org/officeDocument/2006/relationships/image" Target="../media/image8.png"/><Relationship Id="rId9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3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04.emf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6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7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8.jpe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10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7" Type="http://schemas.openxmlformats.org/officeDocument/2006/relationships/image" Target="../media/image110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4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631145"/>
            <a:ext cx="12192000" cy="587927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306B37-C93A-4526-AD5F-E0A1A6CDA692}"/>
              </a:ext>
            </a:extLst>
          </p:cNvPr>
          <p:cNvSpPr/>
          <p:nvPr/>
        </p:nvSpPr>
        <p:spPr>
          <a:xfrm>
            <a:off x="0" y="-1"/>
            <a:ext cx="12192000" cy="2678923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CE59-E647-49F9-B0BD-75DBB9DBC60B}"/>
              </a:ext>
            </a:extLst>
          </p:cNvPr>
          <p:cNvSpPr txBox="1"/>
          <p:nvPr/>
        </p:nvSpPr>
        <p:spPr>
          <a:xfrm>
            <a:off x="905415" y="462297"/>
            <a:ext cx="1075104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altLang="ko-KR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PERENCANAAN </a:t>
            </a:r>
            <a:r>
              <a:rPr lang="en-ID" altLang="ko-KR" sz="3600" b="1" i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WELL COMPLETION </a:t>
            </a:r>
            <a:r>
              <a:rPr lang="en-ID" altLang="ko-KR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PADA SUMUR GAS BERDASARKAN KARAKTERISTIK RESERVOIR BATU PASIR</a:t>
            </a:r>
            <a:endParaRPr lang="en-US" altLang="ko-KR" sz="3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5176245" y="2693913"/>
            <a:ext cx="2093985" cy="1938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08940" y="4694276"/>
            <a:ext cx="9144000" cy="461663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algn="ctr">
              <a:defRPr/>
            </a:pPr>
            <a:r>
              <a:rPr lang="id-ID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KOMPREHENSIF</a:t>
            </a:r>
            <a:endParaRPr lang="en-US" altLang="ko-KR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1295" y="5320978"/>
            <a:ext cx="9144000" cy="707884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algn="ctr">
              <a:defRPr/>
            </a:pPr>
            <a:r>
              <a:rPr lang="en-ID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IWAN KURNIAWAN</a:t>
            </a:r>
            <a:endParaRPr lang="id-ID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id-ID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113.1</a:t>
            </a:r>
            <a:r>
              <a:rPr lang="en-ID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50</a:t>
            </a:r>
            <a:r>
              <a:rPr lang="id-ID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.0</a:t>
            </a:r>
            <a:r>
              <a:rPr lang="en-ID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81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D441AF-97EE-418B-AFBA-1A6ADB02DD96}"/>
              </a:ext>
            </a:extLst>
          </p:cNvPr>
          <p:cNvSpPr/>
          <p:nvPr/>
        </p:nvSpPr>
        <p:spPr>
          <a:xfrm>
            <a:off x="2937526" y="1326333"/>
            <a:ext cx="6430780" cy="7644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Formasi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Logging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967248-28BE-4C1F-A50D-F83BBAA4B86B}"/>
              </a:ext>
            </a:extLst>
          </p:cNvPr>
          <p:cNvCxnSpPr>
            <a:stCxn id="10" idx="2"/>
          </p:cNvCxnSpPr>
          <p:nvPr/>
        </p:nvCxnSpPr>
        <p:spPr>
          <a:xfrm>
            <a:off x="6152916" y="2090831"/>
            <a:ext cx="7496" cy="2998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06D6CA-3C0F-42AD-9A0A-729A46316C84}"/>
              </a:ext>
            </a:extLst>
          </p:cNvPr>
          <p:cNvCxnSpPr/>
          <p:nvPr/>
        </p:nvCxnSpPr>
        <p:spPr>
          <a:xfrm flipH="1">
            <a:off x="1483480" y="2390635"/>
            <a:ext cx="46769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09D6E6-D792-4FC3-B1CE-B447C9115FAE}"/>
              </a:ext>
            </a:extLst>
          </p:cNvPr>
          <p:cNvCxnSpPr>
            <a:cxnSpLocks/>
          </p:cNvCxnSpPr>
          <p:nvPr/>
        </p:nvCxnSpPr>
        <p:spPr>
          <a:xfrm>
            <a:off x="6160412" y="2390635"/>
            <a:ext cx="4367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373C2-932A-4C13-95A8-CBD2D0867C81}"/>
              </a:ext>
            </a:extLst>
          </p:cNvPr>
          <p:cNvCxnSpPr>
            <a:cxnSpLocks/>
          </p:cNvCxnSpPr>
          <p:nvPr/>
        </p:nvCxnSpPr>
        <p:spPr>
          <a:xfrm>
            <a:off x="1483480" y="2390635"/>
            <a:ext cx="0" cy="2623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C9CAEF-1A18-472A-8575-42361A1C6CE8}"/>
              </a:ext>
            </a:extLst>
          </p:cNvPr>
          <p:cNvCxnSpPr>
            <a:cxnSpLocks/>
          </p:cNvCxnSpPr>
          <p:nvPr/>
        </p:nvCxnSpPr>
        <p:spPr>
          <a:xfrm>
            <a:off x="6160412" y="2390635"/>
            <a:ext cx="0" cy="2623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9542D7-2591-45B9-A1A7-B5A3614B338F}"/>
              </a:ext>
            </a:extLst>
          </p:cNvPr>
          <p:cNvCxnSpPr/>
          <p:nvPr/>
        </p:nvCxnSpPr>
        <p:spPr>
          <a:xfrm>
            <a:off x="10527944" y="2390635"/>
            <a:ext cx="0" cy="524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737F22-D52E-4F63-B464-D75174A30C81}"/>
              </a:ext>
            </a:extLst>
          </p:cNvPr>
          <p:cNvSpPr/>
          <p:nvPr/>
        </p:nvSpPr>
        <p:spPr>
          <a:xfrm>
            <a:off x="584069" y="2652962"/>
            <a:ext cx="1798820" cy="4946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Electric Log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0829783-8EEC-4A1B-B8A6-E0DFAD93ED1E}"/>
              </a:ext>
            </a:extLst>
          </p:cNvPr>
          <p:cNvSpPr/>
          <p:nvPr/>
        </p:nvSpPr>
        <p:spPr>
          <a:xfrm>
            <a:off x="5122343" y="2652962"/>
            <a:ext cx="2076137" cy="4946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Radioactive Log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CD0701-F6F9-42C9-A213-2568B66CF66F}"/>
              </a:ext>
            </a:extLst>
          </p:cNvPr>
          <p:cNvSpPr/>
          <p:nvPr/>
        </p:nvSpPr>
        <p:spPr>
          <a:xfrm>
            <a:off x="9414040" y="2652962"/>
            <a:ext cx="1798820" cy="4946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Accoustic</a:t>
            </a:r>
            <a:r>
              <a:rPr lang="en-ID" dirty="0"/>
              <a:t> Log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21EEB-843C-42FC-B345-BED4E5A90501}"/>
              </a:ext>
            </a:extLst>
          </p:cNvPr>
          <p:cNvCxnSpPr>
            <a:stCxn id="17" idx="2"/>
          </p:cNvCxnSpPr>
          <p:nvPr/>
        </p:nvCxnSpPr>
        <p:spPr>
          <a:xfrm>
            <a:off x="1483479" y="3147638"/>
            <a:ext cx="0" cy="3372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E4A178-8D03-479C-86C7-E3CAE43B4CAB}"/>
              </a:ext>
            </a:extLst>
          </p:cNvPr>
          <p:cNvCxnSpPr/>
          <p:nvPr/>
        </p:nvCxnSpPr>
        <p:spPr>
          <a:xfrm>
            <a:off x="6177898" y="3147637"/>
            <a:ext cx="0" cy="3372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44B26D-8DA7-43DF-B3D7-AA307A31DE4A}"/>
              </a:ext>
            </a:extLst>
          </p:cNvPr>
          <p:cNvCxnSpPr/>
          <p:nvPr/>
        </p:nvCxnSpPr>
        <p:spPr>
          <a:xfrm>
            <a:off x="10527944" y="3131396"/>
            <a:ext cx="0" cy="3372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24053C8-944D-407F-937D-478281A7AC1F}"/>
              </a:ext>
            </a:extLst>
          </p:cNvPr>
          <p:cNvSpPr/>
          <p:nvPr/>
        </p:nvSpPr>
        <p:spPr>
          <a:xfrm>
            <a:off x="2112753" y="2849078"/>
            <a:ext cx="1470910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dirty="0"/>
              <a:t>SP Log</a:t>
            </a:r>
          </a:p>
          <a:p>
            <a:pPr algn="ctr"/>
            <a:r>
              <a:rPr lang="en-ID" sz="1400" dirty="0"/>
              <a:t>Resistivity Log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5B5E8E-44F9-4219-8D21-6479E8E6C510}"/>
              </a:ext>
            </a:extLst>
          </p:cNvPr>
          <p:cNvSpPr/>
          <p:nvPr/>
        </p:nvSpPr>
        <p:spPr>
          <a:xfrm>
            <a:off x="7077307" y="2652960"/>
            <a:ext cx="1852222" cy="743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dirty="0"/>
              <a:t>Gamma Ray Log</a:t>
            </a:r>
          </a:p>
          <a:p>
            <a:pPr algn="ctr"/>
            <a:r>
              <a:rPr lang="en-ID" sz="1400" dirty="0"/>
              <a:t>Density Log</a:t>
            </a:r>
          </a:p>
          <a:p>
            <a:pPr algn="ctr"/>
            <a:r>
              <a:rPr lang="en-ID" sz="1400" dirty="0"/>
              <a:t>Neutron Log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6C0304-C81B-442D-84F7-1B9A4BBDFBF9}"/>
              </a:ext>
            </a:extLst>
          </p:cNvPr>
          <p:cNvSpPr/>
          <p:nvPr/>
        </p:nvSpPr>
        <p:spPr>
          <a:xfrm>
            <a:off x="11051370" y="2845329"/>
            <a:ext cx="1470910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dirty="0"/>
              <a:t>Sonic Log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D941891-1CA4-43CA-9FDF-E889716AE627}"/>
              </a:ext>
            </a:extLst>
          </p:cNvPr>
          <p:cNvSpPr/>
          <p:nvPr/>
        </p:nvSpPr>
        <p:spPr>
          <a:xfrm>
            <a:off x="584068" y="3484917"/>
            <a:ext cx="2610519" cy="131061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Zona </a:t>
            </a:r>
            <a:r>
              <a:rPr lang="en-ID" sz="1400" dirty="0" err="1"/>
              <a:t>Poros</a:t>
            </a:r>
            <a:r>
              <a:rPr lang="en-ID" sz="1400" dirty="0"/>
              <a:t> </a:t>
            </a:r>
            <a:r>
              <a:rPr lang="en-ID" sz="1400" dirty="0" err="1"/>
              <a:t>Permeabel</a:t>
            </a:r>
            <a:r>
              <a:rPr lang="en-ID" sz="1400" dirty="0"/>
              <a:t> (</a:t>
            </a:r>
            <a:r>
              <a:rPr lang="en-ID" sz="1400" dirty="0" err="1"/>
              <a:t>Defleksi</a:t>
            </a:r>
            <a:r>
              <a:rPr lang="en-ID" sz="1400" dirty="0"/>
              <a:t> SP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Vclay</a:t>
            </a:r>
            <a:r>
              <a:rPr lang="en-ID" sz="1400" dirty="0"/>
              <a:t> ( SP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Rmf</a:t>
            </a:r>
            <a:r>
              <a:rPr lang="en-ID" sz="1400" dirty="0"/>
              <a:t> (Resistivity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Rw</a:t>
            </a:r>
            <a:r>
              <a:rPr lang="en-ID" sz="1400" dirty="0"/>
              <a:t> (Resistivity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Rt</a:t>
            </a:r>
            <a:r>
              <a:rPr lang="en-ID" sz="1400" dirty="0"/>
              <a:t> (Resistivity Log)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8CF23BF-B45F-46DE-88C6-8A4403515835}"/>
              </a:ext>
            </a:extLst>
          </p:cNvPr>
          <p:cNvSpPr/>
          <p:nvPr/>
        </p:nvSpPr>
        <p:spPr>
          <a:xfrm>
            <a:off x="4711492" y="3453684"/>
            <a:ext cx="2983312" cy="9743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Vclay</a:t>
            </a:r>
            <a:r>
              <a:rPr lang="en-ID" sz="1400" dirty="0"/>
              <a:t> ( Gamma Ray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Ødensity</a:t>
            </a:r>
            <a:r>
              <a:rPr lang="en-ID" sz="1400" dirty="0"/>
              <a:t> (Density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Øneutron</a:t>
            </a:r>
            <a:r>
              <a:rPr lang="en-ID" sz="1400" dirty="0"/>
              <a:t> (Neutron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Ørata</a:t>
            </a:r>
            <a:r>
              <a:rPr lang="en-ID" sz="1400" dirty="0"/>
              <a:t>-rata (Neutron-Density)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DAD1EFA-60E9-4CEB-B437-4801F0F2BCE1}"/>
              </a:ext>
            </a:extLst>
          </p:cNvPr>
          <p:cNvSpPr/>
          <p:nvPr/>
        </p:nvSpPr>
        <p:spPr>
          <a:xfrm>
            <a:off x="9839690" y="3468675"/>
            <a:ext cx="1248286" cy="52590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Øsonic</a:t>
            </a:r>
            <a:endParaRPr lang="en-ID" sz="14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5F95A1-E523-4BA7-A793-6396A7C79FD6}"/>
              </a:ext>
            </a:extLst>
          </p:cNvPr>
          <p:cNvCxnSpPr>
            <a:cxnSpLocks/>
          </p:cNvCxnSpPr>
          <p:nvPr/>
        </p:nvCxnSpPr>
        <p:spPr>
          <a:xfrm>
            <a:off x="1483479" y="4783857"/>
            <a:ext cx="0" cy="2623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C5E05A-972F-4B1A-ADBA-7895F77958A2}"/>
              </a:ext>
            </a:extLst>
          </p:cNvPr>
          <p:cNvCxnSpPr>
            <a:cxnSpLocks/>
          </p:cNvCxnSpPr>
          <p:nvPr/>
        </p:nvCxnSpPr>
        <p:spPr>
          <a:xfrm>
            <a:off x="10527944" y="3994583"/>
            <a:ext cx="0" cy="10516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140D52-DE34-4B83-B572-EE272B56BF8A}"/>
              </a:ext>
            </a:extLst>
          </p:cNvPr>
          <p:cNvCxnSpPr>
            <a:cxnSpLocks/>
          </p:cNvCxnSpPr>
          <p:nvPr/>
        </p:nvCxnSpPr>
        <p:spPr>
          <a:xfrm>
            <a:off x="1483479" y="5046184"/>
            <a:ext cx="37512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AD0C01-0B6F-4C31-8030-04498FA4479C}"/>
              </a:ext>
            </a:extLst>
          </p:cNvPr>
          <p:cNvCxnSpPr>
            <a:cxnSpLocks/>
          </p:cNvCxnSpPr>
          <p:nvPr/>
        </p:nvCxnSpPr>
        <p:spPr>
          <a:xfrm flipH="1">
            <a:off x="7077307" y="5046184"/>
            <a:ext cx="34506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6B038C4-0C20-451E-B192-369A5DD459EF}"/>
              </a:ext>
            </a:extLst>
          </p:cNvPr>
          <p:cNvSpPr/>
          <p:nvPr/>
        </p:nvSpPr>
        <p:spPr>
          <a:xfrm>
            <a:off x="5326681" y="4740169"/>
            <a:ext cx="1667459" cy="5058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/>
              <a:t>Zona </a:t>
            </a:r>
            <a:r>
              <a:rPr lang="en-ID" sz="1600" dirty="0" err="1"/>
              <a:t>Produktif</a:t>
            </a:r>
            <a:endParaRPr lang="en-ID" sz="16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672952-2E74-42D0-816B-2A88775DAD5B}"/>
              </a:ext>
            </a:extLst>
          </p:cNvPr>
          <p:cNvCxnSpPr>
            <a:cxnSpLocks/>
          </p:cNvCxnSpPr>
          <p:nvPr/>
        </p:nvCxnSpPr>
        <p:spPr>
          <a:xfrm>
            <a:off x="6152916" y="4436507"/>
            <a:ext cx="7496" cy="306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F92434-5DA9-4F6F-8AEF-65F7D2A06067}"/>
              </a:ext>
            </a:extLst>
          </p:cNvPr>
          <p:cNvCxnSpPr>
            <a:cxnSpLocks/>
          </p:cNvCxnSpPr>
          <p:nvPr/>
        </p:nvCxnSpPr>
        <p:spPr>
          <a:xfrm>
            <a:off x="6145420" y="5252051"/>
            <a:ext cx="7496" cy="306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4095A5D-9916-4F3D-AC58-083938B9336E}"/>
              </a:ext>
            </a:extLst>
          </p:cNvPr>
          <p:cNvSpPr/>
          <p:nvPr/>
        </p:nvSpPr>
        <p:spPr>
          <a:xfrm>
            <a:off x="5180270" y="5538221"/>
            <a:ext cx="1960280" cy="505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err="1"/>
              <a:t>Saturasi</a:t>
            </a:r>
            <a:r>
              <a:rPr lang="en-ID" sz="1600" dirty="0"/>
              <a:t> air (</a:t>
            </a:r>
            <a:r>
              <a:rPr lang="en-ID" sz="1600" dirty="0" err="1"/>
              <a:t>Sw</a:t>
            </a:r>
            <a:r>
              <a:rPr lang="en-ID" sz="1600" dirty="0"/>
              <a:t>)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0B2E3CF-952F-4A58-B40D-7B1505635657}"/>
              </a:ext>
            </a:extLst>
          </p:cNvPr>
          <p:cNvSpPr/>
          <p:nvPr/>
        </p:nvSpPr>
        <p:spPr>
          <a:xfrm>
            <a:off x="6950403" y="5726222"/>
            <a:ext cx="2195966" cy="743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i="1" dirty="0"/>
              <a:t>Archie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i="1" dirty="0" err="1"/>
              <a:t>Simandoux</a:t>
            </a:r>
            <a:r>
              <a:rPr lang="en-ID" sz="1400" i="1" dirty="0"/>
              <a:t>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i="1" dirty="0"/>
              <a:t>Indonesia Equation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0D6D60-B0D3-41FB-8895-9057DAD8C06D}"/>
              </a:ext>
            </a:extLst>
          </p:cNvPr>
          <p:cNvSpPr txBox="1"/>
          <p:nvPr/>
        </p:nvSpPr>
        <p:spPr>
          <a:xfrm>
            <a:off x="62721" y="282602"/>
            <a:ext cx="897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WIRELINE </a:t>
            </a:r>
            <a:r>
              <a:rPr lang="en-US" sz="2000" b="1" i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LOGGING</a:t>
            </a:r>
            <a:endParaRPr lang="en-US" sz="2000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7BA5C8-1354-4F4E-BDE1-765AE61B9B63}"/>
              </a:ext>
            </a:extLst>
          </p:cNvPr>
          <p:cNvSpPr/>
          <p:nvPr/>
        </p:nvSpPr>
        <p:spPr>
          <a:xfrm>
            <a:off x="62721" y="24418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ID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PEMBORAN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C71071-44B7-498F-86FD-690BB1DD1367}"/>
              </a:ext>
            </a:extLst>
          </p:cNvPr>
          <p:cNvSpPr/>
          <p:nvPr/>
        </p:nvSpPr>
        <p:spPr>
          <a:xfrm>
            <a:off x="76124" y="519567"/>
            <a:ext cx="11458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8000"/>
                </a:solidFill>
                <a:latin typeface="Roboto Medium"/>
                <a:ea typeface="FZShuTi" pitchFamily="2" charset="-122"/>
                <a:cs typeface="Arial" pitchFamily="34" charset="0"/>
              </a:rPr>
              <a:t>ANALISA LOG SECARA </a:t>
            </a:r>
            <a:r>
              <a:rPr lang="en-US" altLang="ko-KR" sz="2400" b="1" dirty="0">
                <a:solidFill>
                  <a:srgbClr val="FFC000"/>
                </a:solidFill>
                <a:latin typeface="Roboto Medium"/>
                <a:ea typeface="FZShuTi" pitchFamily="2" charset="-122"/>
                <a:cs typeface="Arial" pitchFamily="34" charset="0"/>
              </a:rPr>
              <a:t>KUANTITATIF LAPISAN PRODUKTIF</a:t>
            </a:r>
          </a:p>
        </p:txBody>
      </p:sp>
    </p:spTree>
    <p:extLst>
      <p:ext uri="{BB962C8B-B14F-4D97-AF65-F5344CB8AC3E}">
        <p14:creationId xmlns:p14="http://schemas.microsoft.com/office/powerpoint/2010/main" val="411047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84B4BC9-A06B-433B-B2FC-14B4800A15CB}"/>
              </a:ext>
            </a:extLst>
          </p:cNvPr>
          <p:cNvGrpSpPr/>
          <p:nvPr/>
        </p:nvGrpSpPr>
        <p:grpSpPr>
          <a:xfrm>
            <a:off x="1129345" y="1374661"/>
            <a:ext cx="10594623" cy="5071186"/>
            <a:chOff x="-284628" y="1124929"/>
            <a:chExt cx="13881214" cy="60576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F4C480-9777-4776-B77B-EFAA45BAD09B}"/>
                </a:ext>
              </a:extLst>
            </p:cNvPr>
            <p:cNvSpPr txBox="1"/>
            <p:nvPr/>
          </p:nvSpPr>
          <p:spPr>
            <a:xfrm>
              <a:off x="3748898" y="6636327"/>
              <a:ext cx="3271842" cy="441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Ø"/>
                <a:tabLst/>
                <a:defRPr/>
              </a:pPr>
              <a:r>
                <a:rPr kumimoji="0" lang="id-ID" b="0" i="1" u="sng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Roboto"/>
                </a:rPr>
                <a:t>Porosity Log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E933B6-2655-42F1-9CBA-F167709FBFAC}"/>
                </a:ext>
              </a:extLst>
            </p:cNvPr>
            <p:cNvGrpSpPr/>
            <p:nvPr/>
          </p:nvGrpSpPr>
          <p:grpSpPr>
            <a:xfrm>
              <a:off x="-284628" y="1124929"/>
              <a:ext cx="13881214" cy="6057689"/>
              <a:chOff x="-284628" y="1124929"/>
              <a:chExt cx="13881214" cy="6057689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CB903955-BC2F-4478-BE5A-47EB30D22E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72" t="34577" r="34849" b="32711"/>
              <a:stretch/>
            </p:blipFill>
            <p:spPr bwMode="auto">
              <a:xfrm>
                <a:off x="3550855" y="3705703"/>
                <a:ext cx="4866968" cy="22057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0C829AF-196F-4FA1-AB3A-081299FBEC13}"/>
                  </a:ext>
                </a:extLst>
              </p:cNvPr>
              <p:cNvSpPr/>
              <p:nvPr/>
            </p:nvSpPr>
            <p:spPr>
              <a:xfrm>
                <a:off x="3641715" y="4464524"/>
                <a:ext cx="818284" cy="786922"/>
              </a:xfrm>
              <a:prstGeom prst="ellipse">
                <a:avLst/>
              </a:prstGeom>
              <a:noFill/>
              <a:ln w="38100" cap="flat" cmpd="sng" algn="ctr">
                <a:solidFill>
                  <a:srgbClr val="92D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3A680E5-A988-4A84-871D-550A133BE874}"/>
                  </a:ext>
                </a:extLst>
              </p:cNvPr>
              <p:cNvCxnSpPr>
                <a:cxnSpLocks/>
                <a:stCxn id="15" idx="2"/>
              </p:cNvCxnSpPr>
              <p:nvPr/>
            </p:nvCxnSpPr>
            <p:spPr>
              <a:xfrm flipH="1">
                <a:off x="2459476" y="4857985"/>
                <a:ext cx="1182239" cy="23999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1EE3E20-851C-49C5-88F6-ED3AF63A0E0B}"/>
                  </a:ext>
                </a:extLst>
              </p:cNvPr>
              <p:cNvSpPr/>
              <p:nvPr/>
            </p:nvSpPr>
            <p:spPr>
              <a:xfrm>
                <a:off x="7311803" y="3888079"/>
                <a:ext cx="925128" cy="925129"/>
              </a:xfrm>
              <a:prstGeom prst="ellipse">
                <a:avLst/>
              </a:prstGeom>
              <a:noFill/>
              <a:ln w="38100" cap="flat" cmpd="sng" algn="ctr">
                <a:solidFill>
                  <a:srgbClr val="92D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B102A37-DBDB-4F28-BD3F-D59802DDC4D5}"/>
                  </a:ext>
                </a:extLst>
              </p:cNvPr>
              <p:cNvSpPr/>
              <p:nvPr/>
            </p:nvSpPr>
            <p:spPr>
              <a:xfrm>
                <a:off x="6387480" y="4946189"/>
                <a:ext cx="839254" cy="874904"/>
              </a:xfrm>
              <a:prstGeom prst="ellipse">
                <a:avLst/>
              </a:prstGeom>
              <a:noFill/>
              <a:ln w="38100" cap="flat" cmpd="sng" algn="ctr">
                <a:solidFill>
                  <a:srgbClr val="92D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sng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7089AA-86CB-47B3-83D6-966EEE8EF0FA}"/>
                  </a:ext>
                </a:extLst>
              </p:cNvPr>
              <p:cNvSpPr/>
              <p:nvPr/>
            </p:nvSpPr>
            <p:spPr>
              <a:xfrm>
                <a:off x="6025609" y="4107984"/>
                <a:ext cx="545305" cy="663196"/>
              </a:xfrm>
              <a:prstGeom prst="ellipse">
                <a:avLst/>
              </a:prstGeom>
              <a:noFill/>
              <a:ln w="38100" cap="flat" cmpd="sng" algn="ctr">
                <a:solidFill>
                  <a:srgbClr val="92D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695BBD5-5D9F-47D6-A16C-FB95B739EE6E}"/>
                  </a:ext>
                </a:extLst>
              </p:cNvPr>
              <p:cNvSpPr/>
              <p:nvPr/>
            </p:nvSpPr>
            <p:spPr>
              <a:xfrm>
                <a:off x="5424692" y="4205581"/>
                <a:ext cx="468000" cy="4680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92D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3D31252-A864-45F9-BF1E-3808A9505AA3}"/>
                  </a:ext>
                </a:extLst>
              </p:cNvPr>
              <p:cNvSpPr/>
              <p:nvPr/>
            </p:nvSpPr>
            <p:spPr>
              <a:xfrm>
                <a:off x="4945517" y="4646074"/>
                <a:ext cx="396000" cy="39600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92D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C3B869E-028E-4303-B37A-31682E93C1AD}"/>
                  </a:ext>
                </a:extLst>
              </p:cNvPr>
              <p:cNvSpPr/>
              <p:nvPr/>
            </p:nvSpPr>
            <p:spPr>
              <a:xfrm>
                <a:off x="6659652" y="3973408"/>
                <a:ext cx="471259" cy="471259"/>
              </a:xfrm>
              <a:prstGeom prst="ellipse">
                <a:avLst/>
              </a:prstGeom>
              <a:noFill/>
              <a:ln w="38100" cap="flat" cmpd="sng" algn="ctr">
                <a:solidFill>
                  <a:srgbClr val="92D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39DA12B-D7D4-4B90-896D-1DD6F2829EF6}"/>
                  </a:ext>
                </a:extLst>
              </p:cNvPr>
              <p:cNvCxnSpPr>
                <a:cxnSpLocks/>
                <a:stCxn id="18" idx="5"/>
              </p:cNvCxnSpPr>
              <p:nvPr/>
            </p:nvCxnSpPr>
            <p:spPr>
              <a:xfrm>
                <a:off x="7103829" y="5692967"/>
                <a:ext cx="629527" cy="73064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2652E59-3D4A-48E3-85E4-F8E4D2F3633C}"/>
                  </a:ext>
                </a:extLst>
              </p:cNvPr>
              <p:cNvCxnSpPr/>
              <p:nvPr/>
            </p:nvCxnSpPr>
            <p:spPr>
              <a:xfrm flipH="1">
                <a:off x="5312129" y="4702386"/>
                <a:ext cx="839254" cy="144030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95DFBFA-DF11-4CA4-81C6-C7D28AEE7C5C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 flipV="1">
                <a:off x="5652498" y="2907073"/>
                <a:ext cx="96307" cy="128410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9779C8-3A8E-40FB-979F-67A3F51D9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6863" y="4472788"/>
                <a:ext cx="1390396" cy="48741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ED9F2B-518B-4613-9E00-20F8B6F89E65}"/>
                  </a:ext>
                </a:extLst>
              </p:cNvPr>
              <p:cNvSpPr txBox="1"/>
              <p:nvPr/>
            </p:nvSpPr>
            <p:spPr>
              <a:xfrm>
                <a:off x="-49315" y="5190039"/>
                <a:ext cx="3793574" cy="47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b="1" i="1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Roboto"/>
                  </a:rPr>
                  <a:t>Water Saturation</a:t>
                </a:r>
                <a:endParaRPr kumimoji="0" lang="en-US" sz="2000" b="1" i="1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79A2BF-F4B7-409B-A0B0-09C13AFBCB0E}"/>
                  </a:ext>
                </a:extLst>
              </p:cNvPr>
              <p:cNvSpPr txBox="1"/>
              <p:nvPr/>
            </p:nvSpPr>
            <p:spPr>
              <a:xfrm>
                <a:off x="-284628" y="2446446"/>
                <a:ext cx="2913546" cy="845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b="1" i="1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Roboto"/>
                  </a:rPr>
                  <a:t>Saturation eksponent</a:t>
                </a:r>
                <a:endParaRPr kumimoji="0" lang="en-US" sz="2000" b="1" i="1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5108CE-D0A5-4E03-9360-D329F5EB442E}"/>
                  </a:ext>
                </a:extLst>
              </p:cNvPr>
              <p:cNvSpPr txBox="1"/>
              <p:nvPr/>
            </p:nvSpPr>
            <p:spPr>
              <a:xfrm>
                <a:off x="3727050" y="6234749"/>
                <a:ext cx="2448233" cy="47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b="1" i="1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Roboto"/>
                  </a:rPr>
                  <a:t>Porosity</a:t>
                </a:r>
                <a:endParaRPr kumimoji="0" lang="en-US" sz="2000" b="1" i="1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56318C-A43B-4E69-B6E4-E6D5034D1076}"/>
                  </a:ext>
                </a:extLst>
              </p:cNvPr>
              <p:cNvSpPr txBox="1"/>
              <p:nvPr/>
            </p:nvSpPr>
            <p:spPr>
              <a:xfrm>
                <a:off x="6613909" y="6349931"/>
                <a:ext cx="3415702" cy="47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b="1" i="1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Roboto"/>
                  </a:rPr>
                  <a:t>True Resistivity</a:t>
                </a:r>
                <a:endParaRPr kumimoji="0" lang="en-US" sz="2000" b="1" i="1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0EF740F-97E5-4784-8C14-5BBA193F9E34}"/>
                  </a:ext>
                </a:extLst>
              </p:cNvPr>
              <p:cNvSpPr txBox="1"/>
              <p:nvPr/>
            </p:nvSpPr>
            <p:spPr>
              <a:xfrm>
                <a:off x="9484115" y="4859495"/>
                <a:ext cx="3415704" cy="47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b="1" i="1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Roboto"/>
                  </a:rPr>
                  <a:t>Water Resistivity</a:t>
                </a:r>
                <a:endParaRPr kumimoji="0" lang="en-US" sz="2000" b="1" i="1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DAE542-5A55-4485-8074-C231C8F21D70}"/>
                  </a:ext>
                </a:extLst>
              </p:cNvPr>
              <p:cNvSpPr txBox="1"/>
              <p:nvPr/>
            </p:nvSpPr>
            <p:spPr>
              <a:xfrm>
                <a:off x="8215080" y="1506358"/>
                <a:ext cx="3616335" cy="47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b="1" i="1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Roboto"/>
                  </a:rPr>
                  <a:t>Sementation factor</a:t>
                </a:r>
                <a:endParaRPr kumimoji="0" lang="en-US" sz="2000" b="1" i="1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E5561C-AFE2-4ED2-8528-FB034664E912}"/>
                  </a:ext>
                </a:extLst>
              </p:cNvPr>
              <p:cNvSpPr txBox="1"/>
              <p:nvPr/>
            </p:nvSpPr>
            <p:spPr>
              <a:xfrm>
                <a:off x="3702143" y="1124929"/>
                <a:ext cx="3758860" cy="47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2000" b="1" i="1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Roboto"/>
                  </a:rPr>
                  <a:t>Turtuosity factor</a:t>
                </a:r>
                <a:endParaRPr kumimoji="0" lang="en-US" sz="2000" b="1" i="1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pic>
            <p:nvPicPr>
              <p:cNvPr id="41" name="Picture 7">
                <a:extLst>
                  <a:ext uri="{FF2B5EF4-FFF2-40B4-BE49-F238E27FC236}">
                    <a16:creationId xmlns:a16="http://schemas.microsoft.com/office/drawing/2014/main" id="{6F91195E-8081-4FBE-95D9-9C64AD8DC1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92" t="39237" r="23269" b="32607"/>
              <a:stretch/>
            </p:blipFill>
            <p:spPr bwMode="auto">
              <a:xfrm>
                <a:off x="3521959" y="1528406"/>
                <a:ext cx="4453692" cy="13786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A942E31-41CC-413A-AE7C-068BD04BE958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 flipV="1">
                <a:off x="2171972" y="2931310"/>
                <a:ext cx="2831538" cy="177275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arrow"/>
              </a:ln>
              <a:effectLst/>
            </p:spPr>
          </p:cxnSp>
          <p:pic>
            <p:nvPicPr>
              <p:cNvPr id="43" name="Picture 9">
                <a:extLst>
                  <a:ext uri="{FF2B5EF4-FFF2-40B4-BE49-F238E27FC236}">
                    <a16:creationId xmlns:a16="http://schemas.microsoft.com/office/drawing/2014/main" id="{1DA0CAAE-65CD-4796-A6B0-B8237D01E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5" t="26519" r="25214" b="40805"/>
              <a:stretch/>
            </p:blipFill>
            <p:spPr bwMode="auto">
              <a:xfrm>
                <a:off x="8245345" y="1867999"/>
                <a:ext cx="4329840" cy="16787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39671AE0-5E3E-448C-A176-B09AD31FC025}"/>
                  </a:ext>
                </a:extLst>
              </p:cNvPr>
              <p:cNvCxnSpPr>
                <a:cxnSpLocks/>
                <a:endCxn id="43" idx="1"/>
              </p:cNvCxnSpPr>
              <p:nvPr/>
            </p:nvCxnSpPr>
            <p:spPr>
              <a:xfrm flipV="1">
                <a:off x="6974143" y="2707394"/>
                <a:ext cx="1271203" cy="123122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FBE203B-3DC3-49DC-8104-60148A879663}"/>
                  </a:ext>
                </a:extLst>
              </p:cNvPr>
              <p:cNvSpPr txBox="1"/>
              <p:nvPr/>
            </p:nvSpPr>
            <p:spPr>
              <a:xfrm>
                <a:off x="7092183" y="6741439"/>
                <a:ext cx="3090264" cy="441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id-ID" b="0" i="1" u="sng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Roboto"/>
                  </a:rPr>
                  <a:t>Resistivity Log</a:t>
                </a:r>
                <a:endParaRPr kumimoji="0" lang="en-US" b="0" i="1" u="sng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8ED894-BE0A-45D9-B786-EDC6D83E9DE8}"/>
                  </a:ext>
                </a:extLst>
              </p:cNvPr>
              <p:cNvSpPr txBox="1"/>
              <p:nvPr/>
            </p:nvSpPr>
            <p:spPr>
              <a:xfrm>
                <a:off x="9790714" y="5217075"/>
                <a:ext cx="3805872" cy="77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id-ID" b="0" i="1" u="sng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Roboto"/>
                  </a:rPr>
                  <a:t>Water analysis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id-ID" b="0" i="1" u="sng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Roboto"/>
                  </a:rPr>
                  <a:t>SP Log</a:t>
                </a:r>
                <a:endParaRPr kumimoji="0" lang="en-US" b="0" i="1" u="sng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AC369D3-EF58-49EC-BAAD-B16AA281888A}"/>
              </a:ext>
            </a:extLst>
          </p:cNvPr>
          <p:cNvSpPr/>
          <p:nvPr/>
        </p:nvSpPr>
        <p:spPr>
          <a:xfrm>
            <a:off x="6359607" y="6581001"/>
            <a:ext cx="6466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Serra,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Oberto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. 1984. Fundamental of Well Log Interpretation. Netherlands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Elsevier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EA4ABA-724F-420E-A9DC-CD0FF8E0E138}"/>
              </a:ext>
            </a:extLst>
          </p:cNvPr>
          <p:cNvSpPr txBox="1"/>
          <p:nvPr/>
        </p:nvSpPr>
        <p:spPr>
          <a:xfrm>
            <a:off x="52650" y="269909"/>
            <a:ext cx="897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WIRELINE</a:t>
            </a:r>
            <a:r>
              <a:rPr lang="en-US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LOGGING</a:t>
            </a:r>
            <a:endParaRPr lang="en-US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3C7A8D-BC2C-42E6-BC6C-726D81CB4556}"/>
              </a:ext>
            </a:extLst>
          </p:cNvPr>
          <p:cNvSpPr txBox="1"/>
          <p:nvPr/>
        </p:nvSpPr>
        <p:spPr>
          <a:xfrm>
            <a:off x="28691" y="585711"/>
            <a:ext cx="654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B050"/>
                </a:solidFill>
                <a:latin typeface="Roboto Medium" charset="0"/>
                <a:ea typeface="Roboto Black" charset="0"/>
                <a:cs typeface="Roboto Black" charset="0"/>
              </a:rPr>
              <a:t>PENENTUAN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SATURASI AIR</a:t>
            </a:r>
            <a:r>
              <a:rPr lang="en-US" sz="2400" b="1" spc="100" dirty="0">
                <a:solidFill>
                  <a:srgbClr val="FFC000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br>
              <a:rPr lang="en-US" sz="1400" b="1" spc="100" dirty="0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</a:br>
            <a:r>
              <a:rPr lang="en-US" sz="1400" b="1" spc="100" dirty="0">
                <a:solidFill>
                  <a:srgbClr val="FF0000"/>
                </a:solidFill>
                <a:latin typeface="Roboto Black" charset="0"/>
                <a:ea typeface="Roboto Black" charset="0"/>
                <a:cs typeface="Roboto Black" charset="0"/>
              </a:rPr>
              <a:t>(</a:t>
            </a:r>
            <a:r>
              <a:rPr lang="en-US" sz="1600" b="1" spc="100" dirty="0">
                <a:solidFill>
                  <a:srgbClr val="FF0000"/>
                </a:solidFill>
                <a:latin typeface="Roboto Black" charset="0"/>
                <a:ea typeface="Roboto Black" charset="0"/>
                <a:cs typeface="Roboto Black" charset="0"/>
              </a:rPr>
              <a:t>METODE ARCHIE)</a:t>
            </a:r>
            <a:endParaRPr lang="en-US" sz="1400" b="1" spc="100" dirty="0">
              <a:solidFill>
                <a:srgbClr val="FF0000"/>
              </a:solidFill>
              <a:latin typeface="Roboto Medium" charset="0"/>
              <a:ea typeface="Roboto Black" charset="0"/>
              <a:cs typeface="Roboto Black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44007B-DBC9-4B63-9F8E-EC48BDECED5B}"/>
              </a:ext>
            </a:extLst>
          </p:cNvPr>
          <p:cNvSpPr/>
          <p:nvPr/>
        </p:nvSpPr>
        <p:spPr>
          <a:xfrm>
            <a:off x="62721" y="24418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ID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PEMBORAN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27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48214" y="253552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CORING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DAN </a:t>
            </a:r>
            <a:r>
              <a:rPr lang="en-US" sz="2400" b="1" spc="100" dirty="0">
                <a:solidFill>
                  <a:schemeClr val="accent6">
                    <a:lumMod val="75000"/>
                  </a:schemeClr>
                </a:solidFill>
                <a:latin typeface="Roboto Medium" charset="0"/>
                <a:ea typeface="Roboto Black" charset="0"/>
                <a:cs typeface="Roboto Black" charset="0"/>
              </a:rPr>
              <a:t>ANALISA </a:t>
            </a:r>
            <a:r>
              <a:rPr lang="en-US" sz="2400" b="1" i="1" spc="100" dirty="0">
                <a:solidFill>
                  <a:schemeClr val="accent6">
                    <a:lumMod val="75000"/>
                  </a:schemeClr>
                </a:solidFill>
                <a:latin typeface="Roboto Medium" charset="0"/>
                <a:ea typeface="Roboto Black" charset="0"/>
                <a:cs typeface="Roboto Black" charset="0"/>
              </a:rPr>
              <a:t>CORE</a:t>
            </a:r>
            <a:endParaRPr lang="en-US" sz="2400" b="1" i="1" spc="100" dirty="0">
              <a:solidFill>
                <a:schemeClr val="accent6">
                  <a:lumMod val="75000"/>
                </a:schemeClr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0DF5DA-88C5-45B1-8548-2E0D8E72290E}"/>
              </a:ext>
            </a:extLst>
          </p:cNvPr>
          <p:cNvSpPr txBox="1"/>
          <p:nvPr/>
        </p:nvSpPr>
        <p:spPr>
          <a:xfrm>
            <a:off x="244334" y="6097572"/>
            <a:ext cx="2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solidFill>
                  <a:srgbClr val="0070C0"/>
                </a:solidFill>
                <a:latin typeface="Roboto Black" charset="0"/>
                <a:ea typeface="Roboto Black" charset="0"/>
                <a:cs typeface="Roboto Black" charset="0"/>
              </a:rPr>
              <a:t>Bottom Hole </a:t>
            </a:r>
            <a:r>
              <a:rPr lang="en-US" b="1" i="1" spc="100" dirty="0">
                <a:solidFill>
                  <a:srgbClr val="44546A"/>
                </a:solidFill>
                <a:latin typeface="Roboto Black" charset="0"/>
                <a:ea typeface="Roboto Black" charset="0"/>
                <a:cs typeface="Roboto Black" charset="0"/>
              </a:rPr>
              <a:t>Coring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DAB50-4FA1-48FD-A8E9-AC5DCE4D33DF}"/>
              </a:ext>
            </a:extLst>
          </p:cNvPr>
          <p:cNvSpPr txBox="1"/>
          <p:nvPr/>
        </p:nvSpPr>
        <p:spPr>
          <a:xfrm>
            <a:off x="3386046" y="6097572"/>
            <a:ext cx="217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solidFill>
                  <a:srgbClr val="0070C0"/>
                </a:solidFill>
                <a:latin typeface="Roboto Black" charset="0"/>
                <a:ea typeface="Roboto Black" charset="0"/>
                <a:cs typeface="Roboto Black" charset="0"/>
              </a:rPr>
              <a:t>Sidewall </a:t>
            </a:r>
            <a:r>
              <a:rPr lang="en-US" b="1" i="1" spc="100" dirty="0">
                <a:solidFill>
                  <a:srgbClr val="44546A"/>
                </a:solidFill>
                <a:latin typeface="Roboto Black" charset="0"/>
                <a:ea typeface="Roboto Black" charset="0"/>
                <a:cs typeface="Roboto Black" charset="0"/>
              </a:rPr>
              <a:t>Coring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FDB457-6303-4B9E-93D2-FB27FB841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924" y="2664249"/>
            <a:ext cx="5048575" cy="13511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EAAB88-8655-4AB3-B0D1-2F1F7AE43D3F}"/>
              </a:ext>
            </a:extLst>
          </p:cNvPr>
          <p:cNvSpPr/>
          <p:nvPr/>
        </p:nvSpPr>
        <p:spPr>
          <a:xfrm>
            <a:off x="8113828" y="1115583"/>
            <a:ext cx="2452840" cy="10278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Porositas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Permeabilitas</a:t>
            </a:r>
            <a:r>
              <a:rPr lang="en-US" dirty="0">
                <a:solidFill>
                  <a:schemeClr val="tx1"/>
                </a:solidFill>
              </a:rPr>
              <a:t> Absolut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Saturasi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Elbow Connector 21">
            <a:extLst>
              <a:ext uri="{FF2B5EF4-FFF2-40B4-BE49-F238E27FC236}">
                <a16:creationId xmlns:a16="http://schemas.microsoft.com/office/drawing/2014/main" id="{C41566AF-82F1-4E0E-B26C-E77AA2F6D664}"/>
              </a:ext>
            </a:extLst>
          </p:cNvPr>
          <p:cNvCxnSpPr>
            <a:cxnSpLocks/>
            <a:stCxn id="14" idx="1"/>
            <a:endCxn id="15" idx="2"/>
          </p:cNvCxnSpPr>
          <p:nvPr/>
        </p:nvCxnSpPr>
        <p:spPr>
          <a:xfrm rot="10800000" flipH="1">
            <a:off x="6620924" y="2143415"/>
            <a:ext cx="2719324" cy="1196391"/>
          </a:xfrm>
          <a:prstGeom prst="bentConnector4">
            <a:avLst>
              <a:gd name="adj1" fmla="val -8407"/>
              <a:gd name="adj2" fmla="val 78233"/>
            </a:avLst>
          </a:prstGeom>
          <a:ln w="76200">
            <a:solidFill>
              <a:srgbClr val="70AD4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275E8AF-0171-417B-BB56-8954BB10472A}"/>
              </a:ext>
            </a:extLst>
          </p:cNvPr>
          <p:cNvSpPr/>
          <p:nvPr/>
        </p:nvSpPr>
        <p:spPr>
          <a:xfrm>
            <a:off x="7599493" y="4287185"/>
            <a:ext cx="2721542" cy="23803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Permeabilitas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Efektif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Kompresibilitas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Batuan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Permeabilitas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Relatif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Tekanan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Kapiler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Faktor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Sementasi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Eksponen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Saturasi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Faktor</a:t>
            </a:r>
            <a:r>
              <a:rPr lang="en-US" dirty="0">
                <a:solidFill>
                  <a:schemeClr val="tx1"/>
                </a:solidFill>
              </a:rPr>
              <a:t> tortuosity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Distribusi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ukuran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butir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8" name="Elbow Connector 30">
            <a:extLst>
              <a:ext uri="{FF2B5EF4-FFF2-40B4-BE49-F238E27FC236}">
                <a16:creationId xmlns:a16="http://schemas.microsoft.com/office/drawing/2014/main" id="{2C45736F-CE63-468F-B031-D74855241742}"/>
              </a:ext>
            </a:extLst>
          </p:cNvPr>
          <p:cNvCxnSpPr>
            <a:cxnSpLocks/>
            <a:stCxn id="14" idx="3"/>
            <a:endCxn id="17" idx="0"/>
          </p:cNvCxnSpPr>
          <p:nvPr/>
        </p:nvCxnSpPr>
        <p:spPr>
          <a:xfrm flipH="1">
            <a:off x="8960264" y="3339805"/>
            <a:ext cx="2709235" cy="947380"/>
          </a:xfrm>
          <a:prstGeom prst="bentConnector4">
            <a:avLst>
              <a:gd name="adj1" fmla="val -8438"/>
              <a:gd name="adj2" fmla="val 85654"/>
            </a:avLst>
          </a:prstGeom>
          <a:ln w="76200">
            <a:solidFill>
              <a:srgbClr val="43BE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6EBD7F-3C7A-4EEF-875E-20A3F82E5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05372" y="2373535"/>
            <a:ext cx="4031401" cy="2683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B752C1-276B-4635-B69C-EC5E9A62C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760" y="1556351"/>
            <a:ext cx="2352623" cy="454595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F57372-2DE4-4808-8D1F-501B328605CC}"/>
              </a:ext>
            </a:extLst>
          </p:cNvPr>
          <p:cNvCxnSpPr/>
          <p:nvPr/>
        </p:nvCxnSpPr>
        <p:spPr>
          <a:xfrm>
            <a:off x="3035983" y="1430966"/>
            <a:ext cx="0" cy="503593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3FBA4-496F-4E30-8E5A-B0FD280527DE}"/>
              </a:ext>
            </a:extLst>
          </p:cNvPr>
          <p:cNvSpPr txBox="1"/>
          <p:nvPr/>
        </p:nvSpPr>
        <p:spPr>
          <a:xfrm>
            <a:off x="359794" y="957995"/>
            <a:ext cx="51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00" dirty="0">
                <a:solidFill>
                  <a:srgbClr val="00B050"/>
                </a:solidFill>
                <a:latin typeface="Roboto Medium" charset="0"/>
                <a:ea typeface="Roboto Black" charset="0"/>
                <a:cs typeface="Roboto Black" charset="0"/>
              </a:rPr>
              <a:t>METODE</a:t>
            </a:r>
            <a:r>
              <a:rPr lang="en-US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PENGAMBILAN </a:t>
            </a:r>
            <a:r>
              <a:rPr lang="en-US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SAMPEL CORE</a:t>
            </a:r>
            <a:r>
              <a:rPr lang="en-US" b="1" spc="100" dirty="0">
                <a:solidFill>
                  <a:srgbClr val="FFC000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endParaRPr lang="en-US" b="1" spc="100" dirty="0">
              <a:solidFill>
                <a:srgbClr val="FF0000"/>
              </a:solidFill>
              <a:latin typeface="Roboto Medium" charset="0"/>
              <a:ea typeface="Roboto Black" charset="0"/>
              <a:cs typeface="Roboto Black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07942E-B728-4D46-A815-772443E90059}"/>
              </a:ext>
            </a:extLst>
          </p:cNvPr>
          <p:cNvSpPr txBox="1"/>
          <p:nvPr/>
        </p:nvSpPr>
        <p:spPr>
          <a:xfrm>
            <a:off x="6162450" y="708402"/>
            <a:ext cx="51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00" dirty="0">
                <a:solidFill>
                  <a:srgbClr val="00B050"/>
                </a:solidFill>
                <a:latin typeface="Roboto Medium" charset="0"/>
                <a:ea typeface="Roboto Black" charset="0"/>
                <a:cs typeface="Roboto Black" charset="0"/>
              </a:rPr>
              <a:t>ANALISA</a:t>
            </a:r>
            <a:r>
              <a:rPr lang="en-US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spc="100" dirty="0">
                <a:solidFill>
                  <a:srgbClr val="44546A"/>
                </a:solidFill>
                <a:latin typeface="Roboto Medium" charset="0"/>
                <a:ea typeface="Roboto Black" charset="0"/>
                <a:cs typeface="Roboto Black" charset="0"/>
              </a:rPr>
              <a:t>SAMPEL</a:t>
            </a:r>
            <a:r>
              <a:rPr lang="en-US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CORE</a:t>
            </a:r>
            <a:r>
              <a:rPr lang="en-US" b="1" spc="100" dirty="0">
                <a:solidFill>
                  <a:srgbClr val="FFC000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endParaRPr lang="en-US" b="1" spc="100" dirty="0">
              <a:solidFill>
                <a:srgbClr val="FF0000"/>
              </a:solidFill>
              <a:latin typeface="Roboto Medium" charset="0"/>
              <a:ea typeface="Roboto Black" charset="0"/>
              <a:cs typeface="Roboto Black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24595E-EBCA-413E-8AFF-23A26403CC41}"/>
              </a:ext>
            </a:extLst>
          </p:cNvPr>
          <p:cNvSpPr/>
          <p:nvPr/>
        </p:nvSpPr>
        <p:spPr>
          <a:xfrm>
            <a:off x="195872" y="957995"/>
            <a:ext cx="5437970" cy="5642971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BA3E6E-ACCD-4B21-B127-3368025B9188}"/>
              </a:ext>
            </a:extLst>
          </p:cNvPr>
          <p:cNvSpPr/>
          <p:nvPr/>
        </p:nvSpPr>
        <p:spPr>
          <a:xfrm>
            <a:off x="62721" y="24418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ID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PEMBORAN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69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DB1A3-154D-40F2-B6F2-A2F6280FC34C}"/>
              </a:ext>
            </a:extLst>
          </p:cNvPr>
          <p:cNvSpPr/>
          <p:nvPr/>
        </p:nvSpPr>
        <p:spPr>
          <a:xfrm rot="5400000">
            <a:off x="2155787" y="-1637327"/>
            <a:ext cx="1077218" cy="5388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BFDD7-003D-49B8-97BC-6BCF1FD9BCC7}"/>
              </a:ext>
            </a:extLst>
          </p:cNvPr>
          <p:cNvSpPr txBox="1"/>
          <p:nvPr/>
        </p:nvSpPr>
        <p:spPr>
          <a:xfrm>
            <a:off x="201792" y="899519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Setelah </a:t>
            </a: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Pemboran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BE2CE-6457-41DE-8841-111BE082E2B2}"/>
              </a:ext>
            </a:extLst>
          </p:cNvPr>
          <p:cNvSpPr txBox="1"/>
          <p:nvPr/>
        </p:nvSpPr>
        <p:spPr>
          <a:xfrm>
            <a:off x="-1169220" y="504567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Penilaian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Formasi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8958D-EE41-4EC5-BBA4-8D33413E3340}"/>
              </a:ext>
            </a:extLst>
          </p:cNvPr>
          <p:cNvSpPr/>
          <p:nvPr/>
        </p:nvSpPr>
        <p:spPr>
          <a:xfrm>
            <a:off x="781372" y="2019244"/>
            <a:ext cx="1913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TOPIK:</a:t>
            </a:r>
            <a:endParaRPr lang="en-ID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1C65C-14C3-46D3-A68A-2004303D05A6}"/>
              </a:ext>
            </a:extLst>
          </p:cNvPr>
          <p:cNvSpPr txBox="1"/>
          <p:nvPr/>
        </p:nvSpPr>
        <p:spPr>
          <a:xfrm flipH="1">
            <a:off x="913892" y="2727130"/>
            <a:ext cx="11278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PENENTUAN </a:t>
            </a:r>
            <a:r>
              <a:rPr lang="en-US" sz="3200" b="1" i="1" dirty="0">
                <a:solidFill>
                  <a:srgbClr val="FFC000"/>
                </a:solidFill>
                <a:latin typeface="Roboto"/>
              </a:rPr>
              <a:t>FLUID CONTACT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MENGGUNAKAN MDT</a:t>
            </a:r>
            <a:endParaRPr lang="en-US" sz="3200" b="1" dirty="0">
              <a:solidFill>
                <a:srgbClr val="8CBABE"/>
              </a:solidFill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FFC000"/>
                </a:solidFill>
                <a:latin typeface="Roboto"/>
              </a:rPr>
              <a:t>PRESSURE BUILD UP</a:t>
            </a:r>
            <a:r>
              <a:rPr lang="en-US" sz="3200" b="1" i="1" dirty="0">
                <a:latin typeface="Roboto"/>
              </a:rPr>
              <a:t> 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FFC000"/>
                </a:solidFill>
                <a:latin typeface="Roboto"/>
              </a:rPr>
              <a:t>DELIVERABILITY</a:t>
            </a:r>
            <a:r>
              <a:rPr lang="en-US" sz="3200" b="1" i="1" dirty="0">
                <a:latin typeface="Roboto"/>
              </a:rPr>
              <a:t> 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648972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0C2DDB91-C245-4F0D-8672-9DED01F29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91" y="492129"/>
            <a:ext cx="5978188" cy="6046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138032" y="568728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 err="1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Menentukan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Fluid</a:t>
            </a:r>
            <a:r>
              <a:rPr lang="en-US" sz="2400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Contact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3E0560CF-5F6C-48E4-80AF-60F63940B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412032"/>
              </p:ext>
            </p:extLst>
          </p:nvPr>
        </p:nvGraphicFramePr>
        <p:xfrm>
          <a:off x="521957" y="4764916"/>
          <a:ext cx="4797082" cy="1760792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17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7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Fluida</a:t>
                      </a:r>
                      <a:endParaRPr 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Pressure </a:t>
                      </a:r>
                      <a:r>
                        <a:rPr lang="en-US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Gradien</a:t>
                      </a: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(psi/</a:t>
                      </a:r>
                      <a:r>
                        <a:rPr lang="en-US" sz="18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ft</a:t>
                      </a: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3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Gas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0.08</a:t>
                      </a:r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3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Times New Roman"/>
                        </a:rPr>
                        <a:t>Minyak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0.28</a:t>
                      </a:r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3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Times New Roman"/>
                        </a:rPr>
                        <a:t>Air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0.43</a:t>
                      </a:r>
                      <a:endParaRPr lang="en-US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CBFF2954-7B38-4A39-88C6-2B46D0D8E28A}"/>
              </a:ext>
            </a:extLst>
          </p:cNvPr>
          <p:cNvSpPr txBox="1"/>
          <p:nvPr/>
        </p:nvSpPr>
        <p:spPr>
          <a:xfrm>
            <a:off x="1050245" y="4395584"/>
            <a:ext cx="35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Fluid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A0697-DFC0-4DAB-A1BC-8CD4F83EBE0C}"/>
              </a:ext>
            </a:extLst>
          </p:cNvPr>
          <p:cNvSpPr txBox="1"/>
          <p:nvPr/>
        </p:nvSpPr>
        <p:spPr>
          <a:xfrm>
            <a:off x="624756" y="1449124"/>
            <a:ext cx="4436012" cy="92333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dist"/>
            <a:r>
              <a:rPr lang="en-US" dirty="0" err="1">
                <a:latin typeface="Roboto"/>
              </a:rPr>
              <a:t>Untuk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Menentukan</a:t>
            </a:r>
            <a:r>
              <a:rPr lang="en-US" dirty="0">
                <a:latin typeface="Roboto"/>
              </a:rPr>
              <a:t> </a:t>
            </a:r>
            <a:r>
              <a:rPr lang="en-US" i="1" dirty="0">
                <a:latin typeface="Roboto"/>
              </a:rPr>
              <a:t>Fluid Contact</a:t>
            </a:r>
            <a:r>
              <a:rPr lang="en-US" dirty="0">
                <a:latin typeface="Roboto"/>
              </a:rPr>
              <a:t>, MDT </a:t>
            </a:r>
            <a:r>
              <a:rPr lang="en-US" dirty="0" err="1">
                <a:latin typeface="Roboto"/>
              </a:rPr>
              <a:t>berkerja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dengan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menentukan</a:t>
            </a:r>
            <a:r>
              <a:rPr lang="en-US" dirty="0">
                <a:latin typeface="Roboto"/>
              </a:rPr>
              <a:t> gradient </a:t>
            </a:r>
            <a:r>
              <a:rPr lang="en-US" dirty="0" err="1">
                <a:latin typeface="Roboto"/>
              </a:rPr>
              <a:t>tekanan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dari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masing-masing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jenis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fluida</a:t>
            </a:r>
            <a:endParaRPr lang="en-ID" dirty="0">
              <a:latin typeface="Robot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0999C1-423B-494C-A64F-184545FDDB0A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Lehne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A., Karl. 2006. Wireline Formation Tester.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Norwegia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Society of Petroleum Engineer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09E1ED-A7EA-41DD-8E68-6EFBED856FE3}"/>
              </a:ext>
            </a:extLst>
          </p:cNvPr>
          <p:cNvCxnSpPr>
            <a:cxnSpLocks/>
          </p:cNvCxnSpPr>
          <p:nvPr/>
        </p:nvCxnSpPr>
        <p:spPr>
          <a:xfrm flipH="1">
            <a:off x="5319040" y="3385067"/>
            <a:ext cx="450551" cy="0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E8FD43-7E46-4A55-BABC-2F989FF0639B}"/>
              </a:ext>
            </a:extLst>
          </p:cNvPr>
          <p:cNvSpPr txBox="1"/>
          <p:nvPr/>
        </p:nvSpPr>
        <p:spPr>
          <a:xfrm>
            <a:off x="444221" y="2708137"/>
            <a:ext cx="4797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Analisa </a:t>
            </a:r>
            <a:r>
              <a:rPr lang="en-US" dirty="0" err="1">
                <a:solidFill>
                  <a:srgbClr val="002060"/>
                </a:solidFill>
              </a:rPr>
              <a:t>Grafik</a:t>
            </a:r>
            <a:r>
              <a:rPr lang="en-US" dirty="0">
                <a:solidFill>
                  <a:srgbClr val="002060"/>
                </a:solidFill>
              </a:rPr>
              <a:t>:</a:t>
            </a:r>
          </a:p>
          <a:p>
            <a:pPr algn="just"/>
            <a:r>
              <a:rPr lang="en-US" b="1" dirty="0" err="1"/>
              <a:t>Perbedaan</a:t>
            </a:r>
            <a:r>
              <a:rPr lang="en-US" b="1" dirty="0"/>
              <a:t> </a:t>
            </a:r>
            <a:r>
              <a:rPr lang="en-US" b="1" dirty="0" err="1"/>
              <a:t>jenis</a:t>
            </a:r>
            <a:r>
              <a:rPr lang="en-US" b="1" dirty="0"/>
              <a:t> </a:t>
            </a:r>
            <a:r>
              <a:rPr lang="en-US" b="1" dirty="0" err="1"/>
              <a:t>fluida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terkandung</a:t>
            </a:r>
            <a:r>
              <a:rPr lang="en-US" dirty="0"/>
              <a:t> </a:t>
            </a:r>
            <a:r>
              <a:rPr lang="en-US" dirty="0" err="1"/>
              <a:t>ditandai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b="1" dirty="0" err="1"/>
              <a:t>defleksi</a:t>
            </a:r>
            <a:r>
              <a:rPr lang="en-US" b="1" dirty="0"/>
              <a:t> trendline pada </a:t>
            </a:r>
            <a:r>
              <a:rPr lang="en-US" b="1" dirty="0" err="1"/>
              <a:t>kedalaman</a:t>
            </a:r>
            <a:r>
              <a:rPr lang="en-US" b="1" dirty="0"/>
              <a:t> </a:t>
            </a:r>
            <a:r>
              <a:rPr lang="en-US" b="1" dirty="0" err="1"/>
              <a:t>tertentu</a:t>
            </a:r>
            <a:endParaRPr lang="en-ID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C6CBAB-C684-4B4E-B9F1-4F73355F376B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507C89"/>
                </a:solidFill>
              </a:rPr>
              <a:t>Modullar</a:t>
            </a:r>
            <a:r>
              <a:rPr lang="en-US" sz="2000" b="1" i="1" dirty="0">
                <a:solidFill>
                  <a:srgbClr val="507C89"/>
                </a:solidFill>
              </a:rPr>
              <a:t> Formation </a:t>
            </a:r>
            <a:r>
              <a:rPr lang="en-US" sz="2000" b="1" i="1" dirty="0">
                <a:solidFill>
                  <a:schemeClr val="accent3"/>
                </a:solidFill>
              </a:rPr>
              <a:t>Dynamics Tester </a:t>
            </a:r>
            <a:r>
              <a:rPr lang="en-US" sz="2000" b="1" dirty="0"/>
              <a:t>(MDT)</a:t>
            </a:r>
            <a:endParaRPr lang="en-ID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7B1EB0-5376-4BC6-9F28-D44B6D843746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2843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453BF7-F238-4942-9D7B-3ABA2639B336}"/>
              </a:ext>
            </a:extLst>
          </p:cNvPr>
          <p:cNvSpPr/>
          <p:nvPr/>
        </p:nvSpPr>
        <p:spPr>
          <a:xfrm>
            <a:off x="1529087" y="910957"/>
            <a:ext cx="8513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solidFill>
                  <a:srgbClr val="008000"/>
                </a:solidFill>
                <a:latin typeface="Roboto Medium"/>
                <a:ea typeface="FZShuTi" pitchFamily="2" charset="-122"/>
                <a:cs typeface="Arial" pitchFamily="34" charset="0"/>
              </a:rPr>
              <a:t>Menentukan</a:t>
            </a:r>
            <a:r>
              <a:rPr lang="en-US" altLang="ko-KR" sz="2400" b="1" dirty="0">
                <a:solidFill>
                  <a:srgbClr val="008000"/>
                </a:solidFill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rgbClr val="008000"/>
                </a:solidFill>
                <a:latin typeface="Roboto"/>
                <a:ea typeface="FZShuTi" pitchFamily="2" charset="-122"/>
                <a:cs typeface="Arial" pitchFamily="34" charset="0"/>
              </a:rPr>
              <a:t>Tekanan</a:t>
            </a:r>
            <a:r>
              <a:rPr lang="en-US" altLang="ko-KR" sz="2400" b="1" dirty="0">
                <a:solidFill>
                  <a:srgbClr val="008000"/>
                </a:solidFill>
                <a:latin typeface="Roboto"/>
                <a:ea typeface="FZShuTi" pitchFamily="2" charset="-122"/>
                <a:cs typeface="Arial" pitchFamily="34" charset="0"/>
              </a:rPr>
              <a:t> Reservoir </a:t>
            </a:r>
            <a:r>
              <a:rPr lang="en-US" altLang="ko-KR" sz="2400" b="1" dirty="0" err="1">
                <a:solidFill>
                  <a:srgbClr val="FFC000"/>
                </a:solidFill>
                <a:latin typeface="Roboto"/>
                <a:ea typeface="FZShuTi" pitchFamily="2" charset="-122"/>
                <a:cs typeface="Arial" pitchFamily="34" charset="0"/>
              </a:rPr>
              <a:t>dengan</a:t>
            </a:r>
            <a:r>
              <a:rPr lang="en-US" altLang="ko-KR" sz="2400" b="1" dirty="0">
                <a:solidFill>
                  <a:srgbClr val="FFC000"/>
                </a:solidFill>
                <a:latin typeface="Roboto"/>
                <a:ea typeface="FZShuTi" pitchFamily="2" charset="-122"/>
                <a:cs typeface="Arial" pitchFamily="34" charset="0"/>
              </a:rPr>
              <a:t> Analisa PBU </a:t>
            </a:r>
            <a:r>
              <a:rPr lang="en-US" altLang="ko-KR" sz="2400" b="1" i="1" dirty="0">
                <a:solidFill>
                  <a:srgbClr val="FFC000"/>
                </a:solidFill>
                <a:latin typeface="Roboto"/>
                <a:ea typeface="FZShuTi" pitchFamily="2" charset="-122"/>
                <a:cs typeface="Arial" pitchFamily="34" charset="0"/>
              </a:rPr>
              <a:t>test</a:t>
            </a:r>
            <a:endParaRPr lang="en-ID" sz="2400" b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4AE6FBF-8B00-4686-9ACF-E4D154C29FA6}"/>
              </a:ext>
            </a:extLst>
          </p:cNvPr>
          <p:cNvSpPr/>
          <p:nvPr/>
        </p:nvSpPr>
        <p:spPr>
          <a:xfrm>
            <a:off x="1529087" y="5153917"/>
            <a:ext cx="3155455" cy="30248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Log </a:t>
            </a:r>
            <a:r>
              <a:rPr lang="en-US" b="1" i="1" dirty="0" err="1"/>
              <a:t>Log</a:t>
            </a:r>
            <a:r>
              <a:rPr lang="en-US" b="1" i="1" dirty="0"/>
              <a:t> Plot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42EDC3C-AC52-4868-935C-4ADD0A7A9EAF}"/>
              </a:ext>
            </a:extLst>
          </p:cNvPr>
          <p:cNvSpPr/>
          <p:nvPr/>
        </p:nvSpPr>
        <p:spPr>
          <a:xfrm>
            <a:off x="7684498" y="5216638"/>
            <a:ext cx="2421744" cy="30248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Horner Plot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3E89834-2AA9-4709-95B4-9408FEBC12B1}"/>
              </a:ext>
            </a:extLst>
          </p:cNvPr>
          <p:cNvSpPr/>
          <p:nvPr/>
        </p:nvSpPr>
        <p:spPr>
          <a:xfrm>
            <a:off x="1529087" y="5519121"/>
            <a:ext cx="3155455" cy="103039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WBS</a:t>
            </a:r>
          </a:p>
          <a:p>
            <a:pPr algn="ctr"/>
            <a:r>
              <a:rPr lang="en-US" sz="1400" b="1" i="1" dirty="0"/>
              <a:t>End of Wellbore Storage</a:t>
            </a:r>
          </a:p>
          <a:p>
            <a:pPr algn="ctr"/>
            <a:r>
              <a:rPr lang="en-US" sz="1400" b="1" i="1" dirty="0"/>
              <a:t>k</a:t>
            </a:r>
          </a:p>
          <a:p>
            <a:pPr algn="ctr"/>
            <a:r>
              <a:rPr lang="en-US" sz="1400" b="1" i="1" dirty="0"/>
              <a:t>skin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05946103-27F0-46EB-A36B-B72DC9C5AA18}"/>
              </a:ext>
            </a:extLst>
          </p:cNvPr>
          <p:cNvSpPr/>
          <p:nvPr/>
        </p:nvSpPr>
        <p:spPr>
          <a:xfrm>
            <a:off x="7671140" y="5552095"/>
            <a:ext cx="2528648" cy="109833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Slope</a:t>
            </a:r>
            <a:r>
              <a:rPr lang="en-US" sz="1400" b="1" dirty="0"/>
              <a:t> (m)</a:t>
            </a:r>
          </a:p>
          <a:p>
            <a:pPr algn="ctr"/>
            <a:r>
              <a:rPr lang="en-US" sz="1400" b="1" dirty="0"/>
              <a:t>P*</a:t>
            </a:r>
            <a:endParaRPr lang="en-US" sz="1400" b="1" baseline="-25000" dirty="0"/>
          </a:p>
          <a:p>
            <a:pPr algn="ctr"/>
            <a:r>
              <a:rPr lang="en-US" sz="1400" b="1" dirty="0" err="1"/>
              <a:t>kh</a:t>
            </a:r>
            <a:br>
              <a:rPr lang="en-US" sz="1400" b="1" dirty="0"/>
            </a:br>
            <a:r>
              <a:rPr lang="en-US" sz="1400" b="1" dirty="0"/>
              <a:t>Skin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FC50FA-078C-45BF-A2AE-02938BBC398F}"/>
              </a:ext>
            </a:extLst>
          </p:cNvPr>
          <p:cNvSpPr/>
          <p:nvPr/>
        </p:nvSpPr>
        <p:spPr>
          <a:xfrm>
            <a:off x="138032" y="284897"/>
            <a:ext cx="8258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507C89"/>
                </a:solidFill>
              </a:rPr>
              <a:t>Analisa Uji </a:t>
            </a:r>
            <a:r>
              <a:rPr lang="en-US" sz="2400" b="1" i="1" dirty="0" err="1">
                <a:solidFill>
                  <a:schemeClr val="accent3"/>
                </a:solidFill>
              </a:rPr>
              <a:t>Sumur</a:t>
            </a:r>
            <a:endParaRPr lang="en-ID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B80095-702E-4D09-99FF-E329E3D9FD69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pic>
        <p:nvPicPr>
          <p:cNvPr id="3076" name="Picture 4" descr="Radial Flow Analysis">
            <a:extLst>
              <a:ext uri="{FF2B5EF4-FFF2-40B4-BE49-F238E27FC236}">
                <a16:creationId xmlns:a16="http://schemas.microsoft.com/office/drawing/2014/main" id="{B6FE8617-F028-44B1-AAFB-109A0DB7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62" y="1701802"/>
            <a:ext cx="5693703" cy="335818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rner Plot Using Ms. Excel | Download Scientific Diagram">
            <a:extLst>
              <a:ext uri="{FF2B5EF4-FFF2-40B4-BE49-F238E27FC236}">
                <a16:creationId xmlns:a16="http://schemas.microsoft.com/office/drawing/2014/main" id="{0CD01D94-1B2D-4D19-8F49-4ED8FAEE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004" y="1650132"/>
            <a:ext cx="5358964" cy="34529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93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FB1427B1-61C6-4CEB-A378-1340F5F0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737" y="2550321"/>
            <a:ext cx="3006748" cy="19274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1CAC21-0299-49DC-94DA-638D0597F4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8"/>
          <a:stretch/>
        </p:blipFill>
        <p:spPr>
          <a:xfrm>
            <a:off x="4268639" y="2554799"/>
            <a:ext cx="3525085" cy="183877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2B2A6-63D1-4EF6-B67B-55CFE6D73D93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4B7559-7D75-46A8-9CC7-F87D365D6EA9}"/>
              </a:ext>
            </a:extLst>
          </p:cNvPr>
          <p:cNvSpPr/>
          <p:nvPr/>
        </p:nvSpPr>
        <p:spPr>
          <a:xfrm>
            <a:off x="4626459" y="1060983"/>
            <a:ext cx="2348043" cy="445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/>
              <a:t>Deliverability Test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F0DD43-EEDD-43FC-81D1-F606E9387CB3}"/>
              </a:ext>
            </a:extLst>
          </p:cNvPr>
          <p:cNvCxnSpPr>
            <a:cxnSpLocks/>
          </p:cNvCxnSpPr>
          <p:nvPr/>
        </p:nvCxnSpPr>
        <p:spPr>
          <a:xfrm>
            <a:off x="5714486" y="1446366"/>
            <a:ext cx="0" cy="4097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89794D-3CFF-444D-A347-88D768A0E385}"/>
              </a:ext>
            </a:extLst>
          </p:cNvPr>
          <p:cNvCxnSpPr/>
          <p:nvPr/>
        </p:nvCxnSpPr>
        <p:spPr>
          <a:xfrm flipH="1">
            <a:off x="1045050" y="1641894"/>
            <a:ext cx="46769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FA3787-5ED2-4A7A-B22E-AEB881A5918B}"/>
              </a:ext>
            </a:extLst>
          </p:cNvPr>
          <p:cNvCxnSpPr>
            <a:cxnSpLocks/>
          </p:cNvCxnSpPr>
          <p:nvPr/>
        </p:nvCxnSpPr>
        <p:spPr>
          <a:xfrm>
            <a:off x="5721982" y="1641894"/>
            <a:ext cx="4367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AED502-1F2A-4339-B6E3-A74A5249A204}"/>
              </a:ext>
            </a:extLst>
          </p:cNvPr>
          <p:cNvCxnSpPr>
            <a:cxnSpLocks/>
          </p:cNvCxnSpPr>
          <p:nvPr/>
        </p:nvCxnSpPr>
        <p:spPr>
          <a:xfrm>
            <a:off x="1045049" y="1641894"/>
            <a:ext cx="0" cy="2623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BBAFD5-4408-4A0B-BC64-082594188310}"/>
              </a:ext>
            </a:extLst>
          </p:cNvPr>
          <p:cNvCxnSpPr/>
          <p:nvPr/>
        </p:nvCxnSpPr>
        <p:spPr>
          <a:xfrm>
            <a:off x="10089514" y="1641894"/>
            <a:ext cx="0" cy="524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965AC0D-6499-446C-8F54-41F1CB3B5B66}"/>
              </a:ext>
            </a:extLst>
          </p:cNvPr>
          <p:cNvSpPr/>
          <p:nvPr/>
        </p:nvSpPr>
        <p:spPr>
          <a:xfrm>
            <a:off x="154769" y="1877181"/>
            <a:ext cx="2230860" cy="49467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Backpressure Test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167861-A867-42AF-BA33-62317F811688}"/>
              </a:ext>
            </a:extLst>
          </p:cNvPr>
          <p:cNvSpPr/>
          <p:nvPr/>
        </p:nvSpPr>
        <p:spPr>
          <a:xfrm>
            <a:off x="4711959" y="1892353"/>
            <a:ext cx="2076137" cy="49467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Isochronal Test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8205793-CB86-432F-A917-3FABCE135E16}"/>
              </a:ext>
            </a:extLst>
          </p:cNvPr>
          <p:cNvSpPr/>
          <p:nvPr/>
        </p:nvSpPr>
        <p:spPr>
          <a:xfrm>
            <a:off x="8640874" y="1892353"/>
            <a:ext cx="2743286" cy="49467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Modified Isochronal Test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A0B8AD8-3A2E-47AA-A520-921B71A49DF1}"/>
              </a:ext>
            </a:extLst>
          </p:cNvPr>
          <p:cNvSpPr/>
          <p:nvPr/>
        </p:nvSpPr>
        <p:spPr>
          <a:xfrm>
            <a:off x="2210355" y="2171177"/>
            <a:ext cx="1944652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b="1" dirty="0"/>
              <a:t>Pierce and Rawlins (1929)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64ED1A9-2ED2-46E6-B892-7F3512D35F77}"/>
              </a:ext>
            </a:extLst>
          </p:cNvPr>
          <p:cNvSpPr/>
          <p:nvPr/>
        </p:nvSpPr>
        <p:spPr>
          <a:xfrm>
            <a:off x="10513633" y="2203408"/>
            <a:ext cx="1572556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b="1" dirty="0"/>
              <a:t>Katz el al (1959)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E0CD0A4-780E-47DB-96DB-399874666F89}"/>
              </a:ext>
            </a:extLst>
          </p:cNvPr>
          <p:cNvSpPr/>
          <p:nvPr/>
        </p:nvSpPr>
        <p:spPr>
          <a:xfrm>
            <a:off x="6585382" y="2130233"/>
            <a:ext cx="1944652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b="1" dirty="0" err="1"/>
              <a:t>Cullender</a:t>
            </a:r>
            <a:r>
              <a:rPr lang="en-ID" sz="1400" b="1" dirty="0"/>
              <a:t> (1955)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17D321-572E-42DE-8144-BCA0E65131D0}"/>
              </a:ext>
            </a:extLst>
          </p:cNvPr>
          <p:cNvCxnSpPr>
            <a:cxnSpLocks/>
          </p:cNvCxnSpPr>
          <p:nvPr/>
        </p:nvCxnSpPr>
        <p:spPr>
          <a:xfrm>
            <a:off x="1045049" y="2371857"/>
            <a:ext cx="0" cy="3220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B423982-7B29-4DB4-9A76-955BA2E5A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0" y="2653836"/>
            <a:ext cx="3256546" cy="167726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E55E04A-82C6-4B09-8D99-C4EF74EE34CA}"/>
              </a:ext>
            </a:extLst>
          </p:cNvPr>
          <p:cNvSpPr/>
          <p:nvPr/>
        </p:nvSpPr>
        <p:spPr>
          <a:xfrm>
            <a:off x="-19269" y="4388810"/>
            <a:ext cx="41470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pada</a:t>
            </a:r>
            <a:r>
              <a:rPr lang="en-ID" sz="1600" dirty="0"/>
              <a:t> </a:t>
            </a:r>
            <a:r>
              <a:rPr lang="en-ID" sz="1600" dirty="0" err="1"/>
              <a:t>permeabilitas</a:t>
            </a:r>
            <a:r>
              <a:rPr lang="en-ID" sz="1600" dirty="0"/>
              <a:t> </a:t>
            </a:r>
            <a:r>
              <a:rPr lang="en-ID" sz="1600" dirty="0" err="1"/>
              <a:t>besar</a:t>
            </a:r>
            <a:endParaRPr lang="en-ID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 err="1"/>
              <a:t>Tanpa</a:t>
            </a:r>
            <a:r>
              <a:rPr lang="en-ID" sz="1600" dirty="0"/>
              <a:t> </a:t>
            </a:r>
            <a:r>
              <a:rPr lang="en-ID" sz="1600" dirty="0" err="1"/>
              <a:t>melakukan</a:t>
            </a:r>
            <a:r>
              <a:rPr lang="en-ID" sz="1600" dirty="0"/>
              <a:t> </a:t>
            </a:r>
            <a:r>
              <a:rPr lang="en-ID" sz="1600" dirty="0" err="1"/>
              <a:t>penutupan</a:t>
            </a:r>
            <a:r>
              <a:rPr lang="en-ID" sz="1600" dirty="0"/>
              <a:t> </a:t>
            </a:r>
            <a:r>
              <a:rPr lang="en-ID" sz="1600" dirty="0" err="1"/>
              <a:t>sumur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pergantian</a:t>
            </a:r>
            <a:r>
              <a:rPr lang="en-ID" sz="1600" dirty="0"/>
              <a:t> </a:t>
            </a:r>
            <a:r>
              <a:rPr lang="en-ID" sz="1600" dirty="0" err="1"/>
              <a:t>besarnya</a:t>
            </a:r>
            <a:r>
              <a:rPr lang="en-ID" sz="1600" dirty="0"/>
              <a:t> rate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5AB93F-C1FE-4BEC-B4C4-078A5A7A8D3E}"/>
              </a:ext>
            </a:extLst>
          </p:cNvPr>
          <p:cNvCxnSpPr>
            <a:cxnSpLocks/>
          </p:cNvCxnSpPr>
          <p:nvPr/>
        </p:nvCxnSpPr>
        <p:spPr>
          <a:xfrm>
            <a:off x="5721982" y="2407944"/>
            <a:ext cx="0" cy="3220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E9A06C-FDED-42FF-A3D2-CA1FAD0923A5}"/>
              </a:ext>
            </a:extLst>
          </p:cNvPr>
          <p:cNvCxnSpPr>
            <a:cxnSpLocks/>
          </p:cNvCxnSpPr>
          <p:nvPr/>
        </p:nvCxnSpPr>
        <p:spPr>
          <a:xfrm>
            <a:off x="10123867" y="2407944"/>
            <a:ext cx="0" cy="3220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6BFB8D-8106-4529-AB63-4FA34C171073}"/>
              </a:ext>
            </a:extLst>
          </p:cNvPr>
          <p:cNvCxnSpPr>
            <a:cxnSpLocks/>
          </p:cNvCxnSpPr>
          <p:nvPr/>
        </p:nvCxnSpPr>
        <p:spPr>
          <a:xfrm flipH="1">
            <a:off x="1064099" y="5814588"/>
            <a:ext cx="49097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39E317-1C32-4743-9371-A9A94CEC4F1D}"/>
              </a:ext>
            </a:extLst>
          </p:cNvPr>
          <p:cNvCxnSpPr>
            <a:cxnSpLocks/>
          </p:cNvCxnSpPr>
          <p:nvPr/>
        </p:nvCxnSpPr>
        <p:spPr>
          <a:xfrm>
            <a:off x="5954755" y="5814588"/>
            <a:ext cx="4367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0918BA-7CEF-42BF-AF4D-A6B1406AE094}"/>
              </a:ext>
            </a:extLst>
          </p:cNvPr>
          <p:cNvCxnSpPr>
            <a:cxnSpLocks/>
          </p:cNvCxnSpPr>
          <p:nvPr/>
        </p:nvCxnSpPr>
        <p:spPr>
          <a:xfrm>
            <a:off x="1045049" y="5453841"/>
            <a:ext cx="0" cy="3797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A22E39-788E-41CF-AA76-ED4168DA5B9B}"/>
              </a:ext>
            </a:extLst>
          </p:cNvPr>
          <p:cNvCxnSpPr>
            <a:cxnSpLocks/>
          </p:cNvCxnSpPr>
          <p:nvPr/>
        </p:nvCxnSpPr>
        <p:spPr>
          <a:xfrm>
            <a:off x="5721982" y="5528910"/>
            <a:ext cx="0" cy="3891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E2736B-6C24-4EBD-8D6B-AA57FA60D4D9}"/>
              </a:ext>
            </a:extLst>
          </p:cNvPr>
          <p:cNvCxnSpPr>
            <a:cxnSpLocks/>
          </p:cNvCxnSpPr>
          <p:nvPr/>
        </p:nvCxnSpPr>
        <p:spPr>
          <a:xfrm>
            <a:off x="10322287" y="5521918"/>
            <a:ext cx="0" cy="3185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99F349-8961-4357-8247-0E8A7890266D}"/>
              </a:ext>
            </a:extLst>
          </p:cNvPr>
          <p:cNvSpPr/>
          <p:nvPr/>
        </p:nvSpPr>
        <p:spPr>
          <a:xfrm>
            <a:off x="4711959" y="5864496"/>
            <a:ext cx="2076137" cy="494676"/>
          </a:xfrm>
          <a:prstGeom prst="roundRect">
            <a:avLst/>
          </a:prstGeom>
          <a:solidFill>
            <a:srgbClr val="DCBE9A"/>
          </a:solidFill>
          <a:ln>
            <a:solidFill>
              <a:srgbClr val="FE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C,n</a:t>
            </a:r>
            <a:r>
              <a:rPr lang="en-ID" dirty="0"/>
              <a:t>, AOF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151BEA-7CFA-4820-8E43-83802ECEEF43}"/>
              </a:ext>
            </a:extLst>
          </p:cNvPr>
          <p:cNvSpPr/>
          <p:nvPr/>
        </p:nvSpPr>
        <p:spPr>
          <a:xfrm>
            <a:off x="4294944" y="4386978"/>
            <a:ext cx="39033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pada</a:t>
            </a:r>
            <a:r>
              <a:rPr lang="en-ID" sz="1600" dirty="0"/>
              <a:t> </a:t>
            </a:r>
            <a:r>
              <a:rPr lang="en-ID" sz="1600" dirty="0" err="1"/>
              <a:t>permeabilitas</a:t>
            </a:r>
            <a:r>
              <a:rPr lang="en-ID" sz="1600" dirty="0"/>
              <a:t> </a:t>
            </a:r>
            <a:r>
              <a:rPr lang="en-ID" sz="1600" dirty="0" err="1"/>
              <a:t>kecil</a:t>
            </a:r>
            <a:endParaRPr lang="en-ID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 err="1"/>
              <a:t>Diproduksikan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waktu</a:t>
            </a:r>
            <a:r>
              <a:rPr lang="en-ID" sz="1600" dirty="0"/>
              <a:t> yang </a:t>
            </a:r>
            <a:r>
              <a:rPr lang="en-ID" sz="1600" dirty="0" err="1"/>
              <a:t>sama</a:t>
            </a:r>
            <a:endParaRPr lang="en-ID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 err="1"/>
              <a:t>Ditutup</a:t>
            </a:r>
            <a:r>
              <a:rPr lang="en-ID" sz="1600" dirty="0"/>
              <a:t> </a:t>
            </a:r>
            <a:r>
              <a:rPr lang="en-ID" sz="1600" dirty="0" err="1"/>
              <a:t>hingga</a:t>
            </a:r>
            <a:r>
              <a:rPr lang="en-ID" sz="1600" dirty="0"/>
              <a:t> </a:t>
            </a:r>
            <a:r>
              <a:rPr lang="en-ID" sz="1600" dirty="0" err="1"/>
              <a:t>mencapai</a:t>
            </a:r>
            <a:r>
              <a:rPr lang="en-ID" sz="1600" dirty="0"/>
              <a:t> </a:t>
            </a:r>
            <a:r>
              <a:rPr lang="en-ID" sz="1600" dirty="0" err="1"/>
              <a:t>Pr</a:t>
            </a:r>
            <a:endParaRPr lang="en-ID" sz="1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9198130-35A9-4959-B429-853A45920A90}"/>
              </a:ext>
            </a:extLst>
          </p:cNvPr>
          <p:cNvSpPr/>
          <p:nvPr/>
        </p:nvSpPr>
        <p:spPr>
          <a:xfrm>
            <a:off x="8365393" y="4304339"/>
            <a:ext cx="37986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pada</a:t>
            </a:r>
            <a:r>
              <a:rPr lang="en-ID" sz="1600" dirty="0"/>
              <a:t> </a:t>
            </a:r>
            <a:r>
              <a:rPr lang="en-ID" sz="1600" dirty="0" err="1"/>
              <a:t>permeabilitas</a:t>
            </a:r>
            <a:r>
              <a:rPr lang="en-ID" sz="1600" dirty="0"/>
              <a:t> </a:t>
            </a:r>
            <a:r>
              <a:rPr lang="en-ID" sz="1600" dirty="0" err="1"/>
              <a:t>sangat</a:t>
            </a:r>
            <a:r>
              <a:rPr lang="en-ID" sz="1600" dirty="0"/>
              <a:t> </a:t>
            </a:r>
            <a:r>
              <a:rPr lang="en-ID" sz="1600" dirty="0" err="1"/>
              <a:t>kecil</a:t>
            </a:r>
            <a:endParaRPr lang="en-ID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 err="1"/>
              <a:t>Lamanya</a:t>
            </a:r>
            <a:r>
              <a:rPr lang="en-ID" sz="1600" dirty="0"/>
              <a:t> </a:t>
            </a:r>
            <a:r>
              <a:rPr lang="en-ID" sz="1600" dirty="0" err="1"/>
              <a:t>waktu</a:t>
            </a:r>
            <a:r>
              <a:rPr lang="en-ID" sz="1600" dirty="0"/>
              <a:t> </a:t>
            </a:r>
            <a:r>
              <a:rPr lang="en-ID" sz="1600" dirty="0" err="1"/>
              <a:t>diproduksikan</a:t>
            </a:r>
            <a:r>
              <a:rPr lang="en-ID" sz="1600" dirty="0"/>
              <a:t> </a:t>
            </a:r>
            <a:r>
              <a:rPr lang="en-ID" sz="1600" dirty="0" err="1"/>
              <a:t>dan</a:t>
            </a:r>
            <a:r>
              <a:rPr lang="en-ID" sz="1600" dirty="0"/>
              <a:t> </a:t>
            </a:r>
            <a:r>
              <a:rPr lang="en-ID" sz="1600" dirty="0" err="1"/>
              <a:t>penutupan</a:t>
            </a:r>
            <a:r>
              <a:rPr lang="en-ID" sz="1600" dirty="0"/>
              <a:t> </a:t>
            </a:r>
            <a:r>
              <a:rPr lang="en-ID" sz="1600" dirty="0" err="1"/>
              <a:t>sama</a:t>
            </a:r>
            <a:endParaRPr lang="en-ID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 err="1"/>
              <a:t>Saat</a:t>
            </a:r>
            <a:r>
              <a:rPr lang="en-ID" sz="1600" dirty="0"/>
              <a:t> </a:t>
            </a:r>
            <a:r>
              <a:rPr lang="en-ID" sz="1600" dirty="0" err="1"/>
              <a:t>penutupan</a:t>
            </a:r>
            <a:r>
              <a:rPr lang="en-ID" sz="1600" dirty="0"/>
              <a:t>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harus</a:t>
            </a:r>
            <a:r>
              <a:rPr lang="en-ID" sz="1600" dirty="0"/>
              <a:t> </a:t>
            </a:r>
            <a:r>
              <a:rPr lang="en-ID" sz="1600" dirty="0" err="1"/>
              <a:t>mencapai</a:t>
            </a:r>
            <a:r>
              <a:rPr lang="en-ID" sz="1600" dirty="0"/>
              <a:t> </a:t>
            </a:r>
            <a:r>
              <a:rPr lang="en-ID" sz="1600" dirty="0" err="1"/>
              <a:t>Pr</a:t>
            </a:r>
            <a:endParaRPr lang="en-ID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544675-6BED-4AB5-B5CC-5AA250BD77E3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80CB7CF-F568-4BEA-8E3E-02962F322CE1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09D7BF-223C-4082-8C14-0389AE7DD0E7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Deliverability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Test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6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DB1A3-154D-40F2-B6F2-A2F6280FC34C}"/>
              </a:ext>
            </a:extLst>
          </p:cNvPr>
          <p:cNvSpPr/>
          <p:nvPr/>
        </p:nvSpPr>
        <p:spPr>
          <a:xfrm rot="5400000">
            <a:off x="2155787" y="-1637327"/>
            <a:ext cx="1077218" cy="5388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BFDD7-003D-49B8-97BC-6BCF1FD9BCC7}"/>
              </a:ext>
            </a:extLst>
          </p:cNvPr>
          <p:cNvSpPr txBox="1"/>
          <p:nvPr/>
        </p:nvSpPr>
        <p:spPr>
          <a:xfrm>
            <a:off x="201792" y="899519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3600" b="1" i="1" dirty="0">
                <a:solidFill>
                  <a:schemeClr val="bg1"/>
                </a:solidFill>
                <a:latin typeface="+mj-lt"/>
                <a:cs typeface="Arial" pitchFamily="34" charset="0"/>
              </a:rPr>
              <a:t>CASING DESIGN</a:t>
            </a:r>
            <a:endParaRPr lang="ko-KR" altLang="en-US" sz="3600" b="1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BE2CE-6457-41DE-8841-111BE082E2B2}"/>
              </a:ext>
            </a:extLst>
          </p:cNvPr>
          <p:cNvSpPr txBox="1"/>
          <p:nvPr/>
        </p:nvSpPr>
        <p:spPr>
          <a:xfrm>
            <a:off x="-1169220" y="504567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Perencanaan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8958D-EE41-4EC5-BBA4-8D33413E3340}"/>
              </a:ext>
            </a:extLst>
          </p:cNvPr>
          <p:cNvSpPr/>
          <p:nvPr/>
        </p:nvSpPr>
        <p:spPr>
          <a:xfrm>
            <a:off x="781372" y="2019244"/>
            <a:ext cx="1913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TOPIK:</a:t>
            </a:r>
            <a:endParaRPr lang="en-ID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1C65C-14C3-46D3-A68A-2004303D05A6}"/>
              </a:ext>
            </a:extLst>
          </p:cNvPr>
          <p:cNvSpPr txBox="1"/>
          <p:nvPr/>
        </p:nvSpPr>
        <p:spPr>
          <a:xfrm flipH="1">
            <a:off x="913892" y="2727130"/>
            <a:ext cx="11278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CASING</a:t>
            </a:r>
            <a:r>
              <a:rPr lang="en-US" sz="3200" b="1" dirty="0">
                <a:solidFill>
                  <a:srgbClr val="FFFF00"/>
                </a:solidFill>
                <a:latin typeface="Roboto"/>
              </a:rPr>
              <a:t> </a:t>
            </a:r>
            <a:r>
              <a:rPr lang="en-US" sz="3200" b="1" dirty="0">
                <a:latin typeface="Roboto"/>
              </a:rPr>
              <a:t>SETTING</a:t>
            </a:r>
            <a:r>
              <a:rPr lang="en-US" sz="3200" b="1" dirty="0">
                <a:solidFill>
                  <a:srgbClr val="FFFF00"/>
                </a:solidFill>
                <a:latin typeface="Roboto"/>
              </a:rPr>
              <a:t>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HOLE</a:t>
            </a:r>
            <a:r>
              <a:rPr lang="en-US" sz="3200" b="1" dirty="0">
                <a:latin typeface="Roboto"/>
              </a:rPr>
              <a:t> GEO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METRY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PEMBEBANAN</a:t>
            </a:r>
            <a:r>
              <a:rPr lang="en-US" sz="3200" b="1" dirty="0">
                <a:latin typeface="Roboto"/>
              </a:rPr>
              <a:t> PADA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CASING</a:t>
            </a:r>
          </a:p>
        </p:txBody>
      </p:sp>
    </p:spTree>
    <p:extLst>
      <p:ext uri="{BB962C8B-B14F-4D97-AF65-F5344CB8AC3E}">
        <p14:creationId xmlns:p14="http://schemas.microsoft.com/office/powerpoint/2010/main" val="350743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4910" y="96607"/>
            <a:ext cx="9803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i="1" dirty="0"/>
              <a:t>Casing Design</a:t>
            </a:r>
            <a:endParaRPr lang="ko-KR" altLang="en-US" sz="32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134910" y="404362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CASING SETTING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DEPTH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C92C43-26D4-4478-9DB9-E175A0884A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47"/>
          <a:stretch/>
        </p:blipFill>
        <p:spPr>
          <a:xfrm>
            <a:off x="0" y="1733080"/>
            <a:ext cx="5465122" cy="361017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EBE8C4B-9169-4688-B376-92ECC5CEE47C}"/>
              </a:ext>
            </a:extLst>
          </p:cNvPr>
          <p:cNvSpPr/>
          <p:nvPr/>
        </p:nvSpPr>
        <p:spPr>
          <a:xfrm>
            <a:off x="8447440" y="6543387"/>
            <a:ext cx="369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ENI. 1999. Drilling Design Manual. </a:t>
            </a:r>
            <a:r>
              <a:rPr lang="en-US" i="1" baseline="30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Itali</a:t>
            </a:r>
            <a:r>
              <a:rPr lang="en-US" i="1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ENI (page 22)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DDEA7E-E12B-4D0F-AADC-CE9390343C68}"/>
              </a:ext>
            </a:extLst>
          </p:cNvPr>
          <p:cNvSpPr txBox="1"/>
          <p:nvPr/>
        </p:nvSpPr>
        <p:spPr>
          <a:xfrm>
            <a:off x="980048" y="1271415"/>
            <a:ext cx="306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BOTTOM </a:t>
            </a:r>
            <a:r>
              <a:rPr lang="en-US" sz="2400" b="1" i="1" spc="100" dirty="0">
                <a:solidFill>
                  <a:srgbClr val="44546A"/>
                </a:solidFill>
                <a:latin typeface="Roboto Black" charset="0"/>
                <a:ea typeface="Roboto Black" charset="0"/>
                <a:cs typeface="Roboto Black" charset="0"/>
              </a:rPr>
              <a:t>TO TOP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AE998F-A30F-4873-8B83-BA544F6BCAA3}"/>
              </a:ext>
            </a:extLst>
          </p:cNvPr>
          <p:cNvCxnSpPr/>
          <p:nvPr/>
        </p:nvCxnSpPr>
        <p:spPr>
          <a:xfrm flipV="1">
            <a:off x="3040912" y="3625702"/>
            <a:ext cx="0" cy="13290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B38F18B-BACA-4F54-A754-F7034CA20CB8}"/>
              </a:ext>
            </a:extLst>
          </p:cNvPr>
          <p:cNvCxnSpPr/>
          <p:nvPr/>
        </p:nvCxnSpPr>
        <p:spPr>
          <a:xfrm flipH="1">
            <a:off x="457198" y="3615072"/>
            <a:ext cx="25305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1CA076-F9BB-4E4A-8ED4-D7E7E7DB9936}"/>
              </a:ext>
            </a:extLst>
          </p:cNvPr>
          <p:cNvCxnSpPr>
            <a:cxnSpLocks/>
          </p:cNvCxnSpPr>
          <p:nvPr/>
        </p:nvCxnSpPr>
        <p:spPr>
          <a:xfrm>
            <a:off x="457198" y="3615072"/>
            <a:ext cx="4253025" cy="0"/>
          </a:xfrm>
          <a:prstGeom prst="line">
            <a:avLst/>
          </a:prstGeom>
          <a:ln w="57150">
            <a:solidFill>
              <a:srgbClr val="4454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C4DF45-A90F-49E7-BAA6-081E4E370436}"/>
              </a:ext>
            </a:extLst>
          </p:cNvPr>
          <p:cNvCxnSpPr/>
          <p:nvPr/>
        </p:nvCxnSpPr>
        <p:spPr>
          <a:xfrm flipV="1">
            <a:off x="2232837" y="2785730"/>
            <a:ext cx="0" cy="8293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5AD58F6-4015-4519-A26D-D71F91A7F154}"/>
              </a:ext>
            </a:extLst>
          </p:cNvPr>
          <p:cNvCxnSpPr/>
          <p:nvPr/>
        </p:nvCxnSpPr>
        <p:spPr>
          <a:xfrm flipH="1">
            <a:off x="457198" y="2721936"/>
            <a:ext cx="17756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FB9D6DA-4DE0-4064-9E40-A3241318F83A}"/>
              </a:ext>
            </a:extLst>
          </p:cNvPr>
          <p:cNvCxnSpPr>
            <a:cxnSpLocks/>
          </p:cNvCxnSpPr>
          <p:nvPr/>
        </p:nvCxnSpPr>
        <p:spPr>
          <a:xfrm>
            <a:off x="457198" y="2721936"/>
            <a:ext cx="4178597" cy="0"/>
          </a:xfrm>
          <a:prstGeom prst="line">
            <a:avLst/>
          </a:prstGeom>
          <a:ln w="57150">
            <a:solidFill>
              <a:srgbClr val="445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92C00A4-55B2-4326-86B8-5B856A764404}"/>
              </a:ext>
            </a:extLst>
          </p:cNvPr>
          <p:cNvSpPr txBox="1"/>
          <p:nvPr/>
        </p:nvSpPr>
        <p:spPr>
          <a:xfrm>
            <a:off x="3806129" y="2122168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Roboto"/>
              </a:rPr>
              <a:t>CONDUCTOR</a:t>
            </a:r>
            <a:endParaRPr lang="en-ID" sz="1100" b="1" dirty="0">
              <a:solidFill>
                <a:srgbClr val="002060"/>
              </a:solidFill>
              <a:latin typeface="Roboto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C6ABD4-4C3C-4E7D-9237-33A8D48878AC}"/>
              </a:ext>
            </a:extLst>
          </p:cNvPr>
          <p:cNvSpPr txBox="1"/>
          <p:nvPr/>
        </p:nvSpPr>
        <p:spPr>
          <a:xfrm>
            <a:off x="3834249" y="3036544"/>
            <a:ext cx="870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Roboto"/>
              </a:rPr>
              <a:t>SURFACE</a:t>
            </a:r>
            <a:endParaRPr lang="en-ID" sz="1100" b="1" dirty="0">
              <a:solidFill>
                <a:srgbClr val="002060"/>
              </a:solidFill>
              <a:latin typeface="Roboto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9BF56E-7F8A-4B21-B258-10EE2AD8CC96}"/>
              </a:ext>
            </a:extLst>
          </p:cNvPr>
          <p:cNvSpPr txBox="1"/>
          <p:nvPr/>
        </p:nvSpPr>
        <p:spPr>
          <a:xfrm>
            <a:off x="3806129" y="4290237"/>
            <a:ext cx="12458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Roboto"/>
              </a:rPr>
              <a:t>INTERMEDIATE</a:t>
            </a:r>
            <a:endParaRPr lang="en-ID" sz="1100" b="1" dirty="0">
              <a:solidFill>
                <a:srgbClr val="002060"/>
              </a:solidFill>
              <a:latin typeface="Roboto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1493671-8032-49A1-B532-31CFD28BF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77" y="1779313"/>
            <a:ext cx="4686954" cy="378195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9007BD8-6FAE-44E0-9267-05E7DF50E8EA}"/>
              </a:ext>
            </a:extLst>
          </p:cNvPr>
          <p:cNvSpPr txBox="1"/>
          <p:nvPr/>
        </p:nvSpPr>
        <p:spPr>
          <a:xfrm>
            <a:off x="6973453" y="2216847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Depth 1</a:t>
            </a:r>
            <a:endParaRPr lang="en-ID" sz="11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053CFC-2759-4EC2-9B35-F5365320F1B2}"/>
              </a:ext>
            </a:extLst>
          </p:cNvPr>
          <p:cNvSpPr txBox="1"/>
          <p:nvPr/>
        </p:nvSpPr>
        <p:spPr>
          <a:xfrm>
            <a:off x="6972192" y="3282406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Depth 2</a:t>
            </a:r>
            <a:endParaRPr lang="en-ID" sz="11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F5DDEA-770E-4461-940C-3661C097C80B}"/>
              </a:ext>
            </a:extLst>
          </p:cNvPr>
          <p:cNvSpPr/>
          <p:nvPr/>
        </p:nvSpPr>
        <p:spPr>
          <a:xfrm>
            <a:off x="7058025" y="4918879"/>
            <a:ext cx="617864" cy="15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5651E7-0635-4794-B04C-505BD3FF78DF}"/>
              </a:ext>
            </a:extLst>
          </p:cNvPr>
          <p:cNvSpPr txBox="1"/>
          <p:nvPr/>
        </p:nvSpPr>
        <p:spPr>
          <a:xfrm>
            <a:off x="6972192" y="4487684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Depth 3</a:t>
            </a:r>
            <a:endParaRPr lang="en-ID" sz="11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C4F585-78BD-4A45-B468-9B273983B438}"/>
              </a:ext>
            </a:extLst>
          </p:cNvPr>
          <p:cNvSpPr txBox="1"/>
          <p:nvPr/>
        </p:nvSpPr>
        <p:spPr>
          <a:xfrm>
            <a:off x="6972192" y="489367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Depth 4</a:t>
            </a:r>
            <a:endParaRPr lang="en-ID" sz="11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4E7F255-9E57-4032-83E4-7C85200D45AB}"/>
              </a:ext>
            </a:extLst>
          </p:cNvPr>
          <p:cNvSpPr txBox="1"/>
          <p:nvPr/>
        </p:nvSpPr>
        <p:spPr>
          <a:xfrm>
            <a:off x="7664370" y="242753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P1</a:t>
            </a:r>
            <a:endParaRPr lang="en-ID" sz="1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861748-4818-42F0-937A-4A702BE29B9C}"/>
              </a:ext>
            </a:extLst>
          </p:cNvPr>
          <p:cNvSpPr txBox="1"/>
          <p:nvPr/>
        </p:nvSpPr>
        <p:spPr>
          <a:xfrm>
            <a:off x="8277361" y="3544016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P2</a:t>
            </a:r>
            <a:endParaRPr lang="en-ID" sz="1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9D107E-CF9F-4925-9288-82166D60BAE0}"/>
              </a:ext>
            </a:extLst>
          </p:cNvPr>
          <p:cNvSpPr txBox="1"/>
          <p:nvPr/>
        </p:nvSpPr>
        <p:spPr>
          <a:xfrm>
            <a:off x="9123991" y="4672658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P3</a:t>
            </a:r>
            <a:endParaRPr lang="en-ID" sz="1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DD32EED-512A-475E-8027-6E373CB79C0E}"/>
              </a:ext>
            </a:extLst>
          </p:cNvPr>
          <p:cNvSpPr txBox="1"/>
          <p:nvPr/>
        </p:nvSpPr>
        <p:spPr>
          <a:xfrm>
            <a:off x="8531576" y="2318184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F1</a:t>
            </a:r>
            <a:endParaRPr lang="en-ID" sz="10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6C87D4-88D6-4415-8497-81BBBF511E47}"/>
              </a:ext>
            </a:extLst>
          </p:cNvPr>
          <p:cNvSpPr txBox="1"/>
          <p:nvPr/>
        </p:nvSpPr>
        <p:spPr>
          <a:xfrm>
            <a:off x="9358468" y="3338996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F2</a:t>
            </a:r>
            <a:endParaRPr lang="en-ID" sz="10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FD6F5C6-18DA-4DDB-8FD8-8C3AA5BAC91B}"/>
              </a:ext>
            </a:extLst>
          </p:cNvPr>
          <p:cNvSpPr txBox="1"/>
          <p:nvPr/>
        </p:nvSpPr>
        <p:spPr>
          <a:xfrm>
            <a:off x="9921235" y="4549547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F3</a:t>
            </a:r>
            <a:endParaRPr lang="en-ID" sz="1000" b="1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A93F292-3D56-400A-9954-54C7CA2AA535}"/>
              </a:ext>
            </a:extLst>
          </p:cNvPr>
          <p:cNvCxnSpPr/>
          <p:nvPr/>
        </p:nvCxnSpPr>
        <p:spPr>
          <a:xfrm>
            <a:off x="10881061" y="1789946"/>
            <a:ext cx="0" cy="6482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FB02D7D-5608-4189-AA0F-C4A38E3BD89F}"/>
              </a:ext>
            </a:extLst>
          </p:cNvPr>
          <p:cNvCxnSpPr>
            <a:cxnSpLocks/>
          </p:cNvCxnSpPr>
          <p:nvPr/>
        </p:nvCxnSpPr>
        <p:spPr>
          <a:xfrm>
            <a:off x="11023662" y="1779313"/>
            <a:ext cx="0" cy="16827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52CB64B-8343-4FEE-91FF-46D07730A02C}"/>
              </a:ext>
            </a:extLst>
          </p:cNvPr>
          <p:cNvCxnSpPr>
            <a:cxnSpLocks/>
          </p:cNvCxnSpPr>
          <p:nvPr/>
        </p:nvCxnSpPr>
        <p:spPr>
          <a:xfrm>
            <a:off x="11165427" y="1785535"/>
            <a:ext cx="0" cy="28329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B871E14-CDB5-4B9D-950C-4A89F0CA8482}"/>
              </a:ext>
            </a:extLst>
          </p:cNvPr>
          <p:cNvCxnSpPr>
            <a:cxnSpLocks/>
          </p:cNvCxnSpPr>
          <p:nvPr/>
        </p:nvCxnSpPr>
        <p:spPr>
          <a:xfrm>
            <a:off x="11311693" y="1785535"/>
            <a:ext cx="0" cy="32389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Triangle 87">
            <a:extLst>
              <a:ext uri="{FF2B5EF4-FFF2-40B4-BE49-F238E27FC236}">
                <a16:creationId xmlns:a16="http://schemas.microsoft.com/office/drawing/2014/main" id="{29591C27-7C34-4629-B165-8933DF9BC598}"/>
              </a:ext>
            </a:extLst>
          </p:cNvPr>
          <p:cNvSpPr/>
          <p:nvPr/>
        </p:nvSpPr>
        <p:spPr>
          <a:xfrm rot="16200000">
            <a:off x="10715930" y="2277388"/>
            <a:ext cx="210689" cy="112043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Right Triangle 88">
            <a:extLst>
              <a:ext uri="{FF2B5EF4-FFF2-40B4-BE49-F238E27FC236}">
                <a16:creationId xmlns:a16="http://schemas.microsoft.com/office/drawing/2014/main" id="{406A7FF0-5D2A-46DC-B74A-8761573B507F}"/>
              </a:ext>
            </a:extLst>
          </p:cNvPr>
          <p:cNvSpPr/>
          <p:nvPr/>
        </p:nvSpPr>
        <p:spPr>
          <a:xfrm rot="16200000">
            <a:off x="10856298" y="3299312"/>
            <a:ext cx="210689" cy="112043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Right Triangle 89">
            <a:extLst>
              <a:ext uri="{FF2B5EF4-FFF2-40B4-BE49-F238E27FC236}">
                <a16:creationId xmlns:a16="http://schemas.microsoft.com/office/drawing/2014/main" id="{BF92326B-6D5E-4508-83EE-48370E2187C6}"/>
              </a:ext>
            </a:extLst>
          </p:cNvPr>
          <p:cNvSpPr/>
          <p:nvPr/>
        </p:nvSpPr>
        <p:spPr>
          <a:xfrm rot="16200000">
            <a:off x="11003088" y="4478310"/>
            <a:ext cx="210689" cy="112043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Right Triangle 90">
            <a:extLst>
              <a:ext uri="{FF2B5EF4-FFF2-40B4-BE49-F238E27FC236}">
                <a16:creationId xmlns:a16="http://schemas.microsoft.com/office/drawing/2014/main" id="{6CDACB12-6AB5-4A14-AB4F-0EEB1DBAF982}"/>
              </a:ext>
            </a:extLst>
          </p:cNvPr>
          <p:cNvSpPr/>
          <p:nvPr/>
        </p:nvSpPr>
        <p:spPr>
          <a:xfrm rot="16200000">
            <a:off x="11143456" y="4860715"/>
            <a:ext cx="210689" cy="112043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C3D5E6-28DB-41F1-9375-37AC6EC3F9B2}"/>
              </a:ext>
            </a:extLst>
          </p:cNvPr>
          <p:cNvSpPr txBox="1"/>
          <p:nvPr/>
        </p:nvSpPr>
        <p:spPr>
          <a:xfrm>
            <a:off x="7592709" y="1199826"/>
            <a:ext cx="306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TOP </a:t>
            </a:r>
            <a:r>
              <a:rPr lang="en-US" sz="2400" b="1" i="1" spc="100" dirty="0">
                <a:solidFill>
                  <a:srgbClr val="44546A"/>
                </a:solidFill>
                <a:latin typeface="Roboto Black" charset="0"/>
                <a:ea typeface="Roboto Black" charset="0"/>
                <a:cs typeface="Roboto Black" charset="0"/>
              </a:rPr>
              <a:t>TO BOTTOM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FFEE0B6-2E8C-41FF-86AB-FFDC15A674C4}"/>
              </a:ext>
            </a:extLst>
          </p:cNvPr>
          <p:cNvSpPr txBox="1"/>
          <p:nvPr/>
        </p:nvSpPr>
        <p:spPr>
          <a:xfrm>
            <a:off x="9657325" y="1940180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Roboto"/>
              </a:rPr>
              <a:t>CONDUCTOR</a:t>
            </a:r>
            <a:endParaRPr lang="en-ID" sz="1100" b="1" dirty="0">
              <a:solidFill>
                <a:srgbClr val="002060"/>
              </a:solidFill>
              <a:latin typeface="Roboto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1426A11-B3C8-4CDE-811A-486FDF91FC68}"/>
              </a:ext>
            </a:extLst>
          </p:cNvPr>
          <p:cNvSpPr txBox="1"/>
          <p:nvPr/>
        </p:nvSpPr>
        <p:spPr>
          <a:xfrm>
            <a:off x="9830920" y="2721936"/>
            <a:ext cx="870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Roboto"/>
              </a:rPr>
              <a:t>SURFACE</a:t>
            </a:r>
            <a:endParaRPr lang="en-ID" sz="1100" b="1" dirty="0">
              <a:solidFill>
                <a:srgbClr val="002060"/>
              </a:solidFill>
              <a:latin typeface="Roboto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C8A88F-0C39-46E5-A7A7-EC825BA03690}"/>
              </a:ext>
            </a:extLst>
          </p:cNvPr>
          <p:cNvSpPr txBox="1"/>
          <p:nvPr/>
        </p:nvSpPr>
        <p:spPr>
          <a:xfrm>
            <a:off x="9812940" y="3767791"/>
            <a:ext cx="12458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Roboto"/>
              </a:rPr>
              <a:t>INTERMEDIATE</a:t>
            </a:r>
            <a:endParaRPr lang="en-ID" sz="1100" b="1" dirty="0">
              <a:solidFill>
                <a:srgbClr val="002060"/>
              </a:solidFill>
              <a:latin typeface="Roboto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8E959A1-34A2-4B91-B158-8A547D57CB0A}"/>
              </a:ext>
            </a:extLst>
          </p:cNvPr>
          <p:cNvSpPr txBox="1"/>
          <p:nvPr/>
        </p:nvSpPr>
        <p:spPr>
          <a:xfrm>
            <a:off x="10013810" y="4756117"/>
            <a:ext cx="1135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Roboto"/>
              </a:rPr>
              <a:t>PRODUCTION</a:t>
            </a:r>
            <a:endParaRPr lang="en-ID" sz="1100" b="1" dirty="0">
              <a:solidFill>
                <a:srgbClr val="002060"/>
              </a:solidFill>
              <a:latin typeface="Roboto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6D051B2-2B1C-497D-A4B1-7CD6BEA28A73}"/>
              </a:ext>
            </a:extLst>
          </p:cNvPr>
          <p:cNvCxnSpPr/>
          <p:nvPr/>
        </p:nvCxnSpPr>
        <p:spPr>
          <a:xfrm>
            <a:off x="8034024" y="1940180"/>
            <a:ext cx="0" cy="4435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00EC888-7B80-4A90-8CB5-8CAD51046C45}"/>
              </a:ext>
            </a:extLst>
          </p:cNvPr>
          <p:cNvCxnSpPr/>
          <p:nvPr/>
        </p:nvCxnSpPr>
        <p:spPr>
          <a:xfrm>
            <a:off x="8004528" y="2400863"/>
            <a:ext cx="540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9BE76AE-737F-4D6A-997F-CC7423B4B767}"/>
              </a:ext>
            </a:extLst>
          </p:cNvPr>
          <p:cNvCxnSpPr>
            <a:cxnSpLocks/>
          </p:cNvCxnSpPr>
          <p:nvPr/>
        </p:nvCxnSpPr>
        <p:spPr>
          <a:xfrm>
            <a:off x="6953862" y="2427535"/>
            <a:ext cx="3744000" cy="11219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238A83A-2034-4500-A7AD-3CCF5257CB84}"/>
              </a:ext>
            </a:extLst>
          </p:cNvPr>
          <p:cNvCxnSpPr/>
          <p:nvPr/>
        </p:nvCxnSpPr>
        <p:spPr>
          <a:xfrm>
            <a:off x="8619060" y="2478457"/>
            <a:ext cx="0" cy="1012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988086F-D4CB-4B1F-84F4-DB2F21E767E5}"/>
              </a:ext>
            </a:extLst>
          </p:cNvPr>
          <p:cNvCxnSpPr/>
          <p:nvPr/>
        </p:nvCxnSpPr>
        <p:spPr>
          <a:xfrm>
            <a:off x="8557123" y="3460678"/>
            <a:ext cx="828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7E287CF-9D52-4166-AA01-63EA81457447}"/>
              </a:ext>
            </a:extLst>
          </p:cNvPr>
          <p:cNvCxnSpPr/>
          <p:nvPr/>
        </p:nvCxnSpPr>
        <p:spPr>
          <a:xfrm>
            <a:off x="6972192" y="3490722"/>
            <a:ext cx="3816000" cy="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5CB2118-B1E3-426F-84E4-EE1E648ABECA}"/>
              </a:ext>
            </a:extLst>
          </p:cNvPr>
          <p:cNvCxnSpPr/>
          <p:nvPr/>
        </p:nvCxnSpPr>
        <p:spPr>
          <a:xfrm>
            <a:off x="9461310" y="3615072"/>
            <a:ext cx="0" cy="1012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6CC890E-A857-4AEA-8EF0-A8CFD73D9CF8}"/>
              </a:ext>
            </a:extLst>
          </p:cNvPr>
          <p:cNvCxnSpPr/>
          <p:nvPr/>
        </p:nvCxnSpPr>
        <p:spPr>
          <a:xfrm>
            <a:off x="9398940" y="4679754"/>
            <a:ext cx="540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15186B7-1022-4CA2-AF96-D1425DE4E89C}"/>
              </a:ext>
            </a:extLst>
          </p:cNvPr>
          <p:cNvCxnSpPr/>
          <p:nvPr/>
        </p:nvCxnSpPr>
        <p:spPr>
          <a:xfrm>
            <a:off x="7005274" y="4679754"/>
            <a:ext cx="3816000" cy="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B571B7F-439B-4321-89C1-82069AA954DC}"/>
              </a:ext>
            </a:extLst>
          </p:cNvPr>
          <p:cNvCxnSpPr/>
          <p:nvPr/>
        </p:nvCxnSpPr>
        <p:spPr>
          <a:xfrm>
            <a:off x="10013810" y="4679754"/>
            <a:ext cx="0" cy="39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D62B0E4-F70C-4873-B1CB-7A61B6AA667F}"/>
              </a:ext>
            </a:extLst>
          </p:cNvPr>
          <p:cNvCxnSpPr/>
          <p:nvPr/>
        </p:nvCxnSpPr>
        <p:spPr>
          <a:xfrm>
            <a:off x="6998028" y="5106371"/>
            <a:ext cx="4176000" cy="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433FBC-D5CB-47A5-85C9-F7781D4EC9D0}"/>
              </a:ext>
            </a:extLst>
          </p:cNvPr>
          <p:cNvSpPr txBox="1"/>
          <p:nvPr/>
        </p:nvSpPr>
        <p:spPr>
          <a:xfrm>
            <a:off x="174306" y="5543930"/>
            <a:ext cx="5290816" cy="64633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kedalaman</a:t>
            </a:r>
            <a:r>
              <a:rPr lang="en-US" dirty="0"/>
              <a:t> target </a:t>
            </a:r>
            <a:r>
              <a:rPr lang="en-US" dirty="0" err="1"/>
              <a:t>bor</a:t>
            </a:r>
            <a:endParaRPr lang="en-ID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A5975E-FC08-4BD3-97D9-0A0E5DB3AB07}"/>
              </a:ext>
            </a:extLst>
          </p:cNvPr>
          <p:cNvCxnSpPr>
            <a:cxnSpLocks/>
          </p:cNvCxnSpPr>
          <p:nvPr/>
        </p:nvCxnSpPr>
        <p:spPr>
          <a:xfrm>
            <a:off x="6096000" y="1161963"/>
            <a:ext cx="0" cy="5381424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B07C4AD-A388-45F8-AB9F-097A61654EA9}"/>
              </a:ext>
            </a:extLst>
          </p:cNvPr>
          <p:cNvSpPr txBox="1"/>
          <p:nvPr/>
        </p:nvSpPr>
        <p:spPr>
          <a:xfrm>
            <a:off x="6478582" y="5543930"/>
            <a:ext cx="5290816" cy="923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kedalaman</a:t>
            </a:r>
            <a:r>
              <a:rPr lang="en-US" dirty="0"/>
              <a:t> target </a:t>
            </a:r>
            <a:r>
              <a:rPr lang="en-US" dirty="0" err="1"/>
              <a:t>bor</a:t>
            </a:r>
            <a:r>
              <a:rPr lang="en-US" dirty="0"/>
              <a:t> dan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i="1" dirty="0"/>
              <a:t>pore pressure </a:t>
            </a:r>
            <a:r>
              <a:rPr lang="en-US" dirty="0"/>
              <a:t>dan </a:t>
            </a:r>
            <a:r>
              <a:rPr lang="en-US" i="1" dirty="0"/>
              <a:t>fracture pressure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53A10-E36E-491B-BBE3-B809BA867C03}"/>
              </a:ext>
            </a:extLst>
          </p:cNvPr>
          <p:cNvSpPr txBox="1"/>
          <p:nvPr/>
        </p:nvSpPr>
        <p:spPr>
          <a:xfrm>
            <a:off x="2713335" y="408788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57B7C0-4878-4195-8184-E2DC9E372E2E}"/>
              </a:ext>
            </a:extLst>
          </p:cNvPr>
          <p:cNvSpPr txBox="1"/>
          <p:nvPr/>
        </p:nvSpPr>
        <p:spPr>
          <a:xfrm>
            <a:off x="2475662" y="31926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2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5E1B5E-1751-402D-B4F1-503369851630}"/>
              </a:ext>
            </a:extLst>
          </p:cNvPr>
          <p:cNvSpPr txBox="1"/>
          <p:nvPr/>
        </p:nvSpPr>
        <p:spPr>
          <a:xfrm>
            <a:off x="1876649" y="29618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3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555756-00DC-4F98-BFD9-10DE9F703085}"/>
              </a:ext>
            </a:extLst>
          </p:cNvPr>
          <p:cNvSpPr txBox="1"/>
          <p:nvPr/>
        </p:nvSpPr>
        <p:spPr>
          <a:xfrm>
            <a:off x="1550010" y="22470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4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63A189-C251-4415-8224-481F0A0AE5AB}"/>
              </a:ext>
            </a:extLst>
          </p:cNvPr>
          <p:cNvSpPr txBox="1"/>
          <p:nvPr/>
        </p:nvSpPr>
        <p:spPr>
          <a:xfrm>
            <a:off x="8063566" y="189219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0AD34B1-4940-4736-8897-077883B5E06E}"/>
              </a:ext>
            </a:extLst>
          </p:cNvPr>
          <p:cNvSpPr txBox="1"/>
          <p:nvPr/>
        </p:nvSpPr>
        <p:spPr>
          <a:xfrm>
            <a:off x="8074345" y="23776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2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899AA19-61F2-43CA-8EEC-9F8A712EF26F}"/>
              </a:ext>
            </a:extLst>
          </p:cNvPr>
          <p:cNvSpPr txBox="1"/>
          <p:nvPr/>
        </p:nvSpPr>
        <p:spPr>
          <a:xfrm>
            <a:off x="8252439" y="27451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3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0ECF5D-D138-4ECA-84D5-AA765490DDFF}"/>
              </a:ext>
            </a:extLst>
          </p:cNvPr>
          <p:cNvSpPr txBox="1"/>
          <p:nvPr/>
        </p:nvSpPr>
        <p:spPr>
          <a:xfrm>
            <a:off x="8744255" y="3055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4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C25CED-300F-427D-A203-5D77D305D47B}"/>
              </a:ext>
            </a:extLst>
          </p:cNvPr>
          <p:cNvSpPr txBox="1"/>
          <p:nvPr/>
        </p:nvSpPr>
        <p:spPr>
          <a:xfrm>
            <a:off x="9090041" y="37543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5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52CD8B4-1D65-4761-8052-31486B0AE090}"/>
              </a:ext>
            </a:extLst>
          </p:cNvPr>
          <p:cNvSpPr txBox="1"/>
          <p:nvPr/>
        </p:nvSpPr>
        <p:spPr>
          <a:xfrm>
            <a:off x="9503838" y="42078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6</a:t>
            </a:r>
            <a:endParaRPr lang="en-ID" sz="2400" b="1" dirty="0">
              <a:solidFill>
                <a:srgbClr val="00B05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7E12C66-53B8-4A9E-AAC4-8BB0D6D027AD}"/>
              </a:ext>
            </a:extLst>
          </p:cNvPr>
          <p:cNvSpPr txBox="1"/>
          <p:nvPr/>
        </p:nvSpPr>
        <p:spPr>
          <a:xfrm>
            <a:off x="9506676" y="468342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7</a:t>
            </a:r>
            <a:endParaRPr lang="en-ID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1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1" grpId="0"/>
      <p:bldP spid="62" grpId="0"/>
      <p:bldP spid="64" grpId="0"/>
      <p:bldP spid="66" grpId="0"/>
      <p:bldP spid="68" grpId="0"/>
      <p:bldP spid="97" grpId="0"/>
      <p:bldP spid="99" grpId="0"/>
      <p:bldP spid="101" grpId="0"/>
      <p:bldP spid="102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1AD9835-6376-4CB0-8983-0F112A6B1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9" y="1056763"/>
            <a:ext cx="4267200" cy="57245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4910" y="96607"/>
            <a:ext cx="9803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Casing Design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174305" y="477410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HOLE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GEOMETRY</a:t>
            </a:r>
            <a:endParaRPr lang="en-US" sz="2400" b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FE7F829-3BAC-4F3B-BD14-41BB1726FEFD}"/>
              </a:ext>
            </a:extLst>
          </p:cNvPr>
          <p:cNvSpPr/>
          <p:nvPr/>
        </p:nvSpPr>
        <p:spPr>
          <a:xfrm>
            <a:off x="6785810" y="6622893"/>
            <a:ext cx="55996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Byrom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G. Ted. 2007. Casing and Liners for drilling and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Completion.Texas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Gulf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5543D3-A39C-41BA-92CA-84289B463B11}"/>
              </a:ext>
            </a:extLst>
          </p:cNvPr>
          <p:cNvSpPr/>
          <p:nvPr/>
        </p:nvSpPr>
        <p:spPr>
          <a:xfrm>
            <a:off x="5335921" y="2685335"/>
            <a:ext cx="5925637" cy="1015663"/>
          </a:xfrm>
          <a:prstGeom prst="rect">
            <a:avLst/>
          </a:prstGeom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Ted G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Byrom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halaman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97:</a:t>
            </a:r>
          </a:p>
          <a:p>
            <a:pPr algn="just"/>
            <a:r>
              <a:rPr lang="en-US" altLang="ko-KR" sz="2000" dirty="0" err="1">
                <a:latin typeface="Roboto"/>
                <a:ea typeface="FZShuTi" pitchFamily="2" charset="-122"/>
                <a:cs typeface="Arial" pitchFamily="34" charset="0"/>
              </a:rPr>
              <a:t>Tidak</a:t>
            </a:r>
            <a:r>
              <a:rPr lang="en-US" altLang="ko-KR" sz="2000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dirty="0" err="1">
                <a:latin typeface="Roboto"/>
                <a:ea typeface="FZShuTi" pitchFamily="2" charset="-122"/>
                <a:cs typeface="Arial" pitchFamily="34" charset="0"/>
              </a:rPr>
              <a:t>ada</a:t>
            </a:r>
            <a:r>
              <a:rPr lang="en-US" altLang="ko-KR" sz="2000" dirty="0">
                <a:latin typeface="Roboto"/>
                <a:ea typeface="FZShuTi" pitchFamily="2" charset="-122"/>
                <a:cs typeface="Arial" pitchFamily="34" charset="0"/>
              </a:rPr>
              <a:t> formula </a:t>
            </a:r>
            <a:r>
              <a:rPr lang="en-US" altLang="ko-KR" sz="2000" dirty="0" err="1">
                <a:latin typeface="Roboto"/>
                <a:ea typeface="FZShuTi" pitchFamily="2" charset="-122"/>
                <a:cs typeface="Arial" pitchFamily="34" charset="0"/>
              </a:rPr>
              <a:t>untuk</a:t>
            </a:r>
            <a:r>
              <a:rPr lang="en-US" altLang="ko-KR" sz="2000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dirty="0" err="1">
                <a:latin typeface="Roboto"/>
                <a:ea typeface="FZShuTi" pitchFamily="2" charset="-122"/>
                <a:cs typeface="Arial" pitchFamily="34" charset="0"/>
              </a:rPr>
              <a:t>menentukan</a:t>
            </a:r>
            <a:r>
              <a:rPr lang="en-US" altLang="ko-KR" sz="2000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dirty="0" err="1">
                <a:latin typeface="Roboto"/>
                <a:ea typeface="FZShuTi" pitchFamily="2" charset="-122"/>
                <a:cs typeface="Arial" pitchFamily="34" charset="0"/>
              </a:rPr>
              <a:t>ukuran</a:t>
            </a:r>
            <a:r>
              <a:rPr lang="en-US" altLang="ko-KR" sz="2000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dirty="0" err="1">
                <a:latin typeface="Roboto"/>
                <a:ea typeface="FZShuTi" pitchFamily="2" charset="-122"/>
                <a:cs typeface="Arial" pitchFamily="34" charset="0"/>
              </a:rPr>
              <a:t>lubang</a:t>
            </a:r>
            <a:r>
              <a:rPr lang="en-US" altLang="ko-KR" sz="2000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dirty="0" err="1">
                <a:latin typeface="Roboto"/>
                <a:ea typeface="FZShuTi" pitchFamily="2" charset="-122"/>
                <a:cs typeface="Arial" pitchFamily="34" charset="0"/>
              </a:rPr>
              <a:t>bor</a:t>
            </a:r>
            <a:r>
              <a:rPr lang="en-US" altLang="ko-KR" sz="2000" dirty="0">
                <a:latin typeface="Roboto"/>
                <a:ea typeface="FZShuTi" pitchFamily="2" charset="-122"/>
                <a:cs typeface="Arial" pitchFamily="34" charset="0"/>
              </a:rPr>
              <a:t> yang ideal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2F5338-20AE-4E3B-95FB-75BA818D5E15}"/>
              </a:ext>
            </a:extLst>
          </p:cNvPr>
          <p:cNvSpPr/>
          <p:nvPr/>
        </p:nvSpPr>
        <p:spPr>
          <a:xfrm>
            <a:off x="5335921" y="3919025"/>
            <a:ext cx="5925637" cy="2554545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Dasar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mendesain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ukuran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lubang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sumur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yaitu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:</a:t>
            </a:r>
          </a:p>
          <a:p>
            <a:pPr marL="457200" indent="-457200" algn="just">
              <a:buAutoNum type="arabicPeriod"/>
            </a:pP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Cukup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besar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agar casing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dapat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masuk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dan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meminimalisir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kemungkinan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terjadinya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stuck</a:t>
            </a:r>
          </a:p>
          <a:p>
            <a:pPr marL="457200" indent="-457200" algn="just">
              <a:buAutoNum type="arabicPeriod"/>
            </a:pP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Mempunyai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ruang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yang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cukup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antara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casing dan borehole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untuk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cementing job</a:t>
            </a:r>
          </a:p>
          <a:p>
            <a:pPr marL="457200" indent="-457200" algn="just">
              <a:buAutoNum type="arabicPeriod"/>
            </a:pP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Semakin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besar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lubang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sumur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akan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semakin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besar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cost yang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akan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dikeluarkan</a:t>
            </a:r>
            <a:endParaRPr lang="en-US" altLang="ko-KR" sz="2000" dirty="0">
              <a:latin typeface="Roboto"/>
              <a:ea typeface="FZShuTi" pitchFamily="2" charset="-122"/>
              <a:cs typeface="Arial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A33056-C0AE-4231-B484-7B2C52160CC3}"/>
              </a:ext>
            </a:extLst>
          </p:cNvPr>
          <p:cNvCxnSpPr>
            <a:cxnSpLocks/>
          </p:cNvCxnSpPr>
          <p:nvPr/>
        </p:nvCxnSpPr>
        <p:spPr>
          <a:xfrm>
            <a:off x="4860758" y="1581372"/>
            <a:ext cx="475163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7A4540A-7A84-45A2-912F-C6AE3C6BAAED}"/>
              </a:ext>
            </a:extLst>
          </p:cNvPr>
          <p:cNvSpPr/>
          <p:nvPr/>
        </p:nvSpPr>
        <p:spPr>
          <a:xfrm>
            <a:off x="174305" y="1056764"/>
            <a:ext cx="4686453" cy="5724524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5B3FD4-C438-4C85-A548-ABBBA5AA8CF1}"/>
              </a:ext>
            </a:extLst>
          </p:cNvPr>
          <p:cNvSpPr/>
          <p:nvPr/>
        </p:nvSpPr>
        <p:spPr>
          <a:xfrm>
            <a:off x="5335921" y="1252882"/>
            <a:ext cx="5901354" cy="132343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Chart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ini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menunjukkan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ukuran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yang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biasa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digunakan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.</a:t>
            </a:r>
          </a:p>
          <a:p>
            <a:pPr algn="just"/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Adapun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ukuran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lain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ada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,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tapi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tidak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ditampilkan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Roboto"/>
                <a:ea typeface="FZShuTi" pitchFamily="2" charset="-122"/>
                <a:cs typeface="Arial" pitchFamily="34" charset="0"/>
              </a:rPr>
              <a:t>dalam</a:t>
            </a:r>
            <a:r>
              <a:rPr lang="en-US" altLang="ko-KR" sz="2000" b="1" dirty="0">
                <a:latin typeface="Roboto"/>
                <a:ea typeface="FZShuTi" pitchFamily="2" charset="-122"/>
                <a:cs typeface="Arial" pitchFamily="34" charset="0"/>
              </a:rPr>
              <a:t> chart</a:t>
            </a:r>
            <a:endParaRPr lang="en-US" altLang="ko-KR" sz="2000" dirty="0">
              <a:latin typeface="Roboto"/>
              <a:ea typeface="FZShuTi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91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3DCFF5F-49F6-49E5-B27D-15539D2BB336}"/>
              </a:ext>
            </a:extLst>
          </p:cNvPr>
          <p:cNvSpPr/>
          <p:nvPr/>
        </p:nvSpPr>
        <p:spPr>
          <a:xfrm>
            <a:off x="-3144" y="-17143"/>
            <a:ext cx="4207345" cy="6875143"/>
          </a:xfrm>
          <a:custGeom>
            <a:avLst/>
            <a:gdLst>
              <a:gd name="connsiteX0" fmla="*/ 0 w 6311018"/>
              <a:gd name="connsiteY0" fmla="*/ 0 h 10312714"/>
              <a:gd name="connsiteX1" fmla="*/ 3285486 w 6311018"/>
              <a:gd name="connsiteY1" fmla="*/ 0 h 10312714"/>
              <a:gd name="connsiteX2" fmla="*/ 3502227 w 6311018"/>
              <a:gd name="connsiteY2" fmla="*/ 134600 h 10312714"/>
              <a:gd name="connsiteX3" fmla="*/ 5465249 w 6311018"/>
              <a:gd name="connsiteY3" fmla="*/ 2228309 h 10312714"/>
              <a:gd name="connsiteX4" fmla="*/ 5465805 w 6311018"/>
              <a:gd name="connsiteY4" fmla="*/ 8538352 h 10312714"/>
              <a:gd name="connsiteX5" fmla="*/ 4152955 w 6311018"/>
              <a:gd name="connsiteY5" fmla="*/ 10135242 h 10312714"/>
              <a:gd name="connsiteX6" fmla="*/ 3935942 w 6311018"/>
              <a:gd name="connsiteY6" fmla="*/ 10312714 h 10312714"/>
              <a:gd name="connsiteX7" fmla="*/ 909 w 631101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018" h="10312714">
                <a:moveTo>
                  <a:pt x="0" y="0"/>
                </a:moveTo>
                <a:lnTo>
                  <a:pt x="3285486" y="0"/>
                </a:lnTo>
                <a:lnTo>
                  <a:pt x="3502227" y="134600"/>
                </a:lnTo>
                <a:cubicBezTo>
                  <a:pt x="4295718" y="663675"/>
                  <a:pt x="4971971" y="1374223"/>
                  <a:pt x="5465249" y="2228309"/>
                </a:cubicBezTo>
                <a:cubicBezTo>
                  <a:pt x="6592743" y="4180506"/>
                  <a:pt x="6592955" y="6585957"/>
                  <a:pt x="5465805" y="8538352"/>
                </a:cubicBezTo>
                <a:cubicBezTo>
                  <a:pt x="5113571" y="9148476"/>
                  <a:pt x="4667970" y="9685382"/>
                  <a:pt x="4152955" y="10135242"/>
                </a:cubicBezTo>
                <a:lnTo>
                  <a:pt x="3935942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11CB6B0-5B95-4EB2-9420-3767B8ED91E4}"/>
              </a:ext>
            </a:extLst>
          </p:cNvPr>
          <p:cNvSpPr/>
          <p:nvPr/>
        </p:nvSpPr>
        <p:spPr>
          <a:xfrm>
            <a:off x="-3144" y="-17143"/>
            <a:ext cx="4054919" cy="6875143"/>
          </a:xfrm>
          <a:custGeom>
            <a:avLst/>
            <a:gdLst>
              <a:gd name="connsiteX0" fmla="*/ 0 w 6082378"/>
              <a:gd name="connsiteY0" fmla="*/ 0 h 10312714"/>
              <a:gd name="connsiteX1" fmla="*/ 2737357 w 6082378"/>
              <a:gd name="connsiteY1" fmla="*/ 0 h 10312714"/>
              <a:gd name="connsiteX2" fmla="*/ 3040876 w 6082378"/>
              <a:gd name="connsiteY2" fmla="*/ 162300 h 10312714"/>
              <a:gd name="connsiteX3" fmla="*/ 5267253 w 6082378"/>
              <a:gd name="connsiteY3" fmla="*/ 2387867 h 10312714"/>
              <a:gd name="connsiteX4" fmla="*/ 5267789 w 6082378"/>
              <a:gd name="connsiteY4" fmla="*/ 8469286 h 10312714"/>
              <a:gd name="connsiteX5" fmla="*/ 3696850 w 6082378"/>
              <a:gd name="connsiteY5" fmla="*/ 10258281 h 10312714"/>
              <a:gd name="connsiteX6" fmla="*/ 3620706 w 6082378"/>
              <a:gd name="connsiteY6" fmla="*/ 10312714 h 10312714"/>
              <a:gd name="connsiteX7" fmla="*/ 909 w 608237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378" h="10312714">
                <a:moveTo>
                  <a:pt x="0" y="0"/>
                </a:moveTo>
                <a:lnTo>
                  <a:pt x="2737357" y="0"/>
                </a:lnTo>
                <a:lnTo>
                  <a:pt x="3040876" y="162300"/>
                </a:lnTo>
                <a:cubicBezTo>
                  <a:pt x="3950284" y="687089"/>
                  <a:pt x="4723932" y="1447135"/>
                  <a:pt x="5267253" y="2387867"/>
                </a:cubicBezTo>
                <a:cubicBezTo>
                  <a:pt x="6353896" y="4269332"/>
                  <a:pt x="6354100" y="6587629"/>
                  <a:pt x="5267789" y="8469286"/>
                </a:cubicBezTo>
                <a:cubicBezTo>
                  <a:pt x="4860423" y="9174907"/>
                  <a:pt x="4323479" y="9778915"/>
                  <a:pt x="3696850" y="10258281"/>
                </a:cubicBezTo>
                <a:lnTo>
                  <a:pt x="3620706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534F045-E450-4128-A730-A7CE59CDD95E}"/>
              </a:ext>
            </a:extLst>
          </p:cNvPr>
          <p:cNvSpPr/>
          <p:nvPr/>
        </p:nvSpPr>
        <p:spPr>
          <a:xfrm>
            <a:off x="-3144" y="-17143"/>
            <a:ext cx="3902487" cy="6875143"/>
          </a:xfrm>
          <a:custGeom>
            <a:avLst/>
            <a:gdLst>
              <a:gd name="connsiteX0" fmla="*/ 0 w 5853730"/>
              <a:gd name="connsiteY0" fmla="*/ 0 h 10312714"/>
              <a:gd name="connsiteX1" fmla="*/ 2336459 w 5853730"/>
              <a:gd name="connsiteY1" fmla="*/ 0 h 10312714"/>
              <a:gd name="connsiteX2" fmla="*/ 2592416 w 5853730"/>
              <a:gd name="connsiteY2" fmla="*/ 116247 h 10312714"/>
              <a:gd name="connsiteX3" fmla="*/ 5069249 w 5853730"/>
              <a:gd name="connsiteY3" fmla="*/ 2436828 h 10312714"/>
              <a:gd name="connsiteX4" fmla="*/ 5069765 w 5853730"/>
              <a:gd name="connsiteY4" fmla="*/ 8289622 h 10312714"/>
              <a:gd name="connsiteX5" fmla="*/ 3249334 w 5853730"/>
              <a:gd name="connsiteY5" fmla="*/ 10231935 h 10312714"/>
              <a:gd name="connsiteX6" fmla="*/ 3119309 w 5853730"/>
              <a:gd name="connsiteY6" fmla="*/ 10312714 h 10312714"/>
              <a:gd name="connsiteX7" fmla="*/ 909 w 585373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3730" h="10312714">
                <a:moveTo>
                  <a:pt x="0" y="0"/>
                </a:moveTo>
                <a:lnTo>
                  <a:pt x="2336459" y="0"/>
                </a:lnTo>
                <a:lnTo>
                  <a:pt x="2592416" y="116247"/>
                </a:lnTo>
                <a:cubicBezTo>
                  <a:pt x="3612185" y="619837"/>
                  <a:pt x="4480992" y="1418291"/>
                  <a:pt x="5069249" y="2436828"/>
                </a:cubicBezTo>
                <a:cubicBezTo>
                  <a:pt x="6115040" y="4247563"/>
                  <a:pt x="6115237" y="6478704"/>
                  <a:pt x="5069765" y="8289622"/>
                </a:cubicBezTo>
                <a:cubicBezTo>
                  <a:pt x="4612371" y="9081899"/>
                  <a:pt x="3985239" y="9741068"/>
                  <a:pt x="3249334" y="10231935"/>
                </a:cubicBezTo>
                <a:lnTo>
                  <a:pt x="3119309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C3651D6-A4F0-4F3E-8C87-E20A4C76A70A}"/>
              </a:ext>
            </a:extLst>
          </p:cNvPr>
          <p:cNvSpPr/>
          <p:nvPr/>
        </p:nvSpPr>
        <p:spPr>
          <a:xfrm>
            <a:off x="-3144" y="-17143"/>
            <a:ext cx="3750060" cy="6875143"/>
          </a:xfrm>
          <a:custGeom>
            <a:avLst/>
            <a:gdLst>
              <a:gd name="connsiteX0" fmla="*/ 0 w 5625090"/>
              <a:gd name="connsiteY0" fmla="*/ 0 h 10312714"/>
              <a:gd name="connsiteX1" fmla="*/ 1570228 w 5625090"/>
              <a:gd name="connsiteY1" fmla="*/ 0 h 10312714"/>
              <a:gd name="connsiteX2" fmla="*/ 1817757 w 5625090"/>
              <a:gd name="connsiteY2" fmla="*/ 75589 h 10312714"/>
              <a:gd name="connsiteX3" fmla="*/ 4871253 w 5625090"/>
              <a:gd name="connsiteY3" fmla="*/ 2585369 h 10312714"/>
              <a:gd name="connsiteX4" fmla="*/ 4871749 w 5625090"/>
              <a:gd name="connsiteY4" fmla="*/ 8209538 h 10312714"/>
              <a:gd name="connsiteX5" fmla="*/ 2813132 w 5625090"/>
              <a:gd name="connsiteY5" fmla="*/ 10268133 h 10312714"/>
              <a:gd name="connsiteX6" fmla="*/ 2729795 w 5625090"/>
              <a:gd name="connsiteY6" fmla="*/ 10312714 h 10312714"/>
              <a:gd name="connsiteX7" fmla="*/ 910 w 562509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90" h="10312714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4070648" y="253998"/>
            <a:ext cx="4868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Outline</a:t>
            </a:r>
            <a:endParaRPr lang="ko-KR" altLang="en-US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84713" y="2352863"/>
            <a:ext cx="5721571" cy="646331"/>
            <a:chOff x="4818251" y="1294425"/>
            <a:chExt cx="5721570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 err="1">
                  <a:cs typeface="Arial" pitchFamily="34" charset="0"/>
                </a:rPr>
                <a:t>Maksud</a:t>
              </a:r>
              <a:r>
                <a:rPr lang="en-US" altLang="ko-KR" sz="2700" b="1" dirty="0">
                  <a:cs typeface="Arial" pitchFamily="34" charset="0"/>
                </a:rPr>
                <a:t> dan </a:t>
              </a:r>
              <a:r>
                <a:rPr lang="en-US" altLang="ko-KR" sz="2700" b="1" dirty="0" err="1">
                  <a:cs typeface="Arial" pitchFamily="34" charset="0"/>
                </a:rPr>
                <a:t>Tujuan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02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44BB29-0A66-4948-8256-50ECEBA91D35}"/>
              </a:ext>
            </a:extLst>
          </p:cNvPr>
          <p:cNvGrpSpPr/>
          <p:nvPr/>
        </p:nvGrpSpPr>
        <p:grpSpPr>
          <a:xfrm>
            <a:off x="4584713" y="3145049"/>
            <a:ext cx="5721571" cy="880168"/>
            <a:chOff x="4818251" y="1294425"/>
            <a:chExt cx="5721570" cy="88016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A82559-5599-4D5A-9610-EBEB722F5338}"/>
                </a:ext>
              </a:extLst>
            </p:cNvPr>
            <p:cNvGrpSpPr/>
            <p:nvPr/>
          </p:nvGrpSpPr>
          <p:grpSpPr>
            <a:xfrm>
              <a:off x="6032129" y="1363676"/>
              <a:ext cx="4507692" cy="810917"/>
              <a:chOff x="6557475" y="1293506"/>
              <a:chExt cx="4507692" cy="81091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5998D4-5A01-42CC-817B-52C8740C8A2A}"/>
                  </a:ext>
                </a:extLst>
              </p:cNvPr>
              <p:cNvSpPr txBox="1"/>
              <p:nvPr/>
            </p:nvSpPr>
            <p:spPr>
              <a:xfrm>
                <a:off x="6557475" y="1827424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7FCC03-BE38-4E31-BA43-1507308FD0DD}"/>
                  </a:ext>
                </a:extLst>
              </p:cNvPr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i="1" dirty="0">
                    <a:cs typeface="Arial" pitchFamily="34" charset="0"/>
                  </a:rPr>
                  <a:t>Workflow</a:t>
                </a:r>
                <a:endParaRPr lang="ko-KR" altLang="en-US" sz="2700" b="1" i="1" dirty="0">
                  <a:cs typeface="Arial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EE8C77-E199-44D2-8B02-F295F4A3CBB3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solidFill>
              <a:srgbClr val="008000"/>
            </a:solidFill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74BA7D-6D7F-4936-880F-8DD878826B98}"/>
              </a:ext>
            </a:extLst>
          </p:cNvPr>
          <p:cNvGrpSpPr/>
          <p:nvPr/>
        </p:nvGrpSpPr>
        <p:grpSpPr>
          <a:xfrm>
            <a:off x="4584713" y="3910144"/>
            <a:ext cx="5721571" cy="880168"/>
            <a:chOff x="4818251" y="1294425"/>
            <a:chExt cx="5721570" cy="88016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6E4B69-300A-40E1-9A49-CB054069CAE8}"/>
                </a:ext>
              </a:extLst>
            </p:cNvPr>
            <p:cNvGrpSpPr/>
            <p:nvPr/>
          </p:nvGrpSpPr>
          <p:grpSpPr>
            <a:xfrm>
              <a:off x="6032129" y="1363676"/>
              <a:ext cx="4507692" cy="810917"/>
              <a:chOff x="6557475" y="1293506"/>
              <a:chExt cx="4507692" cy="81091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8F5396-0B59-435F-AAB2-F07D1D48D501}"/>
                  </a:ext>
                </a:extLst>
              </p:cNvPr>
              <p:cNvSpPr txBox="1"/>
              <p:nvPr/>
            </p:nvSpPr>
            <p:spPr>
              <a:xfrm>
                <a:off x="6557475" y="1827424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03A8C9-51D7-4DA2-BE18-E07742821825}"/>
                  </a:ext>
                </a:extLst>
              </p:cNvPr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 err="1">
                    <a:cs typeface="Arial" pitchFamily="34" charset="0"/>
                  </a:rPr>
                  <a:t>Metodologi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4C304-F9B4-4C4C-8D57-3DC24F0EC2B2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solidFill>
              <a:srgbClr val="008000"/>
            </a:solidFill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F781F5-085A-45A8-8A0D-B72C3BDEC053}"/>
              </a:ext>
            </a:extLst>
          </p:cNvPr>
          <p:cNvGrpSpPr/>
          <p:nvPr/>
        </p:nvGrpSpPr>
        <p:grpSpPr>
          <a:xfrm>
            <a:off x="4584713" y="4682400"/>
            <a:ext cx="5721571" cy="880168"/>
            <a:chOff x="4818251" y="1294425"/>
            <a:chExt cx="5721570" cy="88016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D8D414-A8CE-47E3-88BF-20584CFE4A18}"/>
                </a:ext>
              </a:extLst>
            </p:cNvPr>
            <p:cNvGrpSpPr/>
            <p:nvPr/>
          </p:nvGrpSpPr>
          <p:grpSpPr>
            <a:xfrm>
              <a:off x="6032129" y="1363676"/>
              <a:ext cx="4507692" cy="810917"/>
              <a:chOff x="6557475" y="1293506"/>
              <a:chExt cx="4507692" cy="81091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B6AD8E-E56F-466C-9458-D44ACFE4459E}"/>
                  </a:ext>
                </a:extLst>
              </p:cNvPr>
              <p:cNvSpPr txBox="1"/>
              <p:nvPr/>
            </p:nvSpPr>
            <p:spPr>
              <a:xfrm>
                <a:off x="6557475" y="1827424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0FEECE-B4CD-4BDE-8D61-829766639AC4}"/>
                  </a:ext>
                </a:extLst>
              </p:cNvPr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Kesimpulan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6AC71D-06DC-4455-9DEF-5674A52E0BF1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solidFill>
              <a:srgbClr val="008000"/>
            </a:solidFill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8B63FCC3-B9E4-41B5-B675-58D4DAEF92D7}"/>
              </a:ext>
            </a:extLst>
          </p:cNvPr>
          <p:cNvGrpSpPr/>
          <p:nvPr/>
        </p:nvGrpSpPr>
        <p:grpSpPr>
          <a:xfrm>
            <a:off x="4584713" y="1518999"/>
            <a:ext cx="5721571" cy="646331"/>
            <a:chOff x="4818251" y="1294425"/>
            <a:chExt cx="5721570" cy="64633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08F14F2-B836-4C96-8AFA-EB23089C280D}"/>
                </a:ext>
              </a:extLst>
            </p:cNvPr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 err="1">
                  <a:cs typeface="Arial" pitchFamily="34" charset="0"/>
                </a:rPr>
                <a:t>Latar</a:t>
              </a:r>
              <a:r>
                <a:rPr lang="en-US" altLang="ko-KR" sz="2700" b="1" dirty="0">
                  <a:cs typeface="Arial" pitchFamily="34" charset="0"/>
                </a:rPr>
                <a:t> </a:t>
              </a:r>
              <a:r>
                <a:rPr lang="en-US" altLang="ko-KR" sz="2700" b="1" dirty="0" err="1">
                  <a:cs typeface="Arial" pitchFamily="34" charset="0"/>
                </a:rPr>
                <a:t>Belakang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A72375-1128-479F-8D0E-009248B6F5AA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solidFill>
              <a:srgbClr val="008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01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0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4305" y="18715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Casing Design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174305" y="308810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PEMBEBANAN PADA </a:t>
            </a:r>
            <a:r>
              <a:rPr lang="en-US" sz="2400" b="1" i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CASING</a:t>
            </a:r>
            <a:endParaRPr lang="en-US" sz="2400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2FC3487-5D68-409F-8511-52D4B7A3A0D4}"/>
              </a:ext>
            </a:extLst>
          </p:cNvPr>
          <p:cNvSpPr/>
          <p:nvPr/>
        </p:nvSpPr>
        <p:spPr>
          <a:xfrm>
            <a:off x="5036693" y="6581001"/>
            <a:ext cx="7532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Rabia, Hussain. 2002. Well Engineering &amp; Construction. United Kingdom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Entrac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Consulting (page 156)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08B76-7FCA-4D57-8EFC-EAEE28EECF85}"/>
              </a:ext>
            </a:extLst>
          </p:cNvPr>
          <p:cNvSpPr/>
          <p:nvPr/>
        </p:nvSpPr>
        <p:spPr>
          <a:xfrm>
            <a:off x="535542" y="746068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Internal Pressure</a:t>
            </a:r>
            <a:endParaRPr lang="en-ID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CF927-61C4-454B-8436-E3043283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" y="1168231"/>
            <a:ext cx="2549361" cy="340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D70918-37B5-4E18-B0E8-01F697D63365}"/>
              </a:ext>
            </a:extLst>
          </p:cNvPr>
          <p:cNvSpPr/>
          <p:nvPr/>
        </p:nvSpPr>
        <p:spPr>
          <a:xfrm>
            <a:off x="272955" y="4929345"/>
            <a:ext cx="3152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Internal Pressure resistance &lt; Internal Pressure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ID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11399-C678-4777-8212-75C053BA93D6}"/>
              </a:ext>
            </a:extLst>
          </p:cNvPr>
          <p:cNvSpPr/>
          <p:nvPr/>
        </p:nvSpPr>
        <p:spPr>
          <a:xfrm>
            <a:off x="160657" y="5531661"/>
            <a:ext cx="3548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akan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pecah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atau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Bursting</a:t>
            </a:r>
            <a:endParaRPr lang="en-ID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106ADF3-AF5C-4C5B-80CC-BDFC30770B09}"/>
              </a:ext>
            </a:extLst>
          </p:cNvPr>
          <p:cNvSpPr/>
          <p:nvPr/>
        </p:nvSpPr>
        <p:spPr>
          <a:xfrm>
            <a:off x="4458258" y="768047"/>
            <a:ext cx="2484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External Pressure</a:t>
            </a:r>
            <a:endParaRPr lang="en-ID" sz="2400" dirty="0">
              <a:solidFill>
                <a:srgbClr val="FF0000"/>
              </a:solidFill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8BA1788E-D40F-4BA1-BC95-74DD63CE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58" y="1168231"/>
            <a:ext cx="2459270" cy="340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371D4A-3C68-4EFD-934E-776B7BB53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237" y="1208214"/>
            <a:ext cx="2072513" cy="34439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AB8A3E6-FB0A-42F8-AA89-70CEA57D3982}"/>
              </a:ext>
            </a:extLst>
          </p:cNvPr>
          <p:cNvSpPr/>
          <p:nvPr/>
        </p:nvSpPr>
        <p:spPr>
          <a:xfrm>
            <a:off x="8961831" y="719397"/>
            <a:ext cx="1908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Tension Load</a:t>
            </a:r>
            <a:endParaRPr lang="en-ID" sz="2400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608DDD-F866-4EE7-95BF-C1706E0BB2FD}"/>
              </a:ext>
            </a:extLst>
          </p:cNvPr>
          <p:cNvCxnSpPr>
            <a:cxnSpLocks/>
          </p:cNvCxnSpPr>
          <p:nvPr/>
        </p:nvCxnSpPr>
        <p:spPr>
          <a:xfrm>
            <a:off x="7785475" y="993663"/>
            <a:ext cx="0" cy="558733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CD657C-14F1-4BC7-B00D-199FF4D8281B}"/>
              </a:ext>
            </a:extLst>
          </p:cNvPr>
          <p:cNvSpPr/>
          <p:nvPr/>
        </p:nvSpPr>
        <p:spPr>
          <a:xfrm>
            <a:off x="174305" y="4786254"/>
            <a:ext cx="3356122" cy="132567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8C324F3-F79E-4E5C-9A35-9EC2FC6069C9}"/>
              </a:ext>
            </a:extLst>
          </p:cNvPr>
          <p:cNvCxnSpPr/>
          <p:nvPr/>
        </p:nvCxnSpPr>
        <p:spPr>
          <a:xfrm>
            <a:off x="3671150" y="993663"/>
            <a:ext cx="0" cy="586433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F190F8-0E77-4313-9C33-FBDFA7555838}"/>
              </a:ext>
            </a:extLst>
          </p:cNvPr>
          <p:cNvSpPr/>
          <p:nvPr/>
        </p:nvSpPr>
        <p:spPr>
          <a:xfrm>
            <a:off x="3786950" y="5051617"/>
            <a:ext cx="4223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External Pressure &gt; </a:t>
            </a:r>
            <a:r>
              <a:rPr lang="en-ID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Collapse resistance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BF1C45-14D5-46F6-B72B-E2ADC28614F9}"/>
              </a:ext>
            </a:extLst>
          </p:cNvPr>
          <p:cNvSpPr/>
          <p:nvPr/>
        </p:nvSpPr>
        <p:spPr>
          <a:xfrm>
            <a:off x="4073507" y="5355041"/>
            <a:ext cx="3363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Tertekuk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kedalam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atau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</a:t>
            </a:r>
            <a:endParaRPr lang="en-ID" b="1" i="1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1E60043-A528-4179-9D2F-CCF3760520E8}"/>
              </a:ext>
            </a:extLst>
          </p:cNvPr>
          <p:cNvSpPr/>
          <p:nvPr/>
        </p:nvSpPr>
        <p:spPr>
          <a:xfrm>
            <a:off x="3829816" y="4793662"/>
            <a:ext cx="3850483" cy="132567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88A76C-A4A4-40D2-9435-056EDD91AA6A}"/>
              </a:ext>
            </a:extLst>
          </p:cNvPr>
          <p:cNvSpPr/>
          <p:nvPr/>
        </p:nvSpPr>
        <p:spPr>
          <a:xfrm>
            <a:off x="7897154" y="5052229"/>
            <a:ext cx="4107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Joint Strength &lt; tension load 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Joint load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b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putus</a:t>
            </a:r>
            <a:endParaRPr lang="en-ID" b="1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D83026-F07F-43E0-A197-9F45575C126B}"/>
              </a:ext>
            </a:extLst>
          </p:cNvPr>
          <p:cNvSpPr/>
          <p:nvPr/>
        </p:nvSpPr>
        <p:spPr>
          <a:xfrm>
            <a:off x="7873485" y="4819694"/>
            <a:ext cx="4157854" cy="132567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630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DB1A3-154D-40F2-B6F2-A2F6280FC34C}"/>
              </a:ext>
            </a:extLst>
          </p:cNvPr>
          <p:cNvSpPr/>
          <p:nvPr/>
        </p:nvSpPr>
        <p:spPr>
          <a:xfrm rot="5400000">
            <a:off x="4024425" y="-3505966"/>
            <a:ext cx="1077218" cy="91260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BFDD7-003D-49B8-97BC-6BCF1FD9BCC7}"/>
              </a:ext>
            </a:extLst>
          </p:cNvPr>
          <p:cNvSpPr txBox="1"/>
          <p:nvPr/>
        </p:nvSpPr>
        <p:spPr>
          <a:xfrm>
            <a:off x="201792" y="896869"/>
            <a:ext cx="6356220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BE2CE-6457-41DE-8841-111BE082E2B2}"/>
              </a:ext>
            </a:extLst>
          </p:cNvPr>
          <p:cNvSpPr txBox="1"/>
          <p:nvPr/>
        </p:nvSpPr>
        <p:spPr>
          <a:xfrm>
            <a:off x="201792" y="747966"/>
            <a:ext cx="8283390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PERENCANAAN WELL COMPLETION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8958D-EE41-4EC5-BBA4-8D33413E3340}"/>
              </a:ext>
            </a:extLst>
          </p:cNvPr>
          <p:cNvSpPr/>
          <p:nvPr/>
        </p:nvSpPr>
        <p:spPr>
          <a:xfrm>
            <a:off x="781372" y="2019244"/>
            <a:ext cx="1913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TOPIK:</a:t>
            </a:r>
            <a:endParaRPr lang="en-ID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1C65C-14C3-46D3-A68A-2004303D05A6}"/>
              </a:ext>
            </a:extLst>
          </p:cNvPr>
          <p:cNvSpPr txBox="1"/>
          <p:nvPr/>
        </p:nvSpPr>
        <p:spPr>
          <a:xfrm flipH="1">
            <a:off x="201792" y="2853552"/>
            <a:ext cx="117997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FFC000"/>
                </a:solidFill>
                <a:latin typeface="Roboto"/>
              </a:rPr>
              <a:t>FORMATION 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COMPLETION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TUBING 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COMPLETION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WELLHEAD 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COMPLETION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KONDISI WELL 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COMPLETION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293653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DB1A3-154D-40F2-B6F2-A2F6280FC34C}"/>
              </a:ext>
            </a:extLst>
          </p:cNvPr>
          <p:cNvSpPr/>
          <p:nvPr/>
        </p:nvSpPr>
        <p:spPr>
          <a:xfrm rot="5400000">
            <a:off x="3223766" y="-2705306"/>
            <a:ext cx="1077218" cy="7524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BFDD7-003D-49B8-97BC-6BCF1FD9BCC7}"/>
              </a:ext>
            </a:extLst>
          </p:cNvPr>
          <p:cNvSpPr txBox="1"/>
          <p:nvPr/>
        </p:nvSpPr>
        <p:spPr>
          <a:xfrm>
            <a:off x="201792" y="899519"/>
            <a:ext cx="6356220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FORMATION COMPLETION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BE2CE-6457-41DE-8841-111BE082E2B2}"/>
              </a:ext>
            </a:extLst>
          </p:cNvPr>
          <p:cNvSpPr txBox="1"/>
          <p:nvPr/>
        </p:nvSpPr>
        <p:spPr>
          <a:xfrm>
            <a:off x="-1169220" y="504567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Well Completion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8958D-EE41-4EC5-BBA4-8D33413E3340}"/>
              </a:ext>
            </a:extLst>
          </p:cNvPr>
          <p:cNvSpPr/>
          <p:nvPr/>
        </p:nvSpPr>
        <p:spPr>
          <a:xfrm>
            <a:off x="781372" y="2019244"/>
            <a:ext cx="1913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TOPIK:</a:t>
            </a:r>
            <a:endParaRPr lang="en-ID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1C65C-14C3-46D3-A68A-2004303D05A6}"/>
              </a:ext>
            </a:extLst>
          </p:cNvPr>
          <p:cNvSpPr txBox="1"/>
          <p:nvPr/>
        </p:nvSpPr>
        <p:spPr>
          <a:xfrm flipH="1">
            <a:off x="201792" y="2853552"/>
            <a:ext cx="117997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DASAR PEMILIHAN 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OPEN HOLE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DAN 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CASED HOLE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PERENCANAAN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PERFORASI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PEMILIHAN 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SAND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EFEK DARI </a:t>
            </a:r>
            <a:r>
              <a:rPr lang="en-US" sz="3200" b="1" i="1" dirty="0">
                <a:solidFill>
                  <a:srgbClr val="FFC000"/>
                </a:solidFill>
                <a:latin typeface="Roboto"/>
              </a:rPr>
              <a:t>WELL COMPLETION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TERHADAP</a:t>
            </a:r>
            <a:r>
              <a:rPr lang="en-US" sz="3200" b="1" dirty="0">
                <a:latin typeface="Roboto"/>
              </a:rPr>
              <a:t>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LAJU ALIR</a:t>
            </a:r>
          </a:p>
        </p:txBody>
      </p:sp>
    </p:spTree>
    <p:extLst>
      <p:ext uri="{BB962C8B-B14F-4D97-AF65-F5344CB8AC3E}">
        <p14:creationId xmlns:p14="http://schemas.microsoft.com/office/powerpoint/2010/main" val="2548162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14C3725-001B-413A-881E-CE8D2E4B4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9" t="-4509" r="37129" b="-10071"/>
          <a:stretch/>
        </p:blipFill>
        <p:spPr>
          <a:xfrm>
            <a:off x="8702868" y="1506828"/>
            <a:ext cx="2966631" cy="9822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-78552" y="242284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F1A600-41E7-4084-9209-93336A47DC96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Perencanaan</a:t>
            </a:r>
            <a:r>
              <a:rPr lang="en-US" b="1" dirty="0"/>
              <a:t> </a:t>
            </a:r>
            <a:r>
              <a:rPr lang="en-US" b="1" i="1" dirty="0"/>
              <a:t>Well Completion </a:t>
            </a:r>
            <a:r>
              <a:rPr lang="en-US" b="1" dirty="0" err="1"/>
              <a:t>Lapangan</a:t>
            </a:r>
            <a:r>
              <a:rPr lang="en-US" b="1" dirty="0"/>
              <a:t> Gas Reservoir </a:t>
            </a:r>
            <a:r>
              <a:rPr lang="en-US" b="1" dirty="0" err="1"/>
              <a:t>Batu</a:t>
            </a:r>
            <a:r>
              <a:rPr lang="en-US" b="1" dirty="0"/>
              <a:t> </a:t>
            </a:r>
            <a:r>
              <a:rPr lang="en-US" b="1" dirty="0" err="1"/>
              <a:t>pasir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0EF45-5EFD-445D-B0A8-B8FF22E36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58" y="1486760"/>
            <a:ext cx="2136161" cy="15131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419409-6270-4D58-8235-9026C247394B}"/>
              </a:ext>
            </a:extLst>
          </p:cNvPr>
          <p:cNvSpPr/>
          <p:nvPr/>
        </p:nvSpPr>
        <p:spPr>
          <a:xfrm>
            <a:off x="8964762" y="4429225"/>
            <a:ext cx="2704737" cy="1294393"/>
          </a:xfrm>
          <a:prstGeom prst="rect">
            <a:avLst/>
          </a:prstGeom>
          <a:ln w="5715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Tixier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memproduksi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G/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0.8 x 10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psi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E711D-28FF-4708-8C38-B848CC509B7C}"/>
              </a:ext>
            </a:extLst>
          </p:cNvPr>
          <p:cNvSpPr/>
          <p:nvPr/>
        </p:nvSpPr>
        <p:spPr>
          <a:xfrm>
            <a:off x="105637" y="1131295"/>
            <a:ext cx="4029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</a:rPr>
              <a:t>Menghitung faktor sementasi (Archie):</a:t>
            </a:r>
            <a:endParaRPr lang="en-ID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EB09A0-2AAB-4083-B699-F8F0A5FCCA3E}"/>
              </a:ext>
            </a:extLst>
          </p:cNvPr>
          <p:cNvSpPr/>
          <p:nvPr/>
        </p:nvSpPr>
        <p:spPr>
          <a:xfrm>
            <a:off x="251634" y="2734673"/>
            <a:ext cx="49000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pt-B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Dimana: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FF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faktor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dimensi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porositas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batuan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fraksi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faktor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sementasi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batuan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dimensi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saturasi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batuan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fraksi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Rw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resistivitas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formasi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ohm-meter.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Rt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	: True resistivity, ohm-meter</a:t>
            </a:r>
            <a:endParaRPr lang="en-ID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00625B-AB0E-4D2D-9840-D480CC63086E}"/>
              </a:ext>
            </a:extLst>
          </p:cNvPr>
          <p:cNvSpPr/>
          <p:nvPr/>
        </p:nvSpPr>
        <p:spPr>
          <a:xfrm>
            <a:off x="6581360" y="1117428"/>
            <a:ext cx="407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Menghitung</a:t>
            </a:r>
            <a:r>
              <a:rPr lang="en-ID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kekuatan</a:t>
            </a:r>
            <a:r>
              <a:rPr lang="en-ID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formasi</a:t>
            </a:r>
            <a:r>
              <a:rPr lang="en-ID" b="1" dirty="0"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ID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Tixier</a:t>
            </a:r>
            <a:r>
              <a:rPr lang="en-ID" b="1" dirty="0">
                <a:latin typeface="Times New Roman" panose="02020603050405020304" pitchFamily="18" charset="0"/>
                <a:ea typeface="Calibri" panose="020F0502020204030204" pitchFamily="34" charset="0"/>
              </a:rPr>
              <a:t>):</a:t>
            </a:r>
            <a:endParaRPr lang="en-ID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60C87A-EB30-461D-8D62-BFDE06C3973A}"/>
              </a:ext>
            </a:extLst>
          </p:cNvPr>
          <p:cNvSpPr/>
          <p:nvPr/>
        </p:nvSpPr>
        <p:spPr>
          <a:xfrm>
            <a:off x="5164301" y="3933321"/>
            <a:ext cx="46249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Vsh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kadar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shale,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fraksi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1/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Cb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bulk modulus, psi</a:t>
            </a:r>
            <a:r>
              <a:rPr lang="en-US" sz="16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	: Shear modulus, psi,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l-GR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ρ</a:t>
            </a:r>
            <a:r>
              <a:rPr lang="en-US" sz="16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bulk density, gr/cc,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Δt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transite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time, µsec/ft,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δ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poisson’s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ratio,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tanpa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dimensi</a:t>
            </a:r>
            <a:endParaRPr lang="en-ID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022570-FECC-44DD-893F-3F35CF4BADE8}"/>
              </a:ext>
            </a:extLst>
          </p:cNvPr>
          <p:cNvSpPr/>
          <p:nvPr/>
        </p:nvSpPr>
        <p:spPr>
          <a:xfrm>
            <a:off x="105637" y="5441329"/>
            <a:ext cx="4624931" cy="878895"/>
          </a:xfrm>
          <a:prstGeom prst="rect">
            <a:avLst/>
          </a:prstGeom>
          <a:ln w="5715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Archie,batu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terkonsolidasi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factor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sementasi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(m) 1,8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63CC5-7FF1-4889-A945-ECFF996C13A9}"/>
              </a:ext>
            </a:extLst>
          </p:cNvPr>
          <p:cNvSpPr/>
          <p:nvPr/>
        </p:nvSpPr>
        <p:spPr>
          <a:xfrm>
            <a:off x="0" y="6438452"/>
            <a:ext cx="5151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Archie, G,E. 1942. The Electrical Resistivity Log as an Aid in Determining some Reservoir Characteristics. Dallas Meeting: SPE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5898EA-C248-4CF5-A268-21CD49F038CB}"/>
              </a:ext>
            </a:extLst>
          </p:cNvPr>
          <p:cNvSpPr/>
          <p:nvPr/>
        </p:nvSpPr>
        <p:spPr>
          <a:xfrm>
            <a:off x="5545299" y="6588568"/>
            <a:ext cx="70505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Tixier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. 1975. Estimation of Formation Strength From the Mechanical Properties Log,. Dallas: SPE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24FE6-85D0-4A0F-9B15-1075EBB6B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060" b="-13799"/>
          <a:stretch/>
        </p:blipFill>
        <p:spPr>
          <a:xfrm>
            <a:off x="5881857" y="1547950"/>
            <a:ext cx="2381250" cy="9755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637888-FF75-40B9-8BC4-65EFCAD27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45" b="-321"/>
          <a:stretch/>
        </p:blipFill>
        <p:spPr>
          <a:xfrm>
            <a:off x="6854148" y="2359925"/>
            <a:ext cx="3257680" cy="860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CFC149-135C-47D8-ADD3-22F93C9FD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571" y="3309434"/>
            <a:ext cx="6172200" cy="7524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E994C-9B67-4345-A41E-673424BD9AA8}"/>
              </a:ext>
            </a:extLst>
          </p:cNvPr>
          <p:cNvCxnSpPr>
            <a:cxnSpLocks/>
          </p:cNvCxnSpPr>
          <p:nvPr/>
        </p:nvCxnSpPr>
        <p:spPr>
          <a:xfrm>
            <a:off x="5105400" y="953515"/>
            <a:ext cx="0" cy="588243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BA049DD-36C8-4AA4-853A-B936E5DDB4DB}"/>
              </a:ext>
            </a:extLst>
          </p:cNvPr>
          <p:cNvSpPr/>
          <p:nvPr/>
        </p:nvSpPr>
        <p:spPr>
          <a:xfrm>
            <a:off x="-62511" y="491850"/>
            <a:ext cx="8066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Roboto"/>
              </a:rPr>
              <a:t>DASAR PEMILIHAN </a:t>
            </a:r>
            <a:r>
              <a:rPr lang="en-US" sz="2400" b="1" i="1" dirty="0">
                <a:solidFill>
                  <a:srgbClr val="008000"/>
                </a:solidFill>
                <a:latin typeface="Roboto"/>
              </a:rPr>
              <a:t>OPEN HOLE </a:t>
            </a:r>
            <a:r>
              <a:rPr lang="en-US" sz="2400" b="1" dirty="0">
                <a:solidFill>
                  <a:srgbClr val="008000"/>
                </a:solidFill>
                <a:latin typeface="Roboto"/>
              </a:rPr>
              <a:t>DAN </a:t>
            </a:r>
            <a:r>
              <a:rPr lang="en-US" sz="2400" b="1" i="1" dirty="0">
                <a:solidFill>
                  <a:srgbClr val="008000"/>
                </a:solidFill>
                <a:latin typeface="Roboto"/>
              </a:rPr>
              <a:t>CASED HOLE</a:t>
            </a:r>
          </a:p>
        </p:txBody>
      </p:sp>
    </p:spTree>
    <p:extLst>
      <p:ext uri="{BB962C8B-B14F-4D97-AF65-F5344CB8AC3E}">
        <p14:creationId xmlns:p14="http://schemas.microsoft.com/office/powerpoint/2010/main" val="18913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9B0D8D-72C2-4F8E-A945-514559CE5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841" y="1492362"/>
            <a:ext cx="1333500" cy="4362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DC24DB-B053-429E-B9F6-B489E3298A79}"/>
              </a:ext>
            </a:extLst>
          </p:cNvPr>
          <p:cNvSpPr/>
          <p:nvPr/>
        </p:nvSpPr>
        <p:spPr>
          <a:xfrm>
            <a:off x="165220" y="1939198"/>
            <a:ext cx="3106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Digunakan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pada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lapisan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yang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kuat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seperti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karbonat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dan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dolomite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2FC81-DB8F-41D5-A65D-943191817CAF}"/>
              </a:ext>
            </a:extLst>
          </p:cNvPr>
          <p:cNvSpPr/>
          <p:nvPr/>
        </p:nvSpPr>
        <p:spPr>
          <a:xfrm>
            <a:off x="165220" y="3312266"/>
            <a:ext cx="34902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Keuntungan</a:t>
            </a:r>
            <a:endParaRPr lang="en-US" altLang="ko-KR" dirty="0">
              <a:latin typeface="Roboto"/>
              <a:ea typeface="FZShuTi" pitchFamily="2" charset="-122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Tidak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butuh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banyak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biaya</a:t>
            </a:r>
            <a:endParaRPr lang="en-US" altLang="ko-KR" dirty="0">
              <a:latin typeface="Roboto"/>
              <a:ea typeface="FZShuTi" pitchFamily="2" charset="-122"/>
              <a:cs typeface="Arial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Saat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melakukan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 intervention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seperti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pendalaman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sumur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dan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sidetrack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lebih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mudah</a:t>
            </a:r>
            <a:endParaRPr lang="en-US" altLang="ko-KR" dirty="0">
              <a:latin typeface="Roboto"/>
              <a:ea typeface="FZShuTi" pitchFamily="2" charset="-122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B6F86F-CE5C-4C51-8D25-C27FB8CEC64C}"/>
              </a:ext>
            </a:extLst>
          </p:cNvPr>
          <p:cNvSpPr/>
          <p:nvPr/>
        </p:nvSpPr>
        <p:spPr>
          <a:xfrm>
            <a:off x="193432" y="4993266"/>
            <a:ext cx="3106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Kekurangan</a:t>
            </a:r>
            <a:endParaRPr lang="en-US" altLang="ko-KR" dirty="0">
              <a:latin typeface="Roboto"/>
              <a:ea typeface="FZShuTi" pitchFamily="2" charset="-122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Mudah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runtuhnya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lubang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0F502-6983-4965-8378-26846BE89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343" y="1426390"/>
            <a:ext cx="1266825" cy="4524375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FBA19E1D-29A1-4CA5-860D-94490C3B8934}"/>
              </a:ext>
            </a:extLst>
          </p:cNvPr>
          <p:cNvSpPr/>
          <p:nvPr/>
        </p:nvSpPr>
        <p:spPr>
          <a:xfrm rot="16200000">
            <a:off x="7204356" y="3394623"/>
            <a:ext cx="724706" cy="587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Roboto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7932288-FE33-4E95-82CD-9AE255C25039}"/>
              </a:ext>
            </a:extLst>
          </p:cNvPr>
          <p:cNvSpPr/>
          <p:nvPr/>
        </p:nvSpPr>
        <p:spPr>
          <a:xfrm rot="5400000" flipH="1">
            <a:off x="3445201" y="3497383"/>
            <a:ext cx="724706" cy="587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Robot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52B69D-8526-4EC2-B9D6-DE96EDDA1F99}"/>
              </a:ext>
            </a:extLst>
          </p:cNvPr>
          <p:cNvSpPr/>
          <p:nvPr/>
        </p:nvSpPr>
        <p:spPr>
          <a:xfrm>
            <a:off x="7860663" y="2229386"/>
            <a:ext cx="41039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Tujuan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dari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penggunaan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Slotted Liner: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Menghentikan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lubang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runtuh</a:t>
            </a:r>
            <a:endParaRPr lang="en-US" altLang="ko-KR" dirty="0">
              <a:latin typeface="Roboto"/>
              <a:ea typeface="FZShuTi" pitchFamily="2" charset="-122"/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Memungkinkan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untuk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melakukan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isolasi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zona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atas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dan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bawah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dengan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packer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Memungkinkan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untuk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melakukan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intervention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seperti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running Production logging tool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121859-8B25-4384-A520-2D316C8C2566}"/>
              </a:ext>
            </a:extLst>
          </p:cNvPr>
          <p:cNvSpPr/>
          <p:nvPr/>
        </p:nvSpPr>
        <p:spPr>
          <a:xfrm>
            <a:off x="7715612" y="5087267"/>
            <a:ext cx="4394073" cy="92333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Slotted Liner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bukan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untuk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sand control Karena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rentan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terjadi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penyumbatan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Karena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lubangnya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yang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kecil</a:t>
            </a:r>
            <a:endParaRPr lang="en-US" altLang="ko-KR" dirty="0">
              <a:latin typeface="Roboto"/>
              <a:ea typeface="FZShuTi" pitchFamily="2" charset="-122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13FC77-8D48-43BD-98F2-85EB67FDB334}"/>
              </a:ext>
            </a:extLst>
          </p:cNvPr>
          <p:cNvSpPr/>
          <p:nvPr/>
        </p:nvSpPr>
        <p:spPr>
          <a:xfrm>
            <a:off x="7226909" y="6579315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Bellarby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Jonathan. 2009. Well Completion Design.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Hungaria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Elsevier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B19E3E-BCDC-4643-8D5E-E9D09D4E0A96}"/>
              </a:ext>
            </a:extLst>
          </p:cNvPr>
          <p:cNvSpPr txBox="1"/>
          <p:nvPr/>
        </p:nvSpPr>
        <p:spPr>
          <a:xfrm>
            <a:off x="-78552" y="242284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AC38CB-0B03-472E-A74F-9468050F93D8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Perencanaan</a:t>
            </a:r>
            <a:r>
              <a:rPr lang="en-US" b="1" dirty="0"/>
              <a:t> </a:t>
            </a:r>
            <a:r>
              <a:rPr lang="en-US" b="1" i="1" dirty="0"/>
              <a:t>Well Completion </a:t>
            </a:r>
            <a:r>
              <a:rPr lang="en-US" b="1" dirty="0" err="1"/>
              <a:t>Lapangan</a:t>
            </a:r>
            <a:r>
              <a:rPr lang="en-US" b="1" dirty="0"/>
              <a:t> Gas Reservoir </a:t>
            </a:r>
            <a:r>
              <a:rPr lang="en-US" b="1" dirty="0" err="1"/>
              <a:t>Batu</a:t>
            </a:r>
            <a:r>
              <a:rPr lang="en-US" b="1" dirty="0"/>
              <a:t> </a:t>
            </a:r>
            <a:r>
              <a:rPr lang="en-US" b="1" dirty="0" err="1"/>
              <a:t>pasir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84DCDA-DF60-41C9-BD06-57173667E77A}"/>
              </a:ext>
            </a:extLst>
          </p:cNvPr>
          <p:cNvSpPr/>
          <p:nvPr/>
        </p:nvSpPr>
        <p:spPr>
          <a:xfrm>
            <a:off x="-62511" y="491850"/>
            <a:ext cx="8066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8000"/>
                </a:solidFill>
                <a:latin typeface="Roboto"/>
              </a:rPr>
              <a:t>OPEN HOLE </a:t>
            </a:r>
            <a:r>
              <a:rPr lang="en-US" sz="2800" b="1" i="1" dirty="0">
                <a:solidFill>
                  <a:srgbClr val="FFC000"/>
                </a:solidFill>
                <a:latin typeface="Roboto"/>
              </a:rPr>
              <a:t>COMPLETION</a:t>
            </a:r>
          </a:p>
        </p:txBody>
      </p:sp>
    </p:spTree>
    <p:extLst>
      <p:ext uri="{BB962C8B-B14F-4D97-AF65-F5344CB8AC3E}">
        <p14:creationId xmlns:p14="http://schemas.microsoft.com/office/powerpoint/2010/main" val="106860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F79114BF-EB3F-4593-AFAE-DF044189797B}"/>
              </a:ext>
            </a:extLst>
          </p:cNvPr>
          <p:cNvSpPr txBox="1"/>
          <p:nvPr/>
        </p:nvSpPr>
        <p:spPr>
          <a:xfrm>
            <a:off x="-78552" y="-69534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2DB92F-1987-4B3B-87F4-32C9F6EA7611}"/>
              </a:ext>
            </a:extLst>
          </p:cNvPr>
          <p:cNvSpPr/>
          <p:nvPr/>
        </p:nvSpPr>
        <p:spPr>
          <a:xfrm>
            <a:off x="-62511" y="180032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8000"/>
                </a:solidFill>
                <a:latin typeface="Roboto"/>
              </a:rPr>
              <a:t>OPEN </a:t>
            </a:r>
            <a:r>
              <a:rPr lang="en-US" sz="2000" b="1" i="1" dirty="0">
                <a:solidFill>
                  <a:srgbClr val="FFC000"/>
                </a:solidFill>
                <a:latin typeface="Roboto"/>
              </a:rPr>
              <a:t>HOLE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1ED587-743F-4A23-BEDD-3131BB577DC1}"/>
              </a:ext>
            </a:extLst>
          </p:cNvPr>
          <p:cNvSpPr/>
          <p:nvPr/>
        </p:nvSpPr>
        <p:spPr>
          <a:xfrm>
            <a:off x="3916011" y="1276733"/>
            <a:ext cx="3806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Pr</a:t>
            </a:r>
            <a:r>
              <a:rPr lang="fi-FI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– Pwf</a:t>
            </a:r>
            <a:r>
              <a:rPr lang="fi-FI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= A</a:t>
            </a:r>
            <a:r>
              <a:rPr lang="fi-FI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qsc + B</a:t>
            </a:r>
            <a:r>
              <a:rPr lang="fi-FI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qsc</a:t>
            </a:r>
            <a:r>
              <a:rPr lang="fi-FI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endParaRPr lang="en-ID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81DA39-C30F-45BD-9791-E5D3FF2642C3}"/>
              </a:ext>
            </a:extLst>
          </p:cNvPr>
          <p:cNvSpPr/>
          <p:nvPr/>
        </p:nvSpPr>
        <p:spPr>
          <a:xfrm>
            <a:off x="919044" y="1589386"/>
            <a:ext cx="10423951" cy="9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 A adalah </a:t>
            </a:r>
            <a:r>
              <a:rPr lang="fi-FI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laminer coefficient </a:t>
            </a: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B adalah </a:t>
            </a:r>
            <a:r>
              <a:rPr lang="fi-FI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turbulence coefficient</a:t>
            </a: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algn="ctr">
              <a:lnSpc>
                <a:spcPct val="150000"/>
              </a:lnSpc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 Open Hole Completion, A =A</a:t>
            </a:r>
            <a:r>
              <a:rPr lang="fi-FI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B=B</a:t>
            </a:r>
            <a:r>
              <a:rPr lang="fi-FI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F3E14E-6EAB-49DD-853A-74B7622F594B}"/>
              </a:ext>
            </a:extLst>
          </p:cNvPr>
          <p:cNvSpPr/>
          <p:nvPr/>
        </p:nvSpPr>
        <p:spPr>
          <a:xfrm>
            <a:off x="4200054" y="2825368"/>
            <a:ext cx="75442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 :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fi-FI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komponen laminer reservoir 	</a:t>
            </a:r>
          </a:p>
          <a:p>
            <a:pPr marL="457200"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fi-FI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komponen turbulen reservoir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permeabilitas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reservoir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berubah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md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S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skin factor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milik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permeabilitas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disekitar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lubang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bor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permeabilitas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md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jari-jari-jari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wellbore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ft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jari-jari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perubahan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ft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       β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	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koefisien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kecepatan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aliran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ft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-1</a:t>
            </a:r>
            <a:endParaRPr lang="en-ID" baseline="30000" dirty="0"/>
          </a:p>
          <a:p>
            <a:pPr marL="457200"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ID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327A41-19E4-43CF-9638-1BB4AD3E9228}"/>
              </a:ext>
            </a:extLst>
          </p:cNvPr>
          <p:cNvSpPr/>
          <p:nvPr/>
        </p:nvSpPr>
        <p:spPr>
          <a:xfrm>
            <a:off x="-62511" y="444430"/>
            <a:ext cx="8383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8000"/>
                </a:solidFill>
                <a:latin typeface="Roboto"/>
                <a:ea typeface="FZShuTi" pitchFamily="2" charset="-122"/>
                <a:cs typeface="Arial" pitchFamily="34" charset="0"/>
              </a:rPr>
              <a:t>EFFECT </a:t>
            </a:r>
            <a:r>
              <a:rPr lang="en-US" altLang="ko-KR" sz="2400" b="1" i="1" dirty="0">
                <a:solidFill>
                  <a:srgbClr val="008000"/>
                </a:solidFill>
                <a:latin typeface="Roboto"/>
                <a:ea typeface="FZShuTi" pitchFamily="2" charset="-122"/>
                <a:cs typeface="Arial" pitchFamily="34" charset="0"/>
              </a:rPr>
              <a:t>WELL COMPLETION </a:t>
            </a:r>
            <a:r>
              <a:rPr lang="en-US" altLang="ko-KR" sz="2400" b="1" dirty="0">
                <a:solidFill>
                  <a:srgbClr val="FFC000"/>
                </a:solidFill>
                <a:latin typeface="Roboto"/>
                <a:ea typeface="FZShuTi" pitchFamily="2" charset="-122"/>
                <a:cs typeface="Arial" pitchFamily="34" charset="0"/>
              </a:rPr>
              <a:t>TERHADAP LAJU ALIRAN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D19C59-0DE2-44F2-81A7-37633BB75301}"/>
                  </a:ext>
                </a:extLst>
              </p:cNvPr>
              <p:cNvSpPr txBox="1"/>
              <p:nvPr/>
            </p:nvSpPr>
            <p:spPr>
              <a:xfrm>
                <a:off x="331755" y="3004864"/>
                <a:ext cx="3658887" cy="552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1422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𝑔𝑅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0,472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𝑆𝑑</m:t>
                          </m:r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D19C59-0DE2-44F2-81A7-37633BB7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55" y="3004864"/>
                <a:ext cx="3658887" cy="552202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72F-F0DD-46CD-AD30-9FBE0B2C8678}"/>
                  </a:ext>
                </a:extLst>
              </p:cNvPr>
              <p:cNvSpPr txBox="1"/>
              <p:nvPr/>
            </p:nvSpPr>
            <p:spPr>
              <a:xfrm>
                <a:off x="341612" y="3692894"/>
                <a:ext cx="19098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baseline="-2500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72F-F0DD-46CD-AD30-9FBE0B2C8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2" y="3692894"/>
                <a:ext cx="1909818" cy="622350"/>
              </a:xfrm>
              <a:prstGeom prst="rect">
                <a:avLst/>
              </a:prstGeom>
              <a:blipFill>
                <a:blip r:embed="rId6"/>
                <a:stretch>
                  <a:fillRect r="-3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03EC2-F86E-4996-AAE0-7A79AC2ABCEF}"/>
                  </a:ext>
                </a:extLst>
              </p:cNvPr>
              <p:cNvSpPr txBox="1"/>
              <p:nvPr/>
            </p:nvSpPr>
            <p:spPr>
              <a:xfrm>
                <a:off x="341612" y="4657474"/>
                <a:ext cx="2478243" cy="525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b="0" i="0" baseline="-2500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3,161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  <m:r>
                            <m:rPr>
                              <m:nor/>
                            </m:rPr>
                            <a:rPr lang="en-US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b="0" i="0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03EC2-F86E-4996-AAE0-7A79AC2AB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2" y="4657474"/>
                <a:ext cx="2478243" cy="525337"/>
              </a:xfrm>
              <a:prstGeom prst="rect">
                <a:avLst/>
              </a:prstGeom>
              <a:blipFill>
                <a:blip r:embed="rId7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5DDC82-5199-483A-AF70-C7E6FE38F5BA}"/>
                  </a:ext>
                </a:extLst>
              </p:cNvPr>
              <p:cNvSpPr txBox="1"/>
              <p:nvPr/>
            </p:nvSpPr>
            <p:spPr>
              <a:xfrm>
                <a:off x="341612" y="5343857"/>
                <a:ext cx="1570943" cy="560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D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m:rPr>
                          <m:nor/>
                        </m:rPr>
                        <a:rPr lang="en-US" b="0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2,33×10</m:t>
                          </m:r>
                          <m:r>
                            <m:rPr>
                              <m:nor/>
                            </m:rPr>
                            <a:rPr lang="en-US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5DDC82-5199-483A-AF70-C7E6FE38F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2" y="5343857"/>
                <a:ext cx="1570943" cy="560090"/>
              </a:xfrm>
              <a:prstGeom prst="rect">
                <a:avLst/>
              </a:prstGeom>
              <a:blipFill>
                <a:blip r:embed="rId8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A96CE7B-7BB6-4B1F-B8C3-FCBB44455A8F}"/>
              </a:ext>
            </a:extLst>
          </p:cNvPr>
          <p:cNvSpPr/>
          <p:nvPr/>
        </p:nvSpPr>
        <p:spPr>
          <a:xfrm>
            <a:off x="212481" y="2955910"/>
            <a:ext cx="3778161" cy="14739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9F2773-230A-4D80-8B07-5D8157196A75}"/>
              </a:ext>
            </a:extLst>
          </p:cNvPr>
          <p:cNvSpPr/>
          <p:nvPr/>
        </p:nvSpPr>
        <p:spPr>
          <a:xfrm>
            <a:off x="212481" y="4591026"/>
            <a:ext cx="3778161" cy="14739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081928-A483-47AB-8152-F8AA1ED5CC47}"/>
              </a:ext>
            </a:extLst>
          </p:cNvPr>
          <p:cNvSpPr/>
          <p:nvPr/>
        </p:nvSpPr>
        <p:spPr>
          <a:xfrm>
            <a:off x="0" y="2457990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Roboto"/>
                <a:ea typeface="FZShuTi" pitchFamily="2" charset="-122"/>
                <a:cs typeface="Arial" pitchFamily="34" charset="0"/>
              </a:rPr>
              <a:t>Persamaan</a:t>
            </a:r>
            <a:r>
              <a:rPr lang="en-US" altLang="ko-KR" b="1" dirty="0">
                <a:latin typeface="Roboto"/>
                <a:ea typeface="FZShuTi" pitchFamily="2" charset="-122"/>
                <a:cs typeface="Arial" pitchFamily="34" charset="0"/>
              </a:rPr>
              <a:t>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23CB57-D1D5-4A4F-8EF4-FA29DA366170}"/>
              </a:ext>
            </a:extLst>
          </p:cNvPr>
          <p:cNvSpPr/>
          <p:nvPr/>
        </p:nvSpPr>
        <p:spPr>
          <a:xfrm>
            <a:off x="8490885" y="4957867"/>
            <a:ext cx="3253455" cy="83099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Roboto"/>
                <a:ea typeface="FZShuTi" pitchFamily="2" charset="-122"/>
                <a:cs typeface="Arial" pitchFamily="34" charset="0"/>
              </a:rPr>
              <a:t>Nilai Sd dan </a:t>
            </a:r>
            <a:r>
              <a:rPr lang="en-US" altLang="ko-KR" sz="1600" dirty="0" err="1">
                <a:latin typeface="Roboto"/>
                <a:ea typeface="FZShuTi" pitchFamily="2" charset="-122"/>
                <a:cs typeface="Arial" pitchFamily="34" charset="0"/>
              </a:rPr>
              <a:t>nilai</a:t>
            </a:r>
            <a:r>
              <a:rPr lang="en-US" altLang="ko-KR" sz="1600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i="1" dirty="0">
                <a:latin typeface="Roboto"/>
                <a:ea typeface="FZShuTi" pitchFamily="2" charset="-122"/>
                <a:cs typeface="Arial" pitchFamily="34" charset="0"/>
              </a:rPr>
              <a:t>skin factor </a:t>
            </a:r>
            <a:r>
              <a:rPr lang="en-US" altLang="ko-KR" sz="1600" dirty="0">
                <a:latin typeface="Roboto"/>
                <a:ea typeface="FZShuTi" pitchFamily="2" charset="-122"/>
                <a:cs typeface="Arial" pitchFamily="34" charset="0"/>
              </a:rPr>
              <a:t>yang </a:t>
            </a:r>
            <a:r>
              <a:rPr lang="en-US" altLang="ko-KR" sz="1600" dirty="0" err="1">
                <a:latin typeface="Roboto"/>
                <a:ea typeface="FZShuTi" pitchFamily="2" charset="-122"/>
                <a:cs typeface="Arial" pitchFamily="34" charset="0"/>
              </a:rPr>
              <a:t>dihasilkan</a:t>
            </a:r>
            <a:r>
              <a:rPr lang="en-US" altLang="ko-KR" sz="1600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>
                <a:latin typeface="Roboto"/>
                <a:ea typeface="FZShuTi" pitchFamily="2" charset="-122"/>
                <a:cs typeface="Arial" pitchFamily="34" charset="0"/>
              </a:rPr>
              <a:t>dari</a:t>
            </a:r>
            <a:r>
              <a:rPr lang="en-US" altLang="ko-KR" sz="1600" dirty="0">
                <a:latin typeface="Roboto"/>
                <a:ea typeface="FZShuTi" pitchFamily="2" charset="-122"/>
                <a:cs typeface="Arial" pitchFamily="34" charset="0"/>
              </a:rPr>
              <a:t> Analisa </a:t>
            </a:r>
            <a:r>
              <a:rPr lang="en-US" altLang="ko-KR" sz="1600" i="1" dirty="0">
                <a:latin typeface="Roboto"/>
                <a:ea typeface="FZShuTi" pitchFamily="2" charset="-122"/>
                <a:cs typeface="Arial" pitchFamily="34" charset="0"/>
              </a:rPr>
              <a:t>pressure</a:t>
            </a:r>
            <a:r>
              <a:rPr lang="en-US" altLang="ko-KR" sz="1600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i="1" dirty="0">
                <a:latin typeface="Roboto"/>
                <a:ea typeface="FZShuTi" pitchFamily="2" charset="-122"/>
                <a:cs typeface="Arial" pitchFamily="34" charset="0"/>
              </a:rPr>
              <a:t>transient test </a:t>
            </a:r>
            <a:r>
              <a:rPr lang="en-US" altLang="ko-KR" sz="1600" dirty="0" err="1">
                <a:latin typeface="Roboto"/>
                <a:ea typeface="FZShuTi" pitchFamily="2" charset="-122"/>
                <a:cs typeface="Arial" pitchFamily="34" charset="0"/>
              </a:rPr>
              <a:t>adalah</a:t>
            </a:r>
            <a:r>
              <a:rPr lang="en-US" altLang="ko-KR" sz="1600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>
                <a:latin typeface="Roboto"/>
                <a:ea typeface="FZShuTi" pitchFamily="2" charset="-122"/>
                <a:cs typeface="Arial" pitchFamily="34" charset="0"/>
              </a:rPr>
              <a:t>sama</a:t>
            </a:r>
            <a:endParaRPr lang="en-US" altLang="ko-KR" sz="1600" dirty="0">
              <a:latin typeface="Roboto"/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9C71F-4473-4AB6-9744-448F911FAA43}"/>
              </a:ext>
            </a:extLst>
          </p:cNvPr>
          <p:cNvSpPr txBox="1"/>
          <p:nvPr/>
        </p:nvSpPr>
        <p:spPr>
          <a:xfrm>
            <a:off x="2697189" y="3824195"/>
            <a:ext cx="10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=r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+1</a:t>
            </a:r>
            <a:endParaRPr lang="en-ID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6F3463-4545-4DCD-8AC0-3732456C48BB}"/>
              </a:ext>
            </a:extLst>
          </p:cNvPr>
          <p:cNvSpPr/>
          <p:nvPr/>
        </p:nvSpPr>
        <p:spPr>
          <a:xfrm>
            <a:off x="7558064" y="6581001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Beggs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 Dale, H. 1984. Gas Production Operations. Amerika: OGCI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5BCB43-9A15-4880-A884-C260DC69F281}"/>
              </a:ext>
            </a:extLst>
          </p:cNvPr>
          <p:cNvSpPr/>
          <p:nvPr/>
        </p:nvSpPr>
        <p:spPr>
          <a:xfrm>
            <a:off x="-15998" y="-5245"/>
            <a:ext cx="12192000" cy="6853499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78FDBC-AF9A-4B9E-BC66-A16D19E22BC3}"/>
              </a:ext>
            </a:extLst>
          </p:cNvPr>
          <p:cNvSpPr txBox="1"/>
          <p:nvPr/>
        </p:nvSpPr>
        <p:spPr>
          <a:xfrm>
            <a:off x="0" y="62980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Hasil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Perhitungan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ini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akan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sama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dengan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analisa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uji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sumur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karena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uji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sumur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dilakukan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saat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200" b="1" spc="100" dirty="0" err="1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keadaan</a:t>
            </a:r>
            <a:r>
              <a:rPr lang="en-US" sz="32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 Open Hole </a:t>
            </a:r>
            <a:endParaRPr lang="en-US" sz="3200" b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E0F30D-1F2B-466A-9D01-7D59ABD1C69B}"/>
              </a:ext>
            </a:extLst>
          </p:cNvPr>
          <p:cNvSpPr txBox="1"/>
          <p:nvPr/>
        </p:nvSpPr>
        <p:spPr>
          <a:xfrm>
            <a:off x="15998" y="1135267"/>
            <a:ext cx="121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Dari </a:t>
            </a:r>
            <a:r>
              <a:rPr lang="en-US" sz="36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persamaan</a:t>
            </a:r>
            <a:r>
              <a:rPr lang="en-US" sz="36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6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ini</a:t>
            </a:r>
            <a:r>
              <a:rPr lang="en-US" sz="36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6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kita</a:t>
            </a:r>
            <a:r>
              <a:rPr lang="en-US" sz="36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6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dapat</a:t>
            </a:r>
            <a:r>
              <a:rPr lang="en-US" sz="36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6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menganalisa</a:t>
            </a:r>
            <a:r>
              <a:rPr lang="en-US" sz="36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36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bahwa</a:t>
            </a:r>
            <a:endParaRPr lang="en-US" sz="3600" b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4C9DE-6296-42B8-BEA1-80567D044A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76" y="1800296"/>
            <a:ext cx="7230118" cy="498950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2944F70-8314-4998-B0EC-189983342421}"/>
              </a:ext>
            </a:extLst>
          </p:cNvPr>
          <p:cNvSpPr/>
          <p:nvPr/>
        </p:nvSpPr>
        <p:spPr>
          <a:xfrm>
            <a:off x="5835942" y="3751153"/>
            <a:ext cx="1921269" cy="936755"/>
          </a:xfrm>
          <a:prstGeom prst="rightArrow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4410C-419F-48AC-907A-9AE095C7A969}"/>
              </a:ext>
            </a:extLst>
          </p:cNvPr>
          <p:cNvSpPr/>
          <p:nvPr/>
        </p:nvSpPr>
        <p:spPr>
          <a:xfrm>
            <a:off x="7792885" y="2287808"/>
            <a:ext cx="4335911" cy="38634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SEMAKIN BESAR UKURAN DIAMETER ANNULUS </a:t>
            </a:r>
            <a:r>
              <a:rPr lang="en-US" sz="2800" dirty="0">
                <a:solidFill>
                  <a:schemeClr val="tx1"/>
                </a:solidFill>
              </a:rPr>
              <a:t>MAKA AKAN </a:t>
            </a:r>
            <a:r>
              <a:rPr lang="en-US" sz="2800" b="1" dirty="0">
                <a:solidFill>
                  <a:srgbClr val="008000"/>
                </a:solidFill>
              </a:rPr>
              <a:t>SEMAKIN BESAR POTENSI DARI SUMUR </a:t>
            </a:r>
            <a:r>
              <a:rPr lang="en-US" sz="2800" dirty="0">
                <a:solidFill>
                  <a:schemeClr val="tx1"/>
                </a:solidFill>
              </a:rPr>
              <a:t>UNTUK MENGALIRKAN FLUIDA KE PERMUKAAN</a:t>
            </a:r>
            <a:endParaRPr lang="en-ID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/>
      <p:bldP spid="31" grpId="0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36DCAA-9F6F-4032-BAFB-C1B12F23E819}"/>
              </a:ext>
            </a:extLst>
          </p:cNvPr>
          <p:cNvSpPr/>
          <p:nvPr/>
        </p:nvSpPr>
        <p:spPr>
          <a:xfrm>
            <a:off x="412037" y="2869653"/>
            <a:ext cx="3102057" cy="1703797"/>
          </a:xfrm>
          <a:prstGeom prst="rect">
            <a:avLst/>
          </a:prstGeom>
          <a:solidFill>
            <a:srgbClr val="FEFAC4"/>
          </a:solidFill>
          <a:ln>
            <a:solidFill>
              <a:srgbClr val="FE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FA11DC-047B-4233-B30B-9C5A85D58C20}"/>
              </a:ext>
            </a:extLst>
          </p:cNvPr>
          <p:cNvSpPr/>
          <p:nvPr/>
        </p:nvSpPr>
        <p:spPr>
          <a:xfrm>
            <a:off x="1202896" y="1587288"/>
            <a:ext cx="1515097" cy="3259115"/>
          </a:xfrm>
          <a:prstGeom prst="rect">
            <a:avLst/>
          </a:prstGeom>
          <a:solidFill>
            <a:srgbClr val="656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4E467-86A9-4AC8-A556-2C656333C771}"/>
              </a:ext>
            </a:extLst>
          </p:cNvPr>
          <p:cNvSpPr/>
          <p:nvPr/>
        </p:nvSpPr>
        <p:spPr>
          <a:xfrm>
            <a:off x="1572872" y="1587288"/>
            <a:ext cx="787790" cy="325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FE2C43C-97AF-4AD6-8E6D-27C78459DE55}"/>
              </a:ext>
            </a:extLst>
          </p:cNvPr>
          <p:cNvSpPr/>
          <p:nvPr/>
        </p:nvSpPr>
        <p:spPr>
          <a:xfrm>
            <a:off x="823069" y="2328286"/>
            <a:ext cx="365760" cy="365761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A1D62FD-8051-400A-A041-D471D7C2B7D7}"/>
              </a:ext>
            </a:extLst>
          </p:cNvPr>
          <p:cNvSpPr/>
          <p:nvPr/>
        </p:nvSpPr>
        <p:spPr>
          <a:xfrm rot="5400000">
            <a:off x="2710820" y="2348105"/>
            <a:ext cx="365760" cy="326125"/>
          </a:xfrm>
          <a:prstGeom prst="triangle">
            <a:avLst>
              <a:gd name="adj" fmla="val 972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B46F326-EBE9-4CE1-8AEF-23E8536D6FCC}"/>
              </a:ext>
            </a:extLst>
          </p:cNvPr>
          <p:cNvSpPr/>
          <p:nvPr/>
        </p:nvSpPr>
        <p:spPr>
          <a:xfrm>
            <a:off x="1202897" y="4520278"/>
            <a:ext cx="365760" cy="326125"/>
          </a:xfrm>
          <a:prstGeom prst="triangle">
            <a:avLst>
              <a:gd name="adj" fmla="val 972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8C83561C-7C4F-452A-82FE-3DD5FEC11246}"/>
              </a:ext>
            </a:extLst>
          </p:cNvPr>
          <p:cNvSpPr/>
          <p:nvPr/>
        </p:nvSpPr>
        <p:spPr>
          <a:xfrm flipH="1">
            <a:off x="2357359" y="4520277"/>
            <a:ext cx="365760" cy="326125"/>
          </a:xfrm>
          <a:prstGeom prst="triangle">
            <a:avLst>
              <a:gd name="adj" fmla="val 972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161429-9037-4BFA-B0CF-4FF3C5731635}"/>
              </a:ext>
            </a:extLst>
          </p:cNvPr>
          <p:cNvSpPr/>
          <p:nvPr/>
        </p:nvSpPr>
        <p:spPr>
          <a:xfrm>
            <a:off x="1202896" y="4846402"/>
            <a:ext cx="1515097" cy="98475"/>
          </a:xfrm>
          <a:prstGeom prst="rect">
            <a:avLst/>
          </a:prstGeom>
          <a:solidFill>
            <a:srgbClr val="65646A"/>
          </a:solidFill>
          <a:ln>
            <a:solidFill>
              <a:srgbClr val="656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9CE29-9632-42E1-B66A-4B65F3B0DC42}"/>
              </a:ext>
            </a:extLst>
          </p:cNvPr>
          <p:cNvSpPr txBox="1"/>
          <p:nvPr/>
        </p:nvSpPr>
        <p:spPr>
          <a:xfrm>
            <a:off x="823069" y="4980705"/>
            <a:ext cx="224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/>
              </a:rPr>
              <a:t>Cemented and perforated Casing</a:t>
            </a:r>
            <a:endParaRPr lang="en-ID" i="1" dirty="0">
              <a:latin typeface="Roboto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E04A59-DA4A-42CA-BF73-D17B6AC569DB}"/>
              </a:ext>
            </a:extLst>
          </p:cNvPr>
          <p:cNvCxnSpPr>
            <a:cxnSpLocks/>
          </p:cNvCxnSpPr>
          <p:nvPr/>
        </p:nvCxnSpPr>
        <p:spPr>
          <a:xfrm flipV="1">
            <a:off x="2540239" y="1844941"/>
            <a:ext cx="516524" cy="4418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31E0E1-671E-483C-9618-497D2C80EAA9}"/>
              </a:ext>
            </a:extLst>
          </p:cNvPr>
          <p:cNvSpPr txBox="1"/>
          <p:nvPr/>
        </p:nvSpPr>
        <p:spPr>
          <a:xfrm>
            <a:off x="2809862" y="1459630"/>
            <a:ext cx="10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/>
              </a:rPr>
              <a:t>Semen</a:t>
            </a:r>
            <a:endParaRPr lang="en-ID" dirty="0">
              <a:latin typeface="Roboto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D435888-7662-49B9-8192-D1E295FCB306}"/>
              </a:ext>
            </a:extLst>
          </p:cNvPr>
          <p:cNvSpPr/>
          <p:nvPr/>
        </p:nvSpPr>
        <p:spPr>
          <a:xfrm rot="16200000">
            <a:off x="1060401" y="2782598"/>
            <a:ext cx="347402" cy="700492"/>
          </a:xfrm>
          <a:prstGeom prst="triangl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18AE512-796A-4FAE-B133-0650862B8202}"/>
              </a:ext>
            </a:extLst>
          </p:cNvPr>
          <p:cNvSpPr/>
          <p:nvPr/>
        </p:nvSpPr>
        <p:spPr>
          <a:xfrm rot="16200000">
            <a:off x="1070300" y="3256378"/>
            <a:ext cx="347402" cy="700492"/>
          </a:xfrm>
          <a:prstGeom prst="triangl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596F990-703A-4C95-8778-4182D8F543E3}"/>
              </a:ext>
            </a:extLst>
          </p:cNvPr>
          <p:cNvSpPr/>
          <p:nvPr/>
        </p:nvSpPr>
        <p:spPr>
          <a:xfrm rot="16200000">
            <a:off x="1070300" y="3808206"/>
            <a:ext cx="347402" cy="700492"/>
          </a:xfrm>
          <a:prstGeom prst="triangl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8F45F6BE-6FAA-4000-9DFE-1ED2CF4CD5A7}"/>
              </a:ext>
            </a:extLst>
          </p:cNvPr>
          <p:cNvSpPr/>
          <p:nvPr/>
        </p:nvSpPr>
        <p:spPr>
          <a:xfrm rot="5400000" flipH="1">
            <a:off x="2527111" y="2775142"/>
            <a:ext cx="347402" cy="700492"/>
          </a:xfrm>
          <a:prstGeom prst="triangl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293D7FF-3FE6-47E1-91FC-B1D1BA514A1E}"/>
              </a:ext>
            </a:extLst>
          </p:cNvPr>
          <p:cNvSpPr/>
          <p:nvPr/>
        </p:nvSpPr>
        <p:spPr>
          <a:xfrm rot="5400000" flipH="1">
            <a:off x="2536806" y="3251232"/>
            <a:ext cx="347402" cy="700492"/>
          </a:xfrm>
          <a:prstGeom prst="triangl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47275DD-5289-4497-B955-3D7939922732}"/>
              </a:ext>
            </a:extLst>
          </p:cNvPr>
          <p:cNvSpPr/>
          <p:nvPr/>
        </p:nvSpPr>
        <p:spPr>
          <a:xfrm rot="5400000" flipH="1">
            <a:off x="2544834" y="3820724"/>
            <a:ext cx="347402" cy="700492"/>
          </a:xfrm>
          <a:prstGeom prst="triangl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`</a:t>
            </a:r>
            <a:endParaRPr lang="en-ID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4232BA-3122-4358-A0ED-2103D6AF14FD}"/>
              </a:ext>
            </a:extLst>
          </p:cNvPr>
          <p:cNvCxnSpPr>
            <a:cxnSpLocks/>
          </p:cNvCxnSpPr>
          <p:nvPr/>
        </p:nvCxnSpPr>
        <p:spPr>
          <a:xfrm>
            <a:off x="2599519" y="4237422"/>
            <a:ext cx="508973" cy="524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629DB6D-C4F1-4F2C-BB52-E82C8BF21D06}"/>
              </a:ext>
            </a:extLst>
          </p:cNvPr>
          <p:cNvSpPr txBox="1"/>
          <p:nvPr/>
        </p:nvSpPr>
        <p:spPr>
          <a:xfrm>
            <a:off x="2783358" y="4723027"/>
            <a:ext cx="110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"/>
              </a:rPr>
              <a:t>Perforasi</a:t>
            </a:r>
            <a:endParaRPr lang="en-ID" dirty="0">
              <a:latin typeface="Robot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492DE5-EE59-4122-A4D1-6F10814D0AE6}"/>
              </a:ext>
            </a:extLst>
          </p:cNvPr>
          <p:cNvSpPr/>
          <p:nvPr/>
        </p:nvSpPr>
        <p:spPr>
          <a:xfrm>
            <a:off x="2853529" y="1484007"/>
            <a:ext cx="996803" cy="3008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2F1281-D84C-4CCA-B287-B4334578D12A}"/>
              </a:ext>
            </a:extLst>
          </p:cNvPr>
          <p:cNvCxnSpPr>
            <a:cxnSpLocks/>
          </p:cNvCxnSpPr>
          <p:nvPr/>
        </p:nvCxnSpPr>
        <p:spPr>
          <a:xfrm>
            <a:off x="3850808" y="1619372"/>
            <a:ext cx="10501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F33922C-1901-4A3A-A3C2-072B056A9DA9}"/>
              </a:ext>
            </a:extLst>
          </p:cNvPr>
          <p:cNvSpPr txBox="1"/>
          <p:nvPr/>
        </p:nvSpPr>
        <p:spPr>
          <a:xfrm>
            <a:off x="4951516" y="1121748"/>
            <a:ext cx="5796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"/>
              </a:rPr>
              <a:t>Berguna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untuk</a:t>
            </a:r>
            <a:r>
              <a:rPr lang="en-US" dirty="0">
                <a:latin typeface="Roboto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/>
              </a:rPr>
              <a:t>Merekatkan</a:t>
            </a:r>
            <a:r>
              <a:rPr lang="en-US" dirty="0">
                <a:latin typeface="Roboto"/>
              </a:rPr>
              <a:t> casing agar casing </a:t>
            </a:r>
            <a:r>
              <a:rPr lang="en-US" dirty="0" err="1">
                <a:latin typeface="Roboto"/>
              </a:rPr>
              <a:t>tidak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bergeser</a:t>
            </a:r>
            <a:endParaRPr lang="en-US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/>
              </a:rPr>
              <a:t>Menghambat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perpindahan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fluidadari</a:t>
            </a:r>
            <a:r>
              <a:rPr lang="en-US" dirty="0">
                <a:latin typeface="Roboto"/>
              </a:rPr>
              <a:t> zona </a:t>
            </a:r>
            <a:r>
              <a:rPr lang="en-US" dirty="0" err="1">
                <a:latin typeface="Roboto"/>
              </a:rPr>
              <a:t>produktif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ke</a:t>
            </a:r>
            <a:r>
              <a:rPr lang="en-US" dirty="0">
                <a:latin typeface="Roboto"/>
              </a:rPr>
              <a:t> annulus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latin typeface="Roboto"/>
              </a:rPr>
              <a:t>Menjaga</a:t>
            </a:r>
            <a:r>
              <a:rPr lang="en-ID" dirty="0">
                <a:latin typeface="Roboto"/>
              </a:rPr>
              <a:t> </a:t>
            </a:r>
            <a:r>
              <a:rPr lang="en-ID" dirty="0" err="1">
                <a:latin typeface="Roboto"/>
              </a:rPr>
              <a:t>dinding</a:t>
            </a:r>
            <a:r>
              <a:rPr lang="en-ID" dirty="0">
                <a:latin typeface="Roboto"/>
              </a:rPr>
              <a:t> </a:t>
            </a:r>
            <a:r>
              <a:rPr lang="en-ID" dirty="0" err="1">
                <a:latin typeface="Roboto"/>
              </a:rPr>
              <a:t>sumur</a:t>
            </a:r>
            <a:r>
              <a:rPr lang="en-ID" dirty="0">
                <a:latin typeface="Roboto"/>
              </a:rPr>
              <a:t> </a:t>
            </a:r>
            <a:r>
              <a:rPr lang="en-ID" dirty="0" err="1">
                <a:latin typeface="Roboto"/>
              </a:rPr>
              <a:t>dari</a:t>
            </a:r>
            <a:r>
              <a:rPr lang="en-ID" dirty="0">
                <a:latin typeface="Roboto"/>
              </a:rPr>
              <a:t> </a:t>
            </a:r>
            <a:r>
              <a:rPr lang="en-ID" dirty="0" err="1">
                <a:latin typeface="Roboto"/>
              </a:rPr>
              <a:t>kemungkinan</a:t>
            </a:r>
            <a:r>
              <a:rPr lang="en-ID" dirty="0">
                <a:latin typeface="Roboto"/>
              </a:rPr>
              <a:t> </a:t>
            </a:r>
            <a:r>
              <a:rPr lang="en-ID" dirty="0" err="1">
                <a:latin typeface="Roboto"/>
              </a:rPr>
              <a:t>runtuh</a:t>
            </a:r>
            <a:endParaRPr lang="en-US" dirty="0">
              <a:latin typeface="Roboto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1E1C25-09EF-4298-A4D6-54F8CED8C9BE}"/>
              </a:ext>
            </a:extLst>
          </p:cNvPr>
          <p:cNvSpPr/>
          <p:nvPr/>
        </p:nvSpPr>
        <p:spPr>
          <a:xfrm>
            <a:off x="2835579" y="4791498"/>
            <a:ext cx="996803" cy="3008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B996A0-DBEE-4AD4-81C9-D3BBB391E319}"/>
              </a:ext>
            </a:extLst>
          </p:cNvPr>
          <p:cNvCxnSpPr>
            <a:cxnSpLocks/>
          </p:cNvCxnSpPr>
          <p:nvPr/>
        </p:nvCxnSpPr>
        <p:spPr>
          <a:xfrm>
            <a:off x="3874461" y="4923838"/>
            <a:ext cx="10501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06A256-BCAD-47FD-9B32-6A1DD4573544}"/>
              </a:ext>
            </a:extLst>
          </p:cNvPr>
          <p:cNvSpPr txBox="1"/>
          <p:nvPr/>
        </p:nvSpPr>
        <p:spPr>
          <a:xfrm>
            <a:off x="4924645" y="4384737"/>
            <a:ext cx="5796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"/>
              </a:rPr>
              <a:t>Berguna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untuk</a:t>
            </a:r>
            <a:r>
              <a:rPr lang="en-US" dirty="0">
                <a:latin typeface="Roboto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boto"/>
              </a:rPr>
              <a:t>Memberikan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akses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fluida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untuk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mengalir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dari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formasi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produktif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menuju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annuluis</a:t>
            </a:r>
            <a:br>
              <a:rPr lang="en-US" dirty="0">
                <a:latin typeface="Roboto"/>
              </a:rPr>
            </a:br>
            <a:endParaRPr lang="en-US" dirty="0">
              <a:latin typeface="Roboto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9115C5-8B59-4F52-9497-AEA3A782344F}"/>
              </a:ext>
            </a:extLst>
          </p:cNvPr>
          <p:cNvSpPr/>
          <p:nvPr/>
        </p:nvSpPr>
        <p:spPr>
          <a:xfrm>
            <a:off x="7226909" y="6579315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Bellarby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Jonathan. 2009. Well Completion Design.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Hungaria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Elsevier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D19D3-4A00-4AD9-8201-DB85BB98E72D}"/>
              </a:ext>
            </a:extLst>
          </p:cNvPr>
          <p:cNvSpPr txBox="1"/>
          <p:nvPr/>
        </p:nvSpPr>
        <p:spPr>
          <a:xfrm>
            <a:off x="-78552" y="194156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1B30C-1305-4C74-A353-3C105D64B2ED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Perencanaan</a:t>
            </a:r>
            <a:r>
              <a:rPr lang="en-US" b="1" dirty="0"/>
              <a:t> </a:t>
            </a:r>
            <a:r>
              <a:rPr lang="en-US" b="1" i="1" dirty="0"/>
              <a:t>Well Completion </a:t>
            </a:r>
            <a:r>
              <a:rPr lang="en-US" b="1" dirty="0" err="1"/>
              <a:t>Lapangan</a:t>
            </a:r>
            <a:r>
              <a:rPr lang="en-US" b="1" dirty="0"/>
              <a:t> Gas Reservoir </a:t>
            </a:r>
            <a:r>
              <a:rPr lang="en-US" b="1" dirty="0" err="1"/>
              <a:t>Batu</a:t>
            </a:r>
            <a:r>
              <a:rPr lang="en-US" b="1" dirty="0"/>
              <a:t> </a:t>
            </a:r>
            <a:r>
              <a:rPr lang="en-US" b="1" dirty="0" err="1"/>
              <a:t>pasir</a:t>
            </a:r>
            <a:endParaRPr lang="en-ID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0009E1-8296-4A53-90B3-70BBCAC0C8CB}"/>
              </a:ext>
            </a:extLst>
          </p:cNvPr>
          <p:cNvSpPr/>
          <p:nvPr/>
        </p:nvSpPr>
        <p:spPr>
          <a:xfrm>
            <a:off x="-86575" y="455754"/>
            <a:ext cx="8066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8000"/>
                </a:solidFill>
                <a:latin typeface="Roboto"/>
              </a:rPr>
              <a:t>CASED HOLE </a:t>
            </a:r>
            <a:r>
              <a:rPr lang="en-US" sz="2400" b="1" i="1" dirty="0">
                <a:solidFill>
                  <a:srgbClr val="FFC000"/>
                </a:solidFill>
                <a:latin typeface="Roboto"/>
              </a:rPr>
              <a:t>COMPLETION</a:t>
            </a:r>
          </a:p>
        </p:txBody>
      </p:sp>
    </p:spTree>
    <p:extLst>
      <p:ext uri="{BB962C8B-B14F-4D97-AF65-F5344CB8AC3E}">
        <p14:creationId xmlns:p14="http://schemas.microsoft.com/office/powerpoint/2010/main" val="6100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9" grpId="0"/>
      <p:bldP spid="12" grpId="0" animBg="1"/>
      <p:bldP spid="41" grpId="0"/>
      <p:bldP spid="42" grpId="0" animBg="1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07F7E1A-82D0-4E4B-AACB-DAF78F90C6CC}"/>
              </a:ext>
            </a:extLst>
          </p:cNvPr>
          <p:cNvSpPr/>
          <p:nvPr/>
        </p:nvSpPr>
        <p:spPr>
          <a:xfrm>
            <a:off x="8692501" y="5113805"/>
            <a:ext cx="3226349" cy="126767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b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D5F45F-115A-4A7A-A4DF-D5246A2DEF46}"/>
              </a:ext>
            </a:extLst>
          </p:cNvPr>
          <p:cNvSpPr/>
          <p:nvPr/>
        </p:nvSpPr>
        <p:spPr>
          <a:xfrm>
            <a:off x="-96843" y="463256"/>
            <a:ext cx="11499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JENIS</a:t>
            </a:r>
            <a:r>
              <a:rPr lang="en-US" sz="2400" b="1" dirty="0"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PERFORATOR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latin typeface="Roboto"/>
                <a:ea typeface="Times New Roman" panose="02020603050405020304" pitchFamily="18" charset="0"/>
              </a:rPr>
              <a:t>DAN</a:t>
            </a:r>
            <a:r>
              <a:rPr lang="en-US" sz="2400" b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HOLE DIAMETER</a:t>
            </a:r>
            <a:r>
              <a:rPr lang="en-US" sz="2400" b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NYA</a:t>
            </a:r>
            <a:endParaRPr lang="en-ID" sz="2400" i="1" dirty="0">
              <a:solidFill>
                <a:srgbClr val="FFC000"/>
              </a:solidFill>
              <a:latin typeface="Roboto"/>
            </a:endParaRPr>
          </a:p>
        </p:txBody>
      </p:sp>
      <p:pic>
        <p:nvPicPr>
          <p:cNvPr id="50" name="Picture 4">
            <a:extLst>
              <a:ext uri="{FF2B5EF4-FFF2-40B4-BE49-F238E27FC236}">
                <a16:creationId xmlns:a16="http://schemas.microsoft.com/office/drawing/2014/main" id="{C61D73AD-9399-4CA1-96A4-AA3678C3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8" y="1310090"/>
            <a:ext cx="2843657" cy="168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114311B-486D-4C6C-9816-DE98C4E0E107}"/>
              </a:ext>
            </a:extLst>
          </p:cNvPr>
          <p:cNvSpPr/>
          <p:nvPr/>
        </p:nvSpPr>
        <p:spPr>
          <a:xfrm>
            <a:off x="140924" y="931589"/>
            <a:ext cx="2301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ea typeface="FZShuTi" pitchFamily="2" charset="-122"/>
                <a:cs typeface="Arial" pitchFamily="34" charset="0"/>
              </a:rPr>
              <a:t>Bullet Perforator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ED9C795-360D-44B0-8423-B3A54C23EF65}"/>
              </a:ext>
            </a:extLst>
          </p:cNvPr>
          <p:cNvSpPr/>
          <p:nvPr/>
        </p:nvSpPr>
        <p:spPr>
          <a:xfrm>
            <a:off x="3809454" y="931589"/>
            <a:ext cx="2373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ea typeface="FZShuTi" pitchFamily="2" charset="-122"/>
                <a:cs typeface="Arial" pitchFamily="34" charset="0"/>
              </a:rPr>
              <a:t>Jet Perforator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3553FC-4A4D-4A49-BD7D-F4F6750D4D83}"/>
              </a:ext>
            </a:extLst>
          </p:cNvPr>
          <p:cNvSpPr/>
          <p:nvPr/>
        </p:nvSpPr>
        <p:spPr>
          <a:xfrm>
            <a:off x="3741271" y="1359868"/>
            <a:ext cx="4583955" cy="17432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53" name="Object 25">
            <a:extLst>
              <a:ext uri="{FF2B5EF4-FFF2-40B4-BE49-F238E27FC236}">
                <a16:creationId xmlns:a16="http://schemas.microsoft.com/office/drawing/2014/main" id="{DF9E7524-4536-4DCE-A144-FFE15AB8D6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649005"/>
              </p:ext>
            </p:extLst>
          </p:nvPr>
        </p:nvGraphicFramePr>
        <p:xfrm>
          <a:off x="4189180" y="1908194"/>
          <a:ext cx="2505956" cy="53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" name="CorelDRAW" r:id="rId7" imgW="3440234" imgH="1514246" progId="CorelDRAW.Graphic.11">
                  <p:embed/>
                </p:oleObj>
              </mc:Choice>
              <mc:Fallback>
                <p:oleObj name="CorelDRAW" r:id="rId7" imgW="3440234" imgH="1514246" progId="CorelDRAW.Graphic.11">
                  <p:embed/>
                  <p:pic>
                    <p:nvPicPr>
                      <p:cNvPr id="43" name="Object 25">
                        <a:extLst>
                          <a:ext uri="{FF2B5EF4-FFF2-40B4-BE49-F238E27FC236}">
                            <a16:creationId xmlns:a16="http://schemas.microsoft.com/office/drawing/2014/main" id="{47C18AED-81C7-456E-A3D8-CC6878CB30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9180" y="1908194"/>
                        <a:ext cx="2505956" cy="535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Line 20">
            <a:extLst>
              <a:ext uri="{FF2B5EF4-FFF2-40B4-BE49-F238E27FC236}">
                <a16:creationId xmlns:a16="http://schemas.microsoft.com/office/drawing/2014/main" id="{30BF2C7F-6EBF-4A54-B10F-80B43C6BEB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8081" y="2289717"/>
            <a:ext cx="30173" cy="6054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5" name="Line 22">
            <a:extLst>
              <a:ext uri="{FF2B5EF4-FFF2-40B4-BE49-F238E27FC236}">
                <a16:creationId xmlns:a16="http://schemas.microsoft.com/office/drawing/2014/main" id="{978E85A9-2A7B-4A80-A6F6-34ACA30706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42257" y="1777366"/>
            <a:ext cx="16921" cy="35641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6" name="Line 23">
            <a:extLst>
              <a:ext uri="{FF2B5EF4-FFF2-40B4-BE49-F238E27FC236}">
                <a16:creationId xmlns:a16="http://schemas.microsoft.com/office/drawing/2014/main" id="{D6BEF48B-240E-43C8-8E19-56722A846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031" y="2333712"/>
            <a:ext cx="0" cy="3192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7" name="Line 24">
            <a:extLst>
              <a:ext uri="{FF2B5EF4-FFF2-40B4-BE49-F238E27FC236}">
                <a16:creationId xmlns:a16="http://schemas.microsoft.com/office/drawing/2014/main" id="{64F46E94-66A9-43CB-A375-620EAEB81E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9970" y="2493354"/>
            <a:ext cx="412444" cy="262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D8BE0E30-417E-4E2A-AF82-F95585BC6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1606" y="2556573"/>
            <a:ext cx="1217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Detonator</a:t>
            </a:r>
            <a:endParaRPr lang="en-US" altLang="en-US" sz="1800" dirty="0"/>
          </a:p>
        </p:txBody>
      </p:sp>
      <p:sp>
        <p:nvSpPr>
          <p:cNvPr id="59" name="Text Box 30">
            <a:extLst>
              <a:ext uri="{FF2B5EF4-FFF2-40B4-BE49-F238E27FC236}">
                <a16:creationId xmlns:a16="http://schemas.microsoft.com/office/drawing/2014/main" id="{FC63506E-CF01-458D-8387-483B8CE05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030" y="2782795"/>
            <a:ext cx="11510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Explosive</a:t>
            </a:r>
            <a:endParaRPr lang="en-US" altLang="en-US" sz="1800" dirty="0"/>
          </a:p>
        </p:txBody>
      </p:sp>
      <p:sp>
        <p:nvSpPr>
          <p:cNvPr id="60" name="Text Box 31">
            <a:extLst>
              <a:ext uri="{FF2B5EF4-FFF2-40B4-BE49-F238E27FC236}">
                <a16:creationId xmlns:a16="http://schemas.microsoft.com/office/drawing/2014/main" id="{E0CD9826-DCD7-427E-9CE1-79942BFD3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773" y="2643359"/>
            <a:ext cx="624950" cy="26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dirty="0"/>
              <a:t>Liner</a:t>
            </a:r>
          </a:p>
        </p:txBody>
      </p:sp>
      <p:sp>
        <p:nvSpPr>
          <p:cNvPr id="61" name="Text Box 33">
            <a:extLst>
              <a:ext uri="{FF2B5EF4-FFF2-40B4-BE49-F238E27FC236}">
                <a16:creationId xmlns:a16="http://schemas.microsoft.com/office/drawing/2014/main" id="{E7AE46E9-2E88-4C8A-9A5E-F1D19B620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196" y="1515128"/>
            <a:ext cx="1640821" cy="24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Booster of Primer</a:t>
            </a:r>
          </a:p>
        </p:txBody>
      </p:sp>
      <p:sp>
        <p:nvSpPr>
          <p:cNvPr id="62" name="Line 34">
            <a:extLst>
              <a:ext uri="{FF2B5EF4-FFF2-40B4-BE49-F238E27FC236}">
                <a16:creationId xmlns:a16="http://schemas.microsoft.com/office/drawing/2014/main" id="{77D24F28-75C9-4548-B3D1-14BDA476E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1099" y="2133780"/>
            <a:ext cx="43929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63" name="Text Box 35">
            <a:extLst>
              <a:ext uri="{FF2B5EF4-FFF2-40B4-BE49-F238E27FC236}">
                <a16:creationId xmlns:a16="http://schemas.microsoft.com/office/drawing/2014/main" id="{24CA5949-E1AD-482C-B157-49023312B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0394" y="1882349"/>
            <a:ext cx="754385" cy="32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dirty="0"/>
              <a:t>Force</a:t>
            </a:r>
            <a:r>
              <a:rPr lang="en-US" altLang="en-US" dirty="0"/>
              <a:t>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1A2C12-CBD8-4A8D-8983-E84CB2D0DBFB}"/>
              </a:ext>
            </a:extLst>
          </p:cNvPr>
          <p:cNvSpPr/>
          <p:nvPr/>
        </p:nvSpPr>
        <p:spPr>
          <a:xfrm>
            <a:off x="350773" y="2347822"/>
            <a:ext cx="1738771" cy="646331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Menggunakan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Peluru</a:t>
            </a:r>
            <a:endParaRPr lang="en-US" altLang="ko-KR" b="1" dirty="0">
              <a:ea typeface="FZShuTi" pitchFamily="2" charset="-122"/>
              <a:cs typeface="Arial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AC438C-737E-48E1-9152-597DECE7A5CA}"/>
              </a:ext>
            </a:extLst>
          </p:cNvPr>
          <p:cNvSpPr/>
          <p:nvPr/>
        </p:nvSpPr>
        <p:spPr>
          <a:xfrm>
            <a:off x="3691606" y="3155128"/>
            <a:ext cx="46486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Menggunakan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i="1" dirty="0">
                <a:ea typeface="FZShuTi" pitchFamily="2" charset="-122"/>
                <a:cs typeface="Arial" pitchFamily="34" charset="0"/>
              </a:rPr>
              <a:t>powder 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yang pada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akhirnya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akan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digunakan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menjadi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bahan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peledak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untuk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membuat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lubang</a:t>
            </a:r>
            <a:endParaRPr lang="en-US" altLang="ko-KR" b="1" i="1" dirty="0">
              <a:ea typeface="FZShuTi" pitchFamily="2" charset="-122"/>
              <a:cs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9B0EEF-DCCF-4F92-8633-07B874D63ACB}"/>
              </a:ext>
            </a:extLst>
          </p:cNvPr>
          <p:cNvSpPr/>
          <p:nvPr/>
        </p:nvSpPr>
        <p:spPr>
          <a:xfrm>
            <a:off x="0" y="3026881"/>
            <a:ext cx="3660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Roboto"/>
                <a:ea typeface="FZShuTi" pitchFamily="2" charset="-122"/>
                <a:cs typeface="Arial" pitchFamily="34" charset="0"/>
              </a:rPr>
              <a:t>Hole diameter </a:t>
            </a:r>
            <a:r>
              <a:rPr lang="en-US" altLang="ko-KR" b="1" i="1" dirty="0">
                <a:latin typeface="Roboto"/>
                <a:ea typeface="FZShuTi" pitchFamily="2" charset="-122"/>
                <a:cs typeface="Arial" pitchFamily="34" charset="0"/>
              </a:rPr>
              <a:t>bullet perforator</a:t>
            </a:r>
            <a:endParaRPr lang="en-US" altLang="ko-KR" b="1" dirty="0">
              <a:latin typeface="Roboto"/>
              <a:ea typeface="FZShuTi" pitchFamily="2" charset="-122"/>
              <a:cs typeface="Arial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C7EC188-DD61-4976-AE4D-1ADEEA4FF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8344" y="4766162"/>
            <a:ext cx="4751756" cy="328285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DE6136D-0419-4DC0-90D9-994891450ECA}"/>
              </a:ext>
            </a:extLst>
          </p:cNvPr>
          <p:cNvSpPr/>
          <p:nvPr/>
        </p:nvSpPr>
        <p:spPr>
          <a:xfrm>
            <a:off x="19070712" y="3386897"/>
            <a:ext cx="4287938" cy="126767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b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C22581-3EAB-430F-A744-3FA08A451C56}"/>
              </a:ext>
            </a:extLst>
          </p:cNvPr>
          <p:cNvSpPr/>
          <p:nvPr/>
        </p:nvSpPr>
        <p:spPr>
          <a:xfrm>
            <a:off x="20270706" y="3529449"/>
            <a:ext cx="2026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>
                <a:ea typeface="FZShuTi" pitchFamily="2" charset="-122"/>
                <a:cs typeface="Arial" pitchFamily="34" charset="0"/>
              </a:rPr>
              <a:t>Jet Perforator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FC7F421-5157-4164-95F3-6DE7D88CC8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3655"/>
          <a:stretch/>
        </p:blipFill>
        <p:spPr>
          <a:xfrm>
            <a:off x="189271" y="3371771"/>
            <a:ext cx="3281991" cy="3421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0559987-0DA3-4583-AC18-042103FD040B}"/>
              </a:ext>
            </a:extLst>
          </p:cNvPr>
          <p:cNvSpPr/>
          <p:nvPr/>
        </p:nvSpPr>
        <p:spPr>
          <a:xfrm>
            <a:off x="19701819" y="3923026"/>
            <a:ext cx="3025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ea typeface="FZShuTi" pitchFamily="2" charset="-122"/>
                <a:cs typeface="Arial" pitchFamily="34" charset="0"/>
              </a:rPr>
              <a:t>Hole Diameter : </a:t>
            </a:r>
          </a:p>
          <a:p>
            <a:pPr algn="ctr"/>
            <a:r>
              <a:rPr lang="en-US" altLang="ko-KR" b="1" dirty="0">
                <a:ea typeface="FZShuTi" pitchFamily="2" charset="-122"/>
                <a:cs typeface="Arial" pitchFamily="34" charset="0"/>
              </a:rPr>
              <a:t>¼ - ½ inch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C2BDEC-D706-4752-8B82-8CC2C486BC81}"/>
              </a:ext>
            </a:extLst>
          </p:cNvPr>
          <p:cNvSpPr txBox="1"/>
          <p:nvPr/>
        </p:nvSpPr>
        <p:spPr>
          <a:xfrm>
            <a:off x="-96843" y="-75215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081224-ECA9-4D56-BE49-03DFD3234EC3}"/>
              </a:ext>
            </a:extLst>
          </p:cNvPr>
          <p:cNvSpPr/>
          <p:nvPr/>
        </p:nvSpPr>
        <p:spPr>
          <a:xfrm>
            <a:off x="-79578" y="226857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44546A"/>
                </a:solidFill>
                <a:latin typeface="Roboto"/>
              </a:rPr>
              <a:t>CASED HOLE </a:t>
            </a:r>
            <a:r>
              <a:rPr lang="en-US" sz="2000" b="1" i="1" dirty="0">
                <a:solidFill>
                  <a:srgbClr val="8CBABE"/>
                </a:solidFill>
                <a:latin typeface="Roboto"/>
              </a:rPr>
              <a:t>COMPLETION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4E8BE5-3895-4187-B1CA-5159DD8B3F98}"/>
              </a:ext>
            </a:extLst>
          </p:cNvPr>
          <p:cNvCxnSpPr>
            <a:cxnSpLocks/>
          </p:cNvCxnSpPr>
          <p:nvPr/>
        </p:nvCxnSpPr>
        <p:spPr>
          <a:xfrm>
            <a:off x="3620220" y="926367"/>
            <a:ext cx="0" cy="5927589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D095058-59E0-4C9F-9271-8896F87FBF5D}"/>
              </a:ext>
            </a:extLst>
          </p:cNvPr>
          <p:cNvGrpSpPr/>
          <p:nvPr/>
        </p:nvGrpSpPr>
        <p:grpSpPr>
          <a:xfrm>
            <a:off x="3912396" y="4766162"/>
            <a:ext cx="4287938" cy="1267678"/>
            <a:chOff x="7595016" y="3770229"/>
            <a:chExt cx="4287938" cy="126767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4F55959-F6AA-46B9-BA4D-AFD8F1AC5291}"/>
                </a:ext>
              </a:extLst>
            </p:cNvPr>
            <p:cNvSpPr/>
            <p:nvPr/>
          </p:nvSpPr>
          <p:spPr>
            <a:xfrm>
              <a:off x="7595016" y="3770229"/>
              <a:ext cx="4287938" cy="1267678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87CFB5-551A-4036-A2B6-6A40A5007DB7}"/>
                </a:ext>
              </a:extLst>
            </p:cNvPr>
            <p:cNvSpPr/>
            <p:nvPr/>
          </p:nvSpPr>
          <p:spPr>
            <a:xfrm>
              <a:off x="8302167" y="4283951"/>
              <a:ext cx="30257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ea typeface="FZShuTi" pitchFamily="2" charset="-122"/>
                  <a:cs typeface="Arial" pitchFamily="34" charset="0"/>
                </a:rPr>
                <a:t>Hole Diameter : </a:t>
              </a:r>
            </a:p>
            <a:p>
              <a:pPr algn="ctr"/>
              <a:r>
                <a:rPr lang="en-US" altLang="ko-KR" b="1" dirty="0">
                  <a:ea typeface="FZShuTi" pitchFamily="2" charset="-122"/>
                  <a:cs typeface="Arial" pitchFamily="34" charset="0"/>
                </a:rPr>
                <a:t>¼ - ½ inch 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18CA3BD-0367-43E0-A742-31004E1FC146}"/>
              </a:ext>
            </a:extLst>
          </p:cNvPr>
          <p:cNvSpPr/>
          <p:nvPr/>
        </p:nvSpPr>
        <p:spPr>
          <a:xfrm>
            <a:off x="4221510" y="4870975"/>
            <a:ext cx="3669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Roboto"/>
                <a:ea typeface="FZShuTi" pitchFamily="2" charset="-122"/>
                <a:cs typeface="Arial" pitchFamily="34" charset="0"/>
              </a:rPr>
              <a:t>Hole diameter </a:t>
            </a:r>
            <a:r>
              <a:rPr lang="en-US" altLang="ko-KR" b="1" i="1" dirty="0">
                <a:latin typeface="Roboto"/>
                <a:ea typeface="FZShuTi" pitchFamily="2" charset="-122"/>
                <a:cs typeface="Arial" pitchFamily="34" charset="0"/>
              </a:rPr>
              <a:t>Jet perforator</a:t>
            </a:r>
            <a:endParaRPr lang="en-US" altLang="ko-KR" b="1" dirty="0">
              <a:latin typeface="Roboto"/>
              <a:ea typeface="FZShuTi" pitchFamily="2" charset="-122"/>
              <a:cs typeface="Arial" pitchFamily="34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3375DA-70CD-4284-B78B-05C7B6364966}"/>
              </a:ext>
            </a:extLst>
          </p:cNvPr>
          <p:cNvCxnSpPr>
            <a:cxnSpLocks/>
          </p:cNvCxnSpPr>
          <p:nvPr/>
        </p:nvCxnSpPr>
        <p:spPr>
          <a:xfrm>
            <a:off x="8452196" y="926367"/>
            <a:ext cx="0" cy="5914142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B5A6EC0-2028-4173-858F-8D2C9C23E145}"/>
              </a:ext>
            </a:extLst>
          </p:cNvPr>
          <p:cNvSpPr/>
          <p:nvPr/>
        </p:nvSpPr>
        <p:spPr>
          <a:xfrm>
            <a:off x="7091482" y="6383409"/>
            <a:ext cx="537193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Allen O Thomas. 1978. Production Operations second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edition.Tulsa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OGCI</a:t>
            </a:r>
          </a:p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Tekmark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. 2010. Hydraulic Casing Perforator. Amerika: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Nationaldriller</a:t>
            </a:r>
            <a:endParaRPr lang="en-US" altLang="ko-KR" sz="1200" i="1" dirty="0">
              <a:ea typeface="FZShuTi" pitchFamily="2" charset="-122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CEB57-5C51-4EC2-BD53-1F4BCD98AC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9426" y="1372294"/>
            <a:ext cx="1415595" cy="2511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02E702-7D17-44AA-9ED9-8127C29771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6928" y="1368487"/>
            <a:ext cx="752580" cy="251495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965FC50-C7F7-4F63-A478-3F116660B20D}"/>
              </a:ext>
            </a:extLst>
          </p:cNvPr>
          <p:cNvSpPr/>
          <p:nvPr/>
        </p:nvSpPr>
        <p:spPr>
          <a:xfrm>
            <a:off x="8563431" y="926367"/>
            <a:ext cx="26514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ea typeface="FZShuTi" pitchFamily="2" charset="-122"/>
                <a:cs typeface="Arial" pitchFamily="34" charset="0"/>
              </a:rPr>
              <a:t>Hydraulic Perforator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19EFE5-68BF-491D-BE58-610D216B3F2D}"/>
              </a:ext>
            </a:extLst>
          </p:cNvPr>
          <p:cNvSpPr/>
          <p:nvPr/>
        </p:nvSpPr>
        <p:spPr>
          <a:xfrm>
            <a:off x="8530945" y="3786207"/>
            <a:ext cx="3606641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Menggunakan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udara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atau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air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untuk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memutar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roda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dan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bekerja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seperti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memukul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untuk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membuat</a:t>
            </a:r>
            <a:r>
              <a:rPr lang="en-US" altLang="ko-KR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b="1" dirty="0" err="1">
                <a:ea typeface="FZShuTi" pitchFamily="2" charset="-122"/>
                <a:cs typeface="Arial" pitchFamily="34" charset="0"/>
              </a:rPr>
              <a:t>lubang</a:t>
            </a:r>
            <a:endParaRPr lang="en-US" altLang="ko-KR" b="1" i="1" dirty="0">
              <a:ea typeface="FZShuTi" pitchFamily="2" charset="-122"/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2781DE-C53D-4120-8EB9-C7EF549DD20C}"/>
              </a:ext>
            </a:extLst>
          </p:cNvPr>
          <p:cNvSpPr/>
          <p:nvPr/>
        </p:nvSpPr>
        <p:spPr>
          <a:xfrm>
            <a:off x="8382598" y="5082543"/>
            <a:ext cx="3880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Roboto"/>
                <a:ea typeface="FZShuTi" pitchFamily="2" charset="-122"/>
                <a:cs typeface="Arial" pitchFamily="34" charset="0"/>
              </a:rPr>
              <a:t>Hole diameter </a:t>
            </a:r>
            <a:r>
              <a:rPr lang="en-US" altLang="ko-KR" b="1" i="1" dirty="0">
                <a:latin typeface="Roboto"/>
                <a:ea typeface="FZShuTi" pitchFamily="2" charset="-122"/>
                <a:cs typeface="Arial" pitchFamily="34" charset="0"/>
              </a:rPr>
              <a:t>Hydraulic perforator</a:t>
            </a:r>
            <a:endParaRPr lang="en-US" altLang="ko-KR" b="1" dirty="0">
              <a:latin typeface="Roboto"/>
              <a:ea typeface="FZShuTi" pitchFamily="2" charset="-122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7E81D02-AE16-44AE-A39A-8EFD433162B0}"/>
                  </a:ext>
                </a:extLst>
              </p:cNvPr>
              <p:cNvSpPr/>
              <p:nvPr/>
            </p:nvSpPr>
            <p:spPr>
              <a:xfrm>
                <a:off x="8905047" y="5738383"/>
                <a:ext cx="3025724" cy="652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ea typeface="FZShuTi" pitchFamily="2" charset="-122"/>
                    <a:cs typeface="Arial" pitchFamily="34" charset="0"/>
                  </a:rPr>
                  <a:t>Hole Diameter : </a:t>
                </a:r>
              </a:p>
              <a:p>
                <a:pPr algn="ctr"/>
                <a:r>
                  <a:rPr lang="en-US" altLang="ko-KR" b="1" dirty="0">
                    <a:ea typeface="FZShuTi" pitchFamily="2" charset="-122"/>
                    <a:cs typeface="Arial" pitchFamily="34" charset="0"/>
                  </a:rPr>
                  <a:t>maximum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FZShuTi" pitchFamily="2" charset="-122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FZShuTi" pitchFamily="2" charset="-122"/>
                            <a:cs typeface="Arial" pitchFamily="34" charset="0"/>
                          </a:rPr>
                          <m:t>𝟓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FZShuTi" pitchFamily="2" charset="-122"/>
                            <a:cs typeface="Arial" pitchFamily="34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altLang="ko-KR" b="1" dirty="0">
                    <a:ea typeface="FZShuTi" pitchFamily="2" charset="-122"/>
                    <a:cs typeface="Arial" pitchFamily="34" charset="0"/>
                  </a:rPr>
                  <a:t> inch 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7E81D02-AE16-44AE-A39A-8EFD43316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047" y="5738383"/>
                <a:ext cx="3025724" cy="652230"/>
              </a:xfrm>
              <a:prstGeom prst="rect">
                <a:avLst/>
              </a:prstGeom>
              <a:blipFill>
                <a:blip r:embed="rId13"/>
                <a:stretch>
                  <a:fillRect t="-22430" b="-1009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19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52345F5-F320-407B-9B98-EAB33ACEB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08" y="1114652"/>
            <a:ext cx="6317083" cy="4952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9A0005-6231-4A5C-87E5-A0C959D0AD04}"/>
              </a:ext>
            </a:extLst>
          </p:cNvPr>
          <p:cNvSpPr/>
          <p:nvPr/>
        </p:nvSpPr>
        <p:spPr>
          <a:xfrm>
            <a:off x="-755368" y="6067567"/>
            <a:ext cx="90422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Pengaruh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i="1" dirty="0">
                <a:ea typeface="FZShuTi" pitchFamily="2" charset="-122"/>
                <a:cs typeface="Arial" pitchFamily="34" charset="0"/>
              </a:rPr>
              <a:t>rock compressive strength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terhadap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penetrasi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dari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perforasi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7F6734-ABF4-4A44-B373-5D24B903A479}"/>
              </a:ext>
            </a:extLst>
          </p:cNvPr>
          <p:cNvSpPr/>
          <p:nvPr/>
        </p:nvSpPr>
        <p:spPr>
          <a:xfrm>
            <a:off x="6938980" y="6610050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Allen O Thomas. 1978. Production Operations second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edition.Tulsa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OGCI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F8608C-4388-41E3-B344-913AC9D54EEC}"/>
              </a:ext>
            </a:extLst>
          </p:cNvPr>
          <p:cNvCxnSpPr>
            <a:cxnSpLocks/>
          </p:cNvCxnSpPr>
          <p:nvPr/>
        </p:nvCxnSpPr>
        <p:spPr>
          <a:xfrm flipV="1">
            <a:off x="2561388" y="3313649"/>
            <a:ext cx="4236595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09288-10F5-4F40-8C1E-BD63BEC2C429}"/>
              </a:ext>
            </a:extLst>
          </p:cNvPr>
          <p:cNvSpPr/>
          <p:nvPr/>
        </p:nvSpPr>
        <p:spPr>
          <a:xfrm>
            <a:off x="6814469" y="1186971"/>
            <a:ext cx="4416594" cy="1323439"/>
          </a:xfrm>
          <a:prstGeom prst="rect">
            <a:avLst/>
          </a:prstGeom>
          <a:ln w="57150">
            <a:solidFill>
              <a:srgbClr val="DCBE9A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Bullet Perforator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baik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digunakan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pada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kekuatan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compressive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batuan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kurang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dari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3000 psi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karena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mempunyai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potensi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penetrasi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14 inch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sampai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20 inch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dibanding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jet perforator dan Hydraulic perforator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0F049B-74EA-47A4-9909-968F523CB4ED}"/>
              </a:ext>
            </a:extLst>
          </p:cNvPr>
          <p:cNvCxnSpPr>
            <a:cxnSpLocks/>
          </p:cNvCxnSpPr>
          <p:nvPr/>
        </p:nvCxnSpPr>
        <p:spPr>
          <a:xfrm>
            <a:off x="1518523" y="1831009"/>
            <a:ext cx="52339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93A37-EAA7-4E76-BDC3-8D5242A5E535}"/>
              </a:ext>
            </a:extLst>
          </p:cNvPr>
          <p:cNvSpPr/>
          <p:nvPr/>
        </p:nvSpPr>
        <p:spPr>
          <a:xfrm>
            <a:off x="6814469" y="4250255"/>
            <a:ext cx="4416594" cy="1323439"/>
          </a:xfrm>
          <a:prstGeom prst="rect">
            <a:avLst/>
          </a:prstGeom>
          <a:ln w="57150">
            <a:solidFill>
              <a:srgbClr val="507C89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Hydraulic Perforator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lebih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baik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pada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batuan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dengan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compressive strength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lebih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besar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dari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8000 psi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dibanding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dengan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bullet perforator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yaitu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memiliki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potensi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penetrasi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sebesar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3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sampai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4 inch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EB4BD0-DF6E-4712-9727-2AEEB28EC11E}"/>
              </a:ext>
            </a:extLst>
          </p:cNvPr>
          <p:cNvSpPr/>
          <p:nvPr/>
        </p:nvSpPr>
        <p:spPr>
          <a:xfrm>
            <a:off x="6797983" y="2722887"/>
            <a:ext cx="4433080" cy="1323439"/>
          </a:xfrm>
          <a:prstGeom prst="rect">
            <a:avLst/>
          </a:prstGeom>
          <a:ln w="571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Jet Perforator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sangat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baik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digunakan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untuk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keadaan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compressive strength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batuan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lebih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dari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3000 psi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karena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memiliki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potensi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penetrasi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yang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besar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dibanding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dengan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bullet dan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hydrauclic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yaitu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3 </a:t>
            </a:r>
            <a:r>
              <a:rPr lang="en-US" altLang="ko-KR" sz="1600" b="1" dirty="0" err="1">
                <a:ea typeface="FZShuTi" pitchFamily="2" charset="-122"/>
                <a:cs typeface="Arial" pitchFamily="34" charset="0"/>
              </a:rPr>
              <a:t>sampai</a:t>
            </a:r>
            <a:r>
              <a:rPr lang="en-US" altLang="ko-KR" sz="1600" b="1" dirty="0">
                <a:ea typeface="FZShuTi" pitchFamily="2" charset="-122"/>
                <a:cs typeface="Arial" pitchFamily="34" charset="0"/>
              </a:rPr>
              <a:t> 14 inch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933D6B-7DF2-43B8-AF59-958EB4E285D4}"/>
              </a:ext>
            </a:extLst>
          </p:cNvPr>
          <p:cNvSpPr/>
          <p:nvPr/>
        </p:nvSpPr>
        <p:spPr>
          <a:xfrm>
            <a:off x="-83396" y="409468"/>
            <a:ext cx="11499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PENETRASI</a:t>
            </a:r>
            <a:r>
              <a:rPr lang="en-US" sz="2400" b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PERFORASI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i="1" dirty="0">
                <a:latin typeface="Roboto"/>
                <a:ea typeface="Times New Roman" panose="02020603050405020304" pitchFamily="18" charset="0"/>
              </a:rPr>
              <a:t>BERDASARKAN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JENIS PERFORATOR</a:t>
            </a:r>
            <a:endParaRPr lang="en-ID" sz="2400" i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5B3EA3-3648-4AD7-B62E-41934A63B2E3}"/>
              </a:ext>
            </a:extLst>
          </p:cNvPr>
          <p:cNvSpPr txBox="1"/>
          <p:nvPr/>
        </p:nvSpPr>
        <p:spPr>
          <a:xfrm>
            <a:off x="-96843" y="-75215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6285AA-911F-49FA-AD25-A6769916CF8B}"/>
              </a:ext>
            </a:extLst>
          </p:cNvPr>
          <p:cNvSpPr/>
          <p:nvPr/>
        </p:nvSpPr>
        <p:spPr>
          <a:xfrm>
            <a:off x="-93025" y="159622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44546A"/>
                </a:solidFill>
                <a:latin typeface="Roboto"/>
              </a:rPr>
              <a:t>CASED HOLE </a:t>
            </a:r>
            <a:r>
              <a:rPr lang="en-US" sz="2000" b="1" i="1" dirty="0">
                <a:solidFill>
                  <a:srgbClr val="8CBABE"/>
                </a:solidFill>
                <a:latin typeface="Roboto"/>
              </a:rPr>
              <a:t>COMPLETION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01EFF4-21CB-49E4-ADD2-3EA625DEA5E6}"/>
              </a:ext>
            </a:extLst>
          </p:cNvPr>
          <p:cNvCxnSpPr>
            <a:cxnSpLocks/>
          </p:cNvCxnSpPr>
          <p:nvPr/>
        </p:nvCxnSpPr>
        <p:spPr>
          <a:xfrm>
            <a:off x="5150224" y="4838307"/>
            <a:ext cx="1664245" cy="0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08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1ED587-743F-4A23-BEDD-3131BB577DC1}"/>
              </a:ext>
            </a:extLst>
          </p:cNvPr>
          <p:cNvSpPr/>
          <p:nvPr/>
        </p:nvSpPr>
        <p:spPr>
          <a:xfrm>
            <a:off x="69028" y="943019"/>
            <a:ext cx="4132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Pr</a:t>
            </a:r>
            <a:r>
              <a:rPr lang="fi-FI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– Pwf</a:t>
            </a:r>
            <a:r>
              <a:rPr lang="fi-FI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= A qsc + B qsc</a:t>
            </a:r>
            <a:r>
              <a:rPr lang="fi-FI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            </a:t>
            </a:r>
            <a:endParaRPr lang="en-ID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81DA39-C30F-45BD-9791-E5D3FF2642C3}"/>
              </a:ext>
            </a:extLst>
          </p:cNvPr>
          <p:cNvSpPr/>
          <p:nvPr/>
        </p:nvSpPr>
        <p:spPr>
          <a:xfrm>
            <a:off x="3504741" y="920571"/>
            <a:ext cx="7002400" cy="5046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>
              <a:lnSpc>
                <a:spcPct val="150000"/>
              </a:lnSpc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 </a:t>
            </a:r>
            <a:r>
              <a:rPr lang="fi-FI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Cased Hole Completion</a:t>
            </a: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 = (A</a:t>
            </a:r>
            <a:r>
              <a:rPr lang="fi-FI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+A</a:t>
            </a:r>
            <a:r>
              <a:rPr lang="fi-FI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dan B= (B</a:t>
            </a:r>
            <a:r>
              <a:rPr lang="fi-FI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+B</a:t>
            </a:r>
            <a:r>
              <a:rPr lang="fi-FI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fi-FI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90369-357D-4441-A1E2-A9CA451D4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22" y="1597758"/>
            <a:ext cx="3331337" cy="426002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106304-72D4-4B83-81AD-34295680B5F5}"/>
              </a:ext>
            </a:extLst>
          </p:cNvPr>
          <p:cNvGrpSpPr/>
          <p:nvPr/>
        </p:nvGrpSpPr>
        <p:grpSpPr>
          <a:xfrm>
            <a:off x="6096000" y="1639769"/>
            <a:ext cx="1208220" cy="4176000"/>
            <a:chOff x="6096000" y="1639769"/>
            <a:chExt cx="1208220" cy="4176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2B4CF2-BF79-4D64-BD41-DF2E9EA46C22}"/>
                </a:ext>
              </a:extLst>
            </p:cNvPr>
            <p:cNvSpPr/>
            <p:nvPr/>
          </p:nvSpPr>
          <p:spPr>
            <a:xfrm>
              <a:off x="6096000" y="1639769"/>
              <a:ext cx="1208220" cy="4176000"/>
            </a:xfrm>
            <a:prstGeom prst="rect">
              <a:avLst/>
            </a:prstGeom>
            <a:solidFill>
              <a:srgbClr val="FF0000">
                <a:alpha val="56078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4F73BC-F394-4D98-B1AF-7715D174A2FA}"/>
                </a:ext>
              </a:extLst>
            </p:cNvPr>
            <p:cNvSpPr txBox="1"/>
            <p:nvPr/>
          </p:nvSpPr>
          <p:spPr>
            <a:xfrm rot="16200000">
              <a:off x="5076350" y="3474611"/>
              <a:ext cx="2820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</a:rPr>
                <a:t>Saidikowski</a:t>
              </a:r>
              <a:r>
                <a:rPr lang="en-US" sz="2000" b="1" dirty="0">
                  <a:solidFill>
                    <a:schemeClr val="bg1"/>
                  </a:solidFill>
                </a:rPr>
                <a:t> Equation</a:t>
              </a:r>
              <a:endParaRPr lang="en-ID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FEDAE9-287E-4F56-A7D3-DBFA66BE5900}"/>
              </a:ext>
            </a:extLst>
          </p:cNvPr>
          <p:cNvCxnSpPr>
            <a:cxnSpLocks/>
          </p:cNvCxnSpPr>
          <p:nvPr/>
        </p:nvCxnSpPr>
        <p:spPr>
          <a:xfrm>
            <a:off x="7304220" y="3727769"/>
            <a:ext cx="5869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703D71-15DD-4C5B-BC5C-382284912AF0}"/>
              </a:ext>
            </a:extLst>
          </p:cNvPr>
          <p:cNvSpPr txBox="1"/>
          <p:nvPr/>
        </p:nvSpPr>
        <p:spPr>
          <a:xfrm>
            <a:off x="8130514" y="3404603"/>
            <a:ext cx="318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</a:t>
            </a:r>
            <a:r>
              <a:rPr lang="en-US" dirty="0" err="1"/>
              <a:t>aliran</a:t>
            </a:r>
            <a:r>
              <a:rPr lang="en-US" dirty="0"/>
              <a:t> converging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perforasi</a:t>
            </a:r>
            <a:endParaRPr lang="en-ID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FD30CF-AF09-40FA-B8A1-27D019B159D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400336" y="3727769"/>
            <a:ext cx="156995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11099-087C-48AB-AF66-940CE40F0604}"/>
              </a:ext>
            </a:extLst>
          </p:cNvPr>
          <p:cNvGrpSpPr/>
          <p:nvPr/>
        </p:nvGrpSpPr>
        <p:grpSpPr>
          <a:xfrm>
            <a:off x="4970292" y="1639769"/>
            <a:ext cx="1076703" cy="4176000"/>
            <a:chOff x="4970292" y="1639769"/>
            <a:chExt cx="1076703" cy="4176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53AACD-C10F-4F59-B2B9-6C0502CD8869}"/>
                </a:ext>
              </a:extLst>
            </p:cNvPr>
            <p:cNvSpPr/>
            <p:nvPr/>
          </p:nvSpPr>
          <p:spPr>
            <a:xfrm>
              <a:off x="4970292" y="1639769"/>
              <a:ext cx="1076703" cy="4176000"/>
            </a:xfrm>
            <a:prstGeom prst="rect">
              <a:avLst/>
            </a:prstGeom>
            <a:solidFill>
              <a:srgbClr val="008000">
                <a:alpha val="69804"/>
              </a:srgbClr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B6C3D1-57AC-4DD4-A042-B9EA286942D5}"/>
                </a:ext>
              </a:extLst>
            </p:cNvPr>
            <p:cNvSpPr txBox="1"/>
            <p:nvPr/>
          </p:nvSpPr>
          <p:spPr>
            <a:xfrm rot="16200000">
              <a:off x="4344253" y="3527713"/>
              <a:ext cx="2323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McLeod Equation</a:t>
              </a:r>
              <a:endParaRPr lang="en-ID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C63D2E7-B2CA-4854-9CA8-06CB3F5F9667}"/>
              </a:ext>
            </a:extLst>
          </p:cNvPr>
          <p:cNvSpPr txBox="1"/>
          <p:nvPr/>
        </p:nvSpPr>
        <p:spPr>
          <a:xfrm>
            <a:off x="421512" y="3288722"/>
            <a:ext cx="318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zona </a:t>
            </a:r>
            <a:r>
              <a:rPr lang="en-US" dirty="0" err="1"/>
              <a:t>terkompaksi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0761C-37F4-4772-8CA1-CFF149682649}"/>
              </a:ext>
            </a:extLst>
          </p:cNvPr>
          <p:cNvSpPr/>
          <p:nvPr/>
        </p:nvSpPr>
        <p:spPr>
          <a:xfrm>
            <a:off x="7558064" y="6581001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Beggs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 Dale, H. 1984. Gas Production Operations. Amerika: OGCI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B14392-30E1-4AB1-9042-2AD67DE234B4}"/>
              </a:ext>
            </a:extLst>
          </p:cNvPr>
          <p:cNvSpPr/>
          <p:nvPr/>
        </p:nvSpPr>
        <p:spPr>
          <a:xfrm>
            <a:off x="3560589" y="3995678"/>
            <a:ext cx="7486126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efek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aliran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memusat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kedalam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perforasi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Sdp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efek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aliran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kompaksi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h 	: 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formation thickness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ft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hp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interval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ft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permeabilitas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reservoir horizontal, md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kv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permeabilitas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vertical, md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SPF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densitas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spf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endParaRPr lang="en-ID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CF051D-011A-40E7-BBDD-0B7F447A6B6C}"/>
              </a:ext>
            </a:extLst>
          </p:cNvPr>
          <p:cNvGrpSpPr/>
          <p:nvPr/>
        </p:nvGrpSpPr>
        <p:grpSpPr>
          <a:xfrm>
            <a:off x="-7982" y="-18213"/>
            <a:ext cx="11513396" cy="946348"/>
            <a:chOff x="-75958" y="-1236811"/>
            <a:chExt cx="11513396" cy="9463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6D74A04-D786-46FB-AFC9-F535CC7F7C24}"/>
                </a:ext>
              </a:extLst>
            </p:cNvPr>
            <p:cNvSpPr/>
            <p:nvPr/>
          </p:nvSpPr>
          <p:spPr>
            <a:xfrm>
              <a:off x="-62511" y="-752128"/>
              <a:ext cx="114999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8000"/>
                  </a:solidFill>
                  <a:latin typeface="Roboto"/>
                  <a:ea typeface="Times New Roman" panose="02020603050405020304" pitchFamily="18" charset="0"/>
                </a:rPr>
                <a:t>EFEK </a:t>
              </a:r>
              <a:r>
                <a:rPr lang="en-US" sz="2400" b="1" i="1" dirty="0">
                  <a:solidFill>
                    <a:srgbClr val="008000"/>
                  </a:solidFill>
                  <a:latin typeface="Roboto"/>
                  <a:ea typeface="Times New Roman" panose="02020603050405020304" pitchFamily="18" charset="0"/>
                </a:rPr>
                <a:t>WELL COMPLETION </a:t>
              </a:r>
              <a:r>
                <a:rPr lang="en-US" sz="2400" b="1" dirty="0">
                  <a:latin typeface="Roboto"/>
                  <a:ea typeface="Times New Roman" panose="02020603050405020304" pitchFamily="18" charset="0"/>
                </a:rPr>
                <a:t>TERHADAP</a:t>
              </a:r>
              <a:r>
                <a:rPr lang="en-US" sz="2400" b="1" dirty="0">
                  <a:solidFill>
                    <a:srgbClr val="FFC000"/>
                  </a:solidFill>
                  <a:latin typeface="Roboto"/>
                  <a:ea typeface="Times New Roman" panose="02020603050405020304" pitchFamily="18" charset="0"/>
                </a:rPr>
                <a:t> LAJU ALIRAN</a:t>
              </a:r>
              <a:endParaRPr lang="en-ID" sz="2400" dirty="0">
                <a:solidFill>
                  <a:srgbClr val="FFC000"/>
                </a:solidFill>
                <a:latin typeface="Roboto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2169F9-BEE9-4605-A0C4-3E608F0D018B}"/>
                </a:ext>
              </a:extLst>
            </p:cNvPr>
            <p:cNvSpPr txBox="1"/>
            <p:nvPr/>
          </p:nvSpPr>
          <p:spPr>
            <a:xfrm>
              <a:off x="-75958" y="-1236811"/>
              <a:ext cx="4072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spc="100" dirty="0">
                  <a:latin typeface="Roboto Medium" charset="0"/>
                  <a:ea typeface="Roboto Black" charset="0"/>
                  <a:cs typeface="Roboto Black" charset="0"/>
                </a:rPr>
                <a:t>Formation</a:t>
              </a:r>
              <a:r>
                <a:rPr lang="en-US" b="1" spc="100" dirty="0">
                  <a:latin typeface="Roboto Medium" charset="0"/>
                  <a:ea typeface="Roboto Black" charset="0"/>
                  <a:cs typeface="Roboto Black" charset="0"/>
                </a:rPr>
                <a:t> </a:t>
              </a:r>
              <a:r>
                <a:rPr lang="en-US" b="1" i="1" spc="100" dirty="0">
                  <a:latin typeface="Roboto Medium" charset="0"/>
                  <a:ea typeface="Roboto Black" charset="0"/>
                  <a:cs typeface="Roboto Black" charset="0"/>
                </a:rPr>
                <a:t>Completion</a:t>
              </a:r>
              <a:endParaRPr lang="en-US" b="1" i="1" spc="100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1594E9-5B72-44E3-AD93-40C65A87C1C0}"/>
                </a:ext>
              </a:extLst>
            </p:cNvPr>
            <p:cNvSpPr/>
            <p:nvPr/>
          </p:nvSpPr>
          <p:spPr>
            <a:xfrm>
              <a:off x="-72140" y="-1001974"/>
              <a:ext cx="80664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rgbClr val="44546A"/>
                  </a:solidFill>
                  <a:latin typeface="Roboto"/>
                </a:rPr>
                <a:t>CASED HOLE </a:t>
              </a:r>
              <a:r>
                <a:rPr lang="en-US" sz="2000" b="1" i="1" dirty="0">
                  <a:solidFill>
                    <a:srgbClr val="8CBABE"/>
                  </a:solidFill>
                  <a:latin typeface="Roboto"/>
                </a:rPr>
                <a:t>COMPLETION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D27C7DB-9A17-4400-9493-3EC480AC81CF}"/>
              </a:ext>
            </a:extLst>
          </p:cNvPr>
          <p:cNvSpPr/>
          <p:nvPr/>
        </p:nvSpPr>
        <p:spPr>
          <a:xfrm>
            <a:off x="7871301" y="4176018"/>
            <a:ext cx="608937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ft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shot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unaltered </a:t>
            </a:r>
            <a:r>
              <a:rPr lang="en-US" sz="16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resservoir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permeability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md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altered reservoir permeability,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md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compacted zone permeability, md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radius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ft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       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	: radius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daerah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kompaksi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. ft</a:t>
            </a:r>
            <a:endParaRPr lang="en-ID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A453D2-3FCC-42A4-98EB-6DB81B3D6B69}"/>
              </a:ext>
            </a:extLst>
          </p:cNvPr>
          <p:cNvGrpSpPr/>
          <p:nvPr/>
        </p:nvGrpSpPr>
        <p:grpSpPr>
          <a:xfrm>
            <a:off x="4154320" y="1563282"/>
            <a:ext cx="7140399" cy="2307723"/>
            <a:chOff x="7137085" y="2560506"/>
            <a:chExt cx="7140399" cy="23077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F9E65A-9D83-4C05-973D-523CBD4B1B5B}"/>
                </a:ext>
              </a:extLst>
            </p:cNvPr>
            <p:cNvGrpSpPr/>
            <p:nvPr/>
          </p:nvGrpSpPr>
          <p:grpSpPr>
            <a:xfrm>
              <a:off x="10014434" y="2640670"/>
              <a:ext cx="4209218" cy="592406"/>
              <a:chOff x="-3398958" y="6767250"/>
              <a:chExt cx="4209218" cy="5924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4F4F6A9-D6E1-48A2-A6C4-FAEA15DA943D}"/>
                      </a:ext>
                    </a:extLst>
                  </p:cNvPr>
                  <p:cNvSpPr txBox="1"/>
                  <p:nvPr/>
                </p:nvSpPr>
                <p:spPr>
                  <a:xfrm>
                    <a:off x="-3398958" y="6783913"/>
                    <a:ext cx="2563201" cy="573170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3,161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×10</m:t>
                              </m:r>
                              <m:r>
                                <m:rPr>
                                  <m:nor/>
                                </m:rPr>
                                <a:rPr lang="en-US" b="0" i="0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−12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dp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ZT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b="0" i="0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b="0" i="0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ID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4F4F6A9-D6E1-48A2-A6C4-FAEA15DA94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398958" y="6783913"/>
                    <a:ext cx="2563201" cy="5731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167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0C83542-B461-447D-A5B9-0A9D0B8B292E}"/>
                      </a:ext>
                    </a:extLst>
                  </p:cNvPr>
                  <p:cNvSpPr txBox="1"/>
                  <p:nvPr/>
                </p:nvSpPr>
                <p:spPr>
                  <a:xfrm>
                    <a:off x="-787934" y="6767250"/>
                    <a:ext cx="1598194" cy="592406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ID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dp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2,33×10</m:t>
                              </m:r>
                              <m:r>
                                <m:rPr>
                                  <m:nor/>
                                </m:rPr>
                                <a:rPr lang="en-US" b="0" i="0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dp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ID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0C83542-B461-447D-A5B9-0A9D0B8B29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87934" y="6767250"/>
                    <a:ext cx="1598194" cy="59240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061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059892-2F28-4BA8-B443-15652D42F139}"/>
                </a:ext>
              </a:extLst>
            </p:cNvPr>
            <p:cNvGrpSpPr/>
            <p:nvPr/>
          </p:nvGrpSpPr>
          <p:grpSpPr>
            <a:xfrm>
              <a:off x="7137085" y="2560506"/>
              <a:ext cx="7140399" cy="2307723"/>
              <a:chOff x="12202886" y="4431100"/>
              <a:chExt cx="7140399" cy="23077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0026753-2974-4C57-94DD-C60E68B76C59}"/>
                      </a:ext>
                    </a:extLst>
                  </p:cNvPr>
                  <p:cNvSpPr txBox="1"/>
                  <p:nvPr/>
                </p:nvSpPr>
                <p:spPr>
                  <a:xfrm>
                    <a:off x="12262038" y="4554313"/>
                    <a:ext cx="2770374" cy="520399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1422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𝑆𝑑𝑝</m:t>
                              </m:r>
                            </m:e>
                          </m:d>
                        </m:oMath>
                      </m:oMathPara>
                    </a14:m>
                    <a:endParaRPr lang="en-ID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0026753-2974-4C57-94DD-C60E68B76C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62038" y="4554313"/>
                    <a:ext cx="2770374" cy="5203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897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38BCD9E-03EF-4BF0-BCC4-6517120E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15939972" y="5694954"/>
                    <a:ext cx="3140795" cy="622350"/>
                  </a:xfrm>
                  <a:prstGeom prst="rect">
                    <a:avLst/>
                  </a:prstGeom>
                  <a:ln w="57150"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panose="02040503050406030204" pitchFamily="18" charset="0"/>
                            </a:rPr>
                            <m:t>dp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baseline="-2500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baseline="-2500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baseline="-2500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-2500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D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38BCD9E-03EF-4BF0-BCC4-6517120E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39972" y="5694954"/>
                    <a:ext cx="3140795" cy="62235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57150"/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C11586-9F5F-4BDC-A64B-D33F01E87CC4}"/>
                  </a:ext>
                </a:extLst>
              </p:cNvPr>
              <p:cNvSpPr/>
              <p:nvPr/>
            </p:nvSpPr>
            <p:spPr>
              <a:xfrm>
                <a:off x="12202886" y="4431100"/>
                <a:ext cx="7140399" cy="230772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BEFFBAD-C1EA-4253-AA72-ED9BB689F66B}"/>
                      </a:ext>
                    </a:extLst>
                  </p:cNvPr>
                  <p:cNvSpPr txBox="1"/>
                  <p:nvPr/>
                </p:nvSpPr>
                <p:spPr>
                  <a:xfrm>
                    <a:off x="12387662" y="5724458"/>
                    <a:ext cx="3407343" cy="880369"/>
                  </a:xfrm>
                  <a:prstGeom prst="rect">
                    <a:avLst/>
                  </a:prstGeom>
                  <a:ln w="57150"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Sp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baseline="-2500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𝑟𝑤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𝑘h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𝑘𝑣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0,5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ID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BEFFBAD-C1EA-4253-AA72-ED9BB689F6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87662" y="5724458"/>
                    <a:ext cx="3407343" cy="88036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57150"/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B997A37-2478-4F4A-B814-27DFD1C9BF6C}"/>
                  </a:ext>
                </a:extLst>
              </p:cNvPr>
              <p:cNvSpPr/>
              <p:nvPr/>
            </p:nvSpPr>
            <p:spPr>
              <a:xfrm>
                <a:off x="12279330" y="5401577"/>
                <a:ext cx="23631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 err="1">
                    <a:latin typeface="Roboto"/>
                    <a:ea typeface="FZShuTi" pitchFamily="2" charset="-122"/>
                    <a:cs typeface="Arial" pitchFamily="34" charset="0"/>
                  </a:rPr>
                  <a:t>Saidikowski</a:t>
                </a:r>
                <a:r>
                  <a:rPr lang="en-US" altLang="ko-KR" sz="1600" b="1" dirty="0">
                    <a:latin typeface="Roboto"/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600" b="1" i="1" dirty="0">
                    <a:latin typeface="Roboto"/>
                    <a:ea typeface="FZShuTi" pitchFamily="2" charset="-122"/>
                    <a:cs typeface="Arial" pitchFamily="34" charset="0"/>
                  </a:rPr>
                  <a:t>Equation</a:t>
                </a:r>
                <a:r>
                  <a:rPr lang="en-US" altLang="ko-KR" sz="1600" b="1" dirty="0">
                    <a:latin typeface="Roboto"/>
                    <a:ea typeface="FZShuTi" pitchFamily="2" charset="-122"/>
                    <a:cs typeface="Arial" pitchFamily="34" charset="0"/>
                  </a:rPr>
                  <a:t>: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D1ED91A-39C9-4ECB-B851-D51989AD0403}"/>
                  </a:ext>
                </a:extLst>
              </p:cNvPr>
              <p:cNvSpPr/>
              <p:nvPr/>
            </p:nvSpPr>
            <p:spPr>
              <a:xfrm>
                <a:off x="15881619" y="5369774"/>
                <a:ext cx="19623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Roboto"/>
                    <a:ea typeface="FZShuTi" pitchFamily="2" charset="-122"/>
                    <a:cs typeface="Arial" pitchFamily="34" charset="0"/>
                  </a:rPr>
                  <a:t>McLeod </a:t>
                </a:r>
                <a:r>
                  <a:rPr lang="en-US" altLang="ko-KR" sz="1600" b="1" i="1" dirty="0">
                    <a:latin typeface="Roboto"/>
                    <a:ea typeface="FZShuTi" pitchFamily="2" charset="-122"/>
                    <a:cs typeface="Arial" pitchFamily="34" charset="0"/>
                  </a:rPr>
                  <a:t>Equation</a:t>
                </a:r>
                <a:r>
                  <a:rPr lang="en-US" altLang="ko-KR" sz="1600" b="1" dirty="0">
                    <a:latin typeface="Roboto"/>
                    <a:ea typeface="FZShuTi" pitchFamily="2" charset="-122"/>
                    <a:cs typeface="Arial" pitchFamily="34" charset="0"/>
                  </a:rPr>
                  <a:t>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7F7BC9D-A643-4BA5-88F3-B106198F833E}"/>
                      </a:ext>
                    </a:extLst>
                  </p:cNvPr>
                  <p:cNvSpPr txBox="1"/>
                  <p:nvPr/>
                </p:nvSpPr>
                <p:spPr>
                  <a:xfrm>
                    <a:off x="15980313" y="6386498"/>
                    <a:ext cx="147399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+0,5</m:t>
                          </m:r>
                        </m:oMath>
                      </m:oMathPara>
                    </a14:m>
                    <a:endParaRPr lang="en-ID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7F7BC9D-A643-4BA5-88F3-B106198F83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80313" y="6386498"/>
                    <a:ext cx="147399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53" r="-33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23DF72D-424E-4EAB-8DD2-C7B11BFF797A}"/>
                      </a:ext>
                    </a:extLst>
                  </p:cNvPr>
                  <p:cNvSpPr txBox="1"/>
                  <p:nvPr/>
                </p:nvSpPr>
                <p:spPr>
                  <a:xfrm>
                    <a:off x="15539361" y="5106274"/>
                    <a:ext cx="142186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SPF</m:t>
                          </m:r>
                        </m:oMath>
                      </m:oMathPara>
                    </a14:m>
                    <a:endParaRPr lang="en-ID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23DF72D-424E-4EAB-8DD2-C7B11BFF79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9361" y="5106274"/>
                    <a:ext cx="1421864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33" r="-3433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71F83F72-01CE-48F8-90E9-14962241CFAE}"/>
              </a:ext>
            </a:extLst>
          </p:cNvPr>
          <p:cNvSpPr/>
          <p:nvPr/>
        </p:nvSpPr>
        <p:spPr>
          <a:xfrm>
            <a:off x="-7982" y="-18213"/>
            <a:ext cx="12192000" cy="6853499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00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576D961-901F-4CCC-98B7-42EF18A60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49" y="1346175"/>
            <a:ext cx="3331337" cy="42600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9FC1DB4-417C-4897-A7F7-384FBF97B195}"/>
              </a:ext>
            </a:extLst>
          </p:cNvPr>
          <p:cNvSpPr/>
          <p:nvPr/>
        </p:nvSpPr>
        <p:spPr>
          <a:xfrm>
            <a:off x="1165826" y="1318849"/>
            <a:ext cx="2463230" cy="4260022"/>
          </a:xfrm>
          <a:prstGeom prst="rect">
            <a:avLst/>
          </a:prstGeom>
          <a:solidFill>
            <a:srgbClr val="FF7C8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359695-1E77-4392-89C0-C890BF15547A}"/>
              </a:ext>
            </a:extLst>
          </p:cNvPr>
          <p:cNvGrpSpPr/>
          <p:nvPr/>
        </p:nvGrpSpPr>
        <p:grpSpPr>
          <a:xfrm>
            <a:off x="123221" y="397500"/>
            <a:ext cx="4217913" cy="473697"/>
            <a:chOff x="342055" y="613874"/>
            <a:chExt cx="4217913" cy="4736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37F928B-2E17-4C88-B696-B321F27906A5}"/>
                </a:ext>
              </a:extLst>
            </p:cNvPr>
            <p:cNvSpPr/>
            <p:nvPr/>
          </p:nvSpPr>
          <p:spPr>
            <a:xfrm>
              <a:off x="342055" y="625906"/>
              <a:ext cx="4217913" cy="461665"/>
            </a:xfrm>
            <a:prstGeom prst="rect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1   P</a:t>
              </a:r>
              <a:r>
                <a:rPr lang="fi-FI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fi-FI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– P</a:t>
              </a:r>
              <a:r>
                <a:rPr lang="fi-FI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wfs</a:t>
              </a:r>
              <a:r>
                <a:rPr lang="fi-FI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= A</a:t>
              </a:r>
              <a:r>
                <a:rPr lang="fi-FI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qsc + B</a:t>
              </a:r>
              <a:r>
                <a:rPr lang="fi-FI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qsc</a:t>
              </a:r>
              <a:r>
                <a:rPr lang="fi-FI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            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21204A-2F6F-483F-A1BB-AB2DE049D1C5}"/>
                </a:ext>
              </a:extLst>
            </p:cNvPr>
            <p:cNvCxnSpPr/>
            <p:nvPr/>
          </p:nvCxnSpPr>
          <p:spPr>
            <a:xfrm>
              <a:off x="774238" y="613874"/>
              <a:ext cx="0" cy="461665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C1098F-B24C-462A-BF2A-CEA93954CCF1}"/>
              </a:ext>
            </a:extLst>
          </p:cNvPr>
          <p:cNvGrpSpPr/>
          <p:nvPr/>
        </p:nvGrpSpPr>
        <p:grpSpPr>
          <a:xfrm>
            <a:off x="347646" y="6048263"/>
            <a:ext cx="4302132" cy="484793"/>
            <a:chOff x="342055" y="5857780"/>
            <a:chExt cx="4302132" cy="48479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90AA9C-563C-4B04-A75F-A58C0AC1ACA2}"/>
                </a:ext>
              </a:extLst>
            </p:cNvPr>
            <p:cNvSpPr/>
            <p:nvPr/>
          </p:nvSpPr>
          <p:spPr>
            <a:xfrm>
              <a:off x="342055" y="5880908"/>
              <a:ext cx="4302132" cy="461665"/>
            </a:xfrm>
            <a:prstGeom prst="rect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2   P</a:t>
              </a:r>
              <a:r>
                <a:rPr lang="fi-FI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wfs</a:t>
              </a:r>
              <a:r>
                <a:rPr lang="fi-FI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– P</a:t>
              </a:r>
              <a:r>
                <a:rPr lang="fi-FI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wf</a:t>
              </a:r>
              <a:r>
                <a:rPr lang="fi-FI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= A</a:t>
              </a:r>
              <a:r>
                <a:rPr lang="fi-FI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qsc + B</a:t>
              </a:r>
              <a:r>
                <a:rPr lang="fi-FI" sz="2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fi-FI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qsc</a:t>
              </a:r>
              <a:r>
                <a:rPr lang="fi-FI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            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07EBB8C-0BA3-438E-A734-167C4102D48C}"/>
                </a:ext>
              </a:extLst>
            </p:cNvPr>
            <p:cNvCxnSpPr/>
            <p:nvPr/>
          </p:nvCxnSpPr>
          <p:spPr>
            <a:xfrm>
              <a:off x="794288" y="5857780"/>
              <a:ext cx="0" cy="461665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6B7E90-8C7D-4C24-9A90-167D7AC25CBA}"/>
              </a:ext>
            </a:extLst>
          </p:cNvPr>
          <p:cNvCxnSpPr>
            <a:cxnSpLocks/>
          </p:cNvCxnSpPr>
          <p:nvPr/>
        </p:nvCxnSpPr>
        <p:spPr>
          <a:xfrm flipV="1">
            <a:off x="2643752" y="887051"/>
            <a:ext cx="0" cy="459124"/>
          </a:xfrm>
          <a:prstGeom prst="straightConnector1">
            <a:avLst/>
          </a:prstGeom>
          <a:ln w="76200">
            <a:solidFill>
              <a:srgbClr val="DCBE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41FF903A-F077-4152-86CF-55BB324F3ED7}"/>
              </a:ext>
            </a:extLst>
          </p:cNvPr>
          <p:cNvSpPr/>
          <p:nvPr/>
        </p:nvSpPr>
        <p:spPr>
          <a:xfrm>
            <a:off x="288449" y="1346175"/>
            <a:ext cx="877268" cy="4273165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08AA9A5-C4F4-48CF-A511-B698397A1D05}"/>
              </a:ext>
            </a:extLst>
          </p:cNvPr>
          <p:cNvSpPr/>
          <p:nvPr/>
        </p:nvSpPr>
        <p:spPr>
          <a:xfrm>
            <a:off x="1162318" y="3272392"/>
            <a:ext cx="950359" cy="456483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1FF264-1974-4F55-A5DC-2D9E72BE2856}"/>
              </a:ext>
            </a:extLst>
          </p:cNvPr>
          <p:cNvSpPr txBox="1"/>
          <p:nvPr/>
        </p:nvSpPr>
        <p:spPr>
          <a:xfrm rot="16200000">
            <a:off x="1463285" y="3265164"/>
            <a:ext cx="2374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Kehilangan</a:t>
            </a:r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Tekanan</a:t>
            </a:r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 Reservoir</a:t>
            </a:r>
            <a:endParaRPr lang="en-ID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BB038D-70EF-461C-A0B5-B9C24D6F5290}"/>
              </a:ext>
            </a:extLst>
          </p:cNvPr>
          <p:cNvSpPr txBox="1"/>
          <p:nvPr/>
        </p:nvSpPr>
        <p:spPr>
          <a:xfrm rot="10800000" flipV="1">
            <a:off x="794288" y="6514923"/>
            <a:ext cx="4202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Pwfs</a:t>
            </a:r>
            <a:r>
              <a:rPr lang="en-US" sz="1400" b="1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sz="1400" b="1" i="1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 Flow </a:t>
            </a:r>
            <a:r>
              <a:rPr lang="en-US" sz="1400" b="1" i="1" dirty="0" err="1">
                <a:ln w="1016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Sandsurface</a:t>
            </a:r>
            <a:r>
              <a:rPr lang="en-US" sz="1400" b="1" i="1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Pressure</a:t>
            </a:r>
            <a:r>
              <a:rPr lang="en-US" sz="1400" b="1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en-ID" sz="1400" b="1" dirty="0">
              <a:ln w="10160">
                <a:solidFill>
                  <a:srgbClr val="00B05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BADE89-7CBF-4EDA-A770-A2C8C19E7C4E}"/>
              </a:ext>
            </a:extLst>
          </p:cNvPr>
          <p:cNvSpPr txBox="1"/>
          <p:nvPr/>
        </p:nvSpPr>
        <p:spPr>
          <a:xfrm rot="16200000">
            <a:off x="135846" y="2146852"/>
            <a:ext cx="237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Pwfs</a:t>
            </a:r>
            <a:endParaRPr lang="en-ID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6364AF-35BF-49A8-9288-067992A9A2F1}"/>
              </a:ext>
            </a:extLst>
          </p:cNvPr>
          <p:cNvSpPr txBox="1"/>
          <p:nvPr/>
        </p:nvSpPr>
        <p:spPr>
          <a:xfrm rot="16200000">
            <a:off x="119937" y="4596355"/>
            <a:ext cx="237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Pwfs</a:t>
            </a:r>
            <a:endParaRPr lang="en-ID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ADF4142-6E95-420F-BDC5-09600EADD5FD}"/>
              </a:ext>
            </a:extLst>
          </p:cNvPr>
          <p:cNvCxnSpPr>
            <a:cxnSpLocks/>
          </p:cNvCxnSpPr>
          <p:nvPr/>
        </p:nvCxnSpPr>
        <p:spPr>
          <a:xfrm>
            <a:off x="780035" y="5615954"/>
            <a:ext cx="0" cy="406723"/>
          </a:xfrm>
          <a:prstGeom prst="straightConnector1">
            <a:avLst/>
          </a:prstGeom>
          <a:ln w="76200">
            <a:solidFill>
              <a:srgbClr val="7FD7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51CA421-0C1E-4FE9-92BD-EAA117FBADAE}"/>
              </a:ext>
            </a:extLst>
          </p:cNvPr>
          <p:cNvSpPr txBox="1"/>
          <p:nvPr/>
        </p:nvSpPr>
        <p:spPr>
          <a:xfrm rot="16200000">
            <a:off x="-1231005" y="3245165"/>
            <a:ext cx="394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Kehilangan</a:t>
            </a:r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Tekanan</a:t>
            </a:r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akibat</a:t>
            </a:r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desain</a:t>
            </a:r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perforasi</a:t>
            </a:r>
            <a:endParaRPr lang="en-ID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1E15CA-1457-441F-890E-6A955F17F6DE}"/>
              </a:ext>
            </a:extLst>
          </p:cNvPr>
          <p:cNvSpPr txBox="1"/>
          <p:nvPr/>
        </p:nvSpPr>
        <p:spPr>
          <a:xfrm>
            <a:off x="14119234" y="3011213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Memperkirakan</a:t>
            </a:r>
            <a:r>
              <a:rPr lang="en-US" dirty="0"/>
              <a:t> </a:t>
            </a:r>
            <a:r>
              <a:rPr lang="en-US" dirty="0" err="1"/>
              <a:t>besarnya</a:t>
            </a:r>
            <a:endParaRPr lang="en-ID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870F3B-661E-4CC9-9362-3292B585F136}"/>
              </a:ext>
            </a:extLst>
          </p:cNvPr>
          <p:cNvCxnSpPr>
            <a:cxnSpLocks/>
          </p:cNvCxnSpPr>
          <p:nvPr/>
        </p:nvCxnSpPr>
        <p:spPr>
          <a:xfrm>
            <a:off x="4529443" y="643572"/>
            <a:ext cx="1387189" cy="29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AC1383-152B-427B-AA95-E5D93FA0205B}"/>
              </a:ext>
            </a:extLst>
          </p:cNvPr>
          <p:cNvSpPr txBox="1"/>
          <p:nvPr/>
        </p:nvSpPr>
        <p:spPr>
          <a:xfrm>
            <a:off x="6016661" y="308635"/>
            <a:ext cx="5242912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reservoir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 err="1"/>
              <a:t>sandsurface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pada </a:t>
            </a:r>
            <a:r>
              <a:rPr lang="en-US" i="1" dirty="0" err="1"/>
              <a:t>sandsurface</a:t>
            </a:r>
            <a:endParaRPr lang="en-ID" i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646603-7578-4C6C-BD24-9B9515E6650D}"/>
              </a:ext>
            </a:extLst>
          </p:cNvPr>
          <p:cNvSpPr txBox="1"/>
          <p:nvPr/>
        </p:nvSpPr>
        <p:spPr>
          <a:xfrm rot="16200000">
            <a:off x="2264478" y="2134364"/>
            <a:ext cx="237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</a:t>
            </a:r>
            <a:endParaRPr lang="en-ID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866A0C4-F365-4B1D-9565-524BA9F650CB}"/>
              </a:ext>
            </a:extLst>
          </p:cNvPr>
          <p:cNvSpPr txBox="1"/>
          <p:nvPr/>
        </p:nvSpPr>
        <p:spPr>
          <a:xfrm rot="16200000">
            <a:off x="2269780" y="4660279"/>
            <a:ext cx="2374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</a:t>
            </a:r>
            <a:endParaRPr lang="en-ID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589D37-B7B9-4D71-BE39-12211FCFE269}"/>
              </a:ext>
            </a:extLst>
          </p:cNvPr>
          <p:cNvCxnSpPr/>
          <p:nvPr/>
        </p:nvCxnSpPr>
        <p:spPr>
          <a:xfrm flipH="1">
            <a:off x="1681562" y="2273366"/>
            <a:ext cx="145990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857EA69-59B6-4FE0-B6E3-B9E4AB553889}"/>
              </a:ext>
            </a:extLst>
          </p:cNvPr>
          <p:cNvCxnSpPr/>
          <p:nvPr/>
        </p:nvCxnSpPr>
        <p:spPr>
          <a:xfrm flipH="1">
            <a:off x="1681562" y="4889174"/>
            <a:ext cx="145990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AF3FC6-5F9E-4C3E-866E-8963CAA7508B}"/>
              </a:ext>
            </a:extLst>
          </p:cNvPr>
          <p:cNvCxnSpPr>
            <a:cxnSpLocks/>
          </p:cNvCxnSpPr>
          <p:nvPr/>
        </p:nvCxnSpPr>
        <p:spPr>
          <a:xfrm rot="16200000">
            <a:off x="3976195" y="5338030"/>
            <a:ext cx="1387189" cy="29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968C79E-79C0-4302-922F-2F6E4BF6B329}"/>
              </a:ext>
            </a:extLst>
          </p:cNvPr>
          <p:cNvSpPr txBox="1"/>
          <p:nvPr/>
        </p:nvSpPr>
        <p:spPr>
          <a:xfrm>
            <a:off x="4392036" y="3567455"/>
            <a:ext cx="5249385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Menentukan</a:t>
            </a:r>
            <a:r>
              <a:rPr lang="en-US" dirty="0"/>
              <a:t> interval </a:t>
            </a:r>
            <a:r>
              <a:rPr lang="en-US" dirty="0" err="1"/>
              <a:t>perforasi</a:t>
            </a:r>
            <a:r>
              <a:rPr lang="en-US" dirty="0"/>
              <a:t> dan </a:t>
            </a:r>
            <a:r>
              <a:rPr lang="en-US" dirty="0" err="1"/>
              <a:t>densitas</a:t>
            </a:r>
            <a:r>
              <a:rPr lang="en-US" dirty="0"/>
              <a:t> </a:t>
            </a:r>
            <a:r>
              <a:rPr lang="en-US" dirty="0" err="1"/>
              <a:t>perforasi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yang </a:t>
            </a:r>
            <a:r>
              <a:rPr lang="en-US" dirty="0" err="1"/>
              <a:t>diakibatkan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peforasi</a:t>
            </a:r>
            <a:endParaRPr lang="en-ID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8E413A4-2969-4F8A-9AF7-A38EC6F113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738" y="184173"/>
            <a:ext cx="5784472" cy="420013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9B016B-FD20-428E-81A2-E51578419E65}"/>
              </a:ext>
            </a:extLst>
          </p:cNvPr>
          <p:cNvCxnSpPr/>
          <p:nvPr/>
        </p:nvCxnSpPr>
        <p:spPr>
          <a:xfrm>
            <a:off x="2942475" y="4384310"/>
            <a:ext cx="0" cy="12080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3B9BBE-FF4D-4E6F-B6AE-1FA587B65228}"/>
              </a:ext>
            </a:extLst>
          </p:cNvPr>
          <p:cNvCxnSpPr/>
          <p:nvPr/>
        </p:nvCxnSpPr>
        <p:spPr>
          <a:xfrm>
            <a:off x="9071463" y="4457664"/>
            <a:ext cx="0" cy="12080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A7D6117-F71D-434D-A43B-17202044CC97}"/>
              </a:ext>
            </a:extLst>
          </p:cNvPr>
          <p:cNvSpPr txBox="1"/>
          <p:nvPr/>
        </p:nvSpPr>
        <p:spPr>
          <a:xfrm>
            <a:off x="131927" y="5720489"/>
            <a:ext cx="5801882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Penambahan</a:t>
            </a:r>
            <a:r>
              <a:rPr lang="en-US" dirty="0"/>
              <a:t> Interval </a:t>
            </a:r>
            <a:r>
              <a:rPr lang="en-US" dirty="0" err="1"/>
              <a:t>perforasi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diimbangi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Densitas</a:t>
            </a:r>
            <a:r>
              <a:rPr lang="en-US" dirty="0"/>
              <a:t> </a:t>
            </a:r>
            <a:r>
              <a:rPr lang="en-US" dirty="0" err="1"/>
              <a:t>Perforasi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memperbesar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6DD045C-CB69-4B34-B6F3-B4A09A480FFE}"/>
              </a:ext>
            </a:extLst>
          </p:cNvPr>
          <p:cNvSpPr txBox="1"/>
          <p:nvPr/>
        </p:nvSpPr>
        <p:spPr>
          <a:xfrm>
            <a:off x="6111724" y="5721400"/>
            <a:ext cx="5801882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densitas</a:t>
            </a:r>
            <a:r>
              <a:rPr lang="en-US" dirty="0"/>
              <a:t> </a:t>
            </a:r>
            <a:r>
              <a:rPr lang="en-US" dirty="0" err="1"/>
              <a:t>perforasi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memperkecil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memperbesar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laju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didapatkan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F856C6-B882-4700-A75E-2F22DF979B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9659" y="166698"/>
            <a:ext cx="5801880" cy="41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27943 1.48148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27851 -0.0002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27943 -0.0030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15" grpId="0"/>
      <p:bldP spid="15" grpId="1"/>
      <p:bldP spid="15" grpId="2"/>
      <p:bldP spid="35" grpId="0"/>
      <p:bldP spid="35" grpId="1"/>
      <p:bldP spid="35" grpId="2"/>
      <p:bldP spid="33" grpId="0"/>
      <p:bldP spid="33" grpId="1"/>
      <p:bldP spid="13" grpId="0"/>
      <p:bldP spid="62" grpId="0" animBg="1"/>
      <p:bldP spid="17" grpId="0" animBg="1"/>
      <p:bldP spid="17" grpId="1" animBg="1"/>
      <p:bldP spid="68" grpId="0" animBg="1"/>
      <p:bldP spid="68" grpId="1" animBg="1"/>
      <p:bldP spid="69" grpId="0" animBg="1"/>
      <p:bldP spid="69" grpId="1" animBg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6" grpId="0"/>
      <p:bldP spid="76" grpId="1"/>
      <p:bldP spid="22" grpId="0" animBg="1"/>
      <p:bldP spid="22" grpId="1" animBg="1"/>
      <p:bldP spid="66" grpId="0"/>
      <p:bldP spid="66" grpId="1"/>
      <p:bldP spid="75" grpId="0"/>
      <p:bldP spid="75" grpId="1"/>
      <p:bldP spid="83" grpId="0" animBg="1"/>
      <p:bldP spid="83" grpId="1" animBg="1"/>
      <p:bldP spid="32" grpId="0" animBg="1"/>
      <p:bldP spid="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28725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Latar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Belakang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838DDB-5448-4447-9F88-955973B555D3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721620" y="1892217"/>
            <a:ext cx="0" cy="374035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EAFCB6E-37F7-43D3-9DBC-FF9D924C3C42}"/>
              </a:ext>
            </a:extLst>
          </p:cNvPr>
          <p:cNvSpPr/>
          <p:nvPr/>
        </p:nvSpPr>
        <p:spPr>
          <a:xfrm>
            <a:off x="613608" y="1676193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EA0C01-32B3-4431-88A6-730A590E01DA}"/>
              </a:ext>
            </a:extLst>
          </p:cNvPr>
          <p:cNvGrpSpPr/>
          <p:nvPr/>
        </p:nvGrpSpPr>
        <p:grpSpPr>
          <a:xfrm>
            <a:off x="968214" y="1583533"/>
            <a:ext cx="9751846" cy="951941"/>
            <a:chOff x="3059832" y="2116291"/>
            <a:chExt cx="2880320" cy="9519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CC2115-AC12-4C60-B4A5-222841FE27DF}"/>
                </a:ext>
              </a:extLst>
            </p:cNvPr>
            <p:cNvSpPr txBox="1"/>
            <p:nvPr/>
          </p:nvSpPr>
          <p:spPr>
            <a:xfrm>
              <a:off x="3059832" y="2421901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rgbClr val="00B050"/>
                  </a:solidFill>
                  <a:cs typeface="Arial" pitchFamily="34" charset="0"/>
                </a:rPr>
                <a:t>S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etelah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pengeboran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selesai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maka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dilakukan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i="1" dirty="0">
                  <a:solidFill>
                    <a:srgbClr val="00B050"/>
                  </a:solidFill>
                  <a:cs typeface="Arial" pitchFamily="34" charset="0"/>
                </a:rPr>
                <a:t>well completion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sehingga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sumur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dapat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diproduksikan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ke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permukaan</a:t>
              </a:r>
              <a:endParaRPr lang="ko-KR" altLang="en-US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D9265C-1EF6-439C-A4C4-58D04CF125A7}"/>
                </a:ext>
              </a:extLst>
            </p:cNvPr>
            <p:cNvSpPr txBox="1"/>
            <p:nvPr/>
          </p:nvSpPr>
          <p:spPr>
            <a:xfrm>
              <a:off x="3059832" y="2116291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  <a:cs typeface="Arial" pitchFamily="34" charset="0"/>
                </a:rPr>
                <a:t>Kegiatan</a:t>
              </a:r>
              <a:r>
                <a:rPr lang="en-US" altLang="ko-KR" b="1" dirty="0">
                  <a:solidFill>
                    <a:srgbClr val="C00000"/>
                  </a:solidFill>
                  <a:cs typeface="Arial" pitchFamily="34" charset="0"/>
                </a:rPr>
                <a:t> Setelah </a:t>
              </a:r>
              <a:r>
                <a:rPr lang="en-US" altLang="ko-KR" b="1" dirty="0" err="1">
                  <a:solidFill>
                    <a:srgbClr val="C00000"/>
                  </a:solidFill>
                  <a:cs typeface="Arial" pitchFamily="34" charset="0"/>
                </a:rPr>
                <a:t>Pemboran</a:t>
              </a:r>
              <a:endParaRPr lang="ko-KR" altLang="en-US" b="1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4BBC8FC-FBFF-49EC-8ED1-F878E295363A}"/>
              </a:ext>
            </a:extLst>
          </p:cNvPr>
          <p:cNvSpPr/>
          <p:nvPr/>
        </p:nvSpPr>
        <p:spPr>
          <a:xfrm>
            <a:off x="608292" y="2742588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EEEAE-FD5F-48BC-B705-E0F8B8B56198}"/>
              </a:ext>
            </a:extLst>
          </p:cNvPr>
          <p:cNvGrpSpPr/>
          <p:nvPr/>
        </p:nvGrpSpPr>
        <p:grpSpPr>
          <a:xfrm>
            <a:off x="958059" y="2673241"/>
            <a:ext cx="9751846" cy="951941"/>
            <a:chOff x="3059832" y="2116291"/>
            <a:chExt cx="2880320" cy="9519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B7CC2-BE12-4CE1-8C0C-D61D70A1E58F}"/>
                </a:ext>
              </a:extLst>
            </p:cNvPr>
            <p:cNvSpPr txBox="1"/>
            <p:nvPr/>
          </p:nvSpPr>
          <p:spPr>
            <a:xfrm>
              <a:off x="3059832" y="2421901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 err="1">
                  <a:solidFill>
                    <a:srgbClr val="00B050"/>
                  </a:solidFill>
                </a:rPr>
                <a:t>Dalam</a:t>
              </a:r>
              <a:r>
                <a:rPr lang="en-ID" dirty="0">
                  <a:solidFill>
                    <a:srgbClr val="00B050"/>
                  </a:solidFill>
                </a:rPr>
                <a:t> </a:t>
              </a:r>
              <a:r>
                <a:rPr lang="en-ID" dirty="0" err="1">
                  <a:solidFill>
                    <a:srgbClr val="00B050"/>
                  </a:solidFill>
                </a:rPr>
                <a:t>produksi</a:t>
              </a:r>
              <a:r>
                <a:rPr lang="en-ID" dirty="0">
                  <a:solidFill>
                    <a:srgbClr val="00B050"/>
                  </a:solidFill>
                </a:rPr>
                <a:t> </a:t>
              </a:r>
              <a:r>
                <a:rPr lang="en-ID" dirty="0" err="1">
                  <a:solidFill>
                    <a:srgbClr val="00B050"/>
                  </a:solidFill>
                </a:rPr>
                <a:t>sumur</a:t>
              </a:r>
              <a:r>
                <a:rPr lang="en-ID" dirty="0">
                  <a:solidFill>
                    <a:srgbClr val="00B050"/>
                  </a:solidFill>
                </a:rPr>
                <a:t> gas </a:t>
              </a:r>
              <a:r>
                <a:rPr lang="en-ID" dirty="0" err="1">
                  <a:solidFill>
                    <a:srgbClr val="00B050"/>
                  </a:solidFill>
                </a:rPr>
                <a:t>terdapat</a:t>
              </a:r>
              <a:r>
                <a:rPr lang="en-ID" dirty="0">
                  <a:solidFill>
                    <a:srgbClr val="00B050"/>
                  </a:solidFill>
                </a:rPr>
                <a:t> </a:t>
              </a:r>
              <a:r>
                <a:rPr lang="en-ID" dirty="0" err="1">
                  <a:solidFill>
                    <a:srgbClr val="00B050"/>
                  </a:solidFill>
                </a:rPr>
                <a:t>potensi</a:t>
              </a:r>
              <a:r>
                <a:rPr lang="en-ID" dirty="0">
                  <a:solidFill>
                    <a:srgbClr val="00B050"/>
                  </a:solidFill>
                </a:rPr>
                <a:t> </a:t>
              </a:r>
              <a:r>
                <a:rPr lang="en-ID" dirty="0" err="1">
                  <a:solidFill>
                    <a:srgbClr val="00B050"/>
                  </a:solidFill>
                </a:rPr>
                <a:t>terjadinya</a:t>
              </a:r>
              <a:r>
                <a:rPr lang="en-ID" dirty="0">
                  <a:solidFill>
                    <a:srgbClr val="00B050"/>
                  </a:solidFill>
                </a:rPr>
                <a:t> </a:t>
              </a:r>
              <a:r>
                <a:rPr lang="en-ID" i="1" dirty="0">
                  <a:solidFill>
                    <a:srgbClr val="00B050"/>
                  </a:solidFill>
                </a:rPr>
                <a:t>problem</a:t>
              </a:r>
              <a:r>
                <a:rPr lang="en-ID" dirty="0">
                  <a:solidFill>
                    <a:srgbClr val="00B050"/>
                  </a:solidFill>
                </a:rPr>
                <a:t> </a:t>
              </a:r>
              <a:r>
                <a:rPr lang="en-ID" dirty="0" err="1">
                  <a:solidFill>
                    <a:srgbClr val="00B050"/>
                  </a:solidFill>
                </a:rPr>
                <a:t>produksi</a:t>
              </a:r>
              <a:r>
                <a:rPr lang="en-ID" dirty="0">
                  <a:solidFill>
                    <a:srgbClr val="00B050"/>
                  </a:solidFill>
                </a:rPr>
                <a:t> </a:t>
              </a:r>
              <a:r>
                <a:rPr lang="en-ID" dirty="0" err="1">
                  <a:solidFill>
                    <a:srgbClr val="00B050"/>
                  </a:solidFill>
                </a:rPr>
                <a:t>berupa</a:t>
              </a:r>
              <a:r>
                <a:rPr lang="en-ID" dirty="0">
                  <a:solidFill>
                    <a:srgbClr val="00B050"/>
                  </a:solidFill>
                </a:rPr>
                <a:t> </a:t>
              </a:r>
              <a:r>
                <a:rPr lang="en-ID" i="1" dirty="0" err="1">
                  <a:solidFill>
                    <a:srgbClr val="00B050"/>
                  </a:solidFill>
                </a:rPr>
                <a:t>kepasiran</a:t>
              </a:r>
              <a:r>
                <a:rPr lang="en-ID" dirty="0">
                  <a:solidFill>
                    <a:srgbClr val="00B050"/>
                  </a:solidFill>
                </a:rPr>
                <a:t>, </a:t>
              </a:r>
              <a:r>
                <a:rPr lang="en-ID" i="1" dirty="0">
                  <a:solidFill>
                    <a:srgbClr val="00B050"/>
                  </a:solidFill>
                </a:rPr>
                <a:t>water coning</a:t>
              </a:r>
              <a:r>
                <a:rPr lang="en-ID" dirty="0">
                  <a:solidFill>
                    <a:srgbClr val="00B050"/>
                  </a:solidFill>
                </a:rPr>
                <a:t>, dan </a:t>
              </a:r>
              <a:r>
                <a:rPr lang="en-ID" i="1" dirty="0">
                  <a:solidFill>
                    <a:srgbClr val="00B050"/>
                  </a:solidFill>
                </a:rPr>
                <a:t>liquid loading</a:t>
              </a:r>
              <a:endParaRPr lang="ko-KR" altLang="en-US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C00DAB-3948-4549-A432-4DA72A06FE62}"/>
                </a:ext>
              </a:extLst>
            </p:cNvPr>
            <p:cNvSpPr txBox="1"/>
            <p:nvPr/>
          </p:nvSpPr>
          <p:spPr>
            <a:xfrm>
              <a:off x="3059832" y="2116291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  <a:cs typeface="Arial" pitchFamily="34" charset="0"/>
                </a:rPr>
                <a:t>Adanya</a:t>
              </a:r>
              <a:r>
                <a:rPr lang="en-US" altLang="ko-KR" b="1" dirty="0">
                  <a:solidFill>
                    <a:srgbClr val="C00000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rgbClr val="C00000"/>
                  </a:solidFill>
                  <a:cs typeface="Arial" pitchFamily="34" charset="0"/>
                </a:rPr>
                <a:t>Potensi</a:t>
              </a:r>
              <a:r>
                <a:rPr lang="en-US" altLang="ko-KR" b="1" dirty="0">
                  <a:solidFill>
                    <a:srgbClr val="C00000"/>
                  </a:solidFill>
                  <a:cs typeface="Arial" pitchFamily="34" charset="0"/>
                </a:rPr>
                <a:t> Problem </a:t>
              </a:r>
              <a:r>
                <a:rPr lang="en-US" altLang="ko-KR" b="1" dirty="0" err="1">
                  <a:solidFill>
                    <a:srgbClr val="C00000"/>
                  </a:solidFill>
                  <a:cs typeface="Arial" pitchFamily="34" charset="0"/>
                </a:rPr>
                <a:t>Produksi</a:t>
              </a:r>
              <a:endParaRPr lang="ko-KR" altLang="en-US" b="1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82F549EC-EAE1-4046-9779-67320E25248C}"/>
              </a:ext>
            </a:extLst>
          </p:cNvPr>
          <p:cNvSpPr/>
          <p:nvPr/>
        </p:nvSpPr>
        <p:spPr>
          <a:xfrm>
            <a:off x="611455" y="3837347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6592AF-2D9D-4E25-BD80-C96CA35977F6}"/>
              </a:ext>
            </a:extLst>
          </p:cNvPr>
          <p:cNvGrpSpPr/>
          <p:nvPr/>
        </p:nvGrpSpPr>
        <p:grpSpPr>
          <a:xfrm>
            <a:off x="964190" y="3762949"/>
            <a:ext cx="9739584" cy="1558444"/>
            <a:chOff x="3047165" y="2394907"/>
            <a:chExt cx="2880320" cy="15584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766738-1AC7-4A84-8444-6FF99FAF47C1}"/>
                </a:ext>
              </a:extLst>
            </p:cNvPr>
            <p:cNvSpPr txBox="1"/>
            <p:nvPr/>
          </p:nvSpPr>
          <p:spPr>
            <a:xfrm>
              <a:off x="3047165" y="2753022"/>
              <a:ext cx="28803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rgbClr val="00B050"/>
                  </a:solidFill>
                  <a:cs typeface="Arial" pitchFamily="34" charset="0"/>
                </a:rPr>
                <a:t>U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ntuk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mengurangi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resiko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terjadinya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problem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produksi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tersebut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,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maka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harus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dilakukannya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perencanaan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i="1" dirty="0">
                  <a:solidFill>
                    <a:srgbClr val="00B050"/>
                  </a:solidFill>
                  <a:cs typeface="Arial" pitchFamily="34" charset="0"/>
                </a:rPr>
                <a:t>well completion 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yang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sesuai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dengan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karakteristik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reservoir yang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meliputi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sifat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fisik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batuan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baik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dari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data logging (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rw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,rt, dan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V</a:t>
              </a:r>
              <a:r>
                <a:rPr lang="en-ID" altLang="ko-KR" i="1" baseline="-25000" dirty="0" err="1">
                  <a:solidFill>
                    <a:srgbClr val="00B050"/>
                  </a:solidFill>
                  <a:cs typeface="Arial" pitchFamily="34" charset="0"/>
                </a:rPr>
                <a:t>shale</a:t>
              </a:r>
              <a:r>
                <a:rPr lang="en-ID" altLang="ko-KR" i="1" dirty="0">
                  <a:solidFill>
                    <a:srgbClr val="00B050"/>
                  </a:solidFill>
                  <a:cs typeface="Arial" pitchFamily="34" charset="0"/>
                </a:rPr>
                <a:t>, ɸ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) , coring (m, </a:t>
              </a:r>
              <a:r>
                <a:rPr lang="en-ID" altLang="ko-KR" i="1" dirty="0">
                  <a:solidFill>
                    <a:srgbClr val="00B050"/>
                  </a:solidFill>
                  <a:cs typeface="Arial" pitchFamily="34" charset="0"/>
                </a:rPr>
                <a:t>ɸ ,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permeabilitas</a:t>
              </a:r>
              <a:r>
                <a:rPr lang="en-ID" altLang="ko-KR" i="1" dirty="0">
                  <a:solidFill>
                    <a:srgbClr val="00B050"/>
                  </a:solidFill>
                  <a:cs typeface="Arial" pitchFamily="34" charset="0"/>
                </a:rPr>
                <a:t>,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sortasi</a:t>
              </a:r>
              <a:r>
                <a:rPr lang="en-ID" altLang="ko-KR" i="1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batuan</a:t>
              </a:r>
              <a:r>
                <a:rPr lang="en-ID" altLang="ko-KR" i="1" dirty="0">
                  <a:solidFill>
                    <a:srgbClr val="00B050"/>
                  </a:solidFill>
                  <a:cs typeface="Arial" pitchFamily="34" charset="0"/>
                </a:rPr>
                <a:t>) 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dan uji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sumur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(P</a:t>
              </a:r>
              <a:r>
                <a:rPr lang="en-ID" altLang="ko-KR" baseline="-25000" dirty="0">
                  <a:solidFill>
                    <a:srgbClr val="00B050"/>
                  </a:solidFill>
                  <a:cs typeface="Arial" pitchFamily="34" charset="0"/>
                </a:rPr>
                <a:t>res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dan re)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serta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sifat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fisik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fluida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 reservoir (Z, </a:t>
              </a:r>
              <a:r>
                <a:rPr lang="en-ID" altLang="ko-KR" dirty="0" err="1">
                  <a:solidFill>
                    <a:srgbClr val="00B050"/>
                  </a:solidFill>
                  <a:cs typeface="Arial" pitchFamily="34" charset="0"/>
                </a:rPr>
                <a:t>B</a:t>
              </a:r>
              <a:r>
                <a:rPr lang="en-ID" altLang="ko-KR" baseline="-25000" dirty="0" err="1">
                  <a:solidFill>
                    <a:srgbClr val="00B050"/>
                  </a:solidFill>
                  <a:cs typeface="Arial" pitchFamily="34" charset="0"/>
                </a:rPr>
                <a:t>g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, µ</a:t>
              </a:r>
              <a:r>
                <a:rPr lang="en-ID" altLang="ko-KR" baseline="-25000" dirty="0">
                  <a:solidFill>
                    <a:srgbClr val="00B050"/>
                  </a:solidFill>
                  <a:cs typeface="Arial" pitchFamily="34" charset="0"/>
                </a:rPr>
                <a:t>g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, dan µ</a:t>
              </a:r>
              <a:r>
                <a:rPr lang="en-ID" altLang="ko-KR" baseline="-25000" dirty="0">
                  <a:solidFill>
                    <a:srgbClr val="00B050"/>
                  </a:solidFill>
                  <a:cs typeface="Arial" pitchFamily="34" charset="0"/>
                </a:rPr>
                <a:t>w</a:t>
              </a:r>
              <a:r>
                <a:rPr lang="en-ID" altLang="ko-KR" dirty="0">
                  <a:solidFill>
                    <a:srgbClr val="00B050"/>
                  </a:solidFill>
                  <a:cs typeface="Arial" pitchFamily="34" charset="0"/>
                </a:rPr>
                <a:t>)</a:t>
              </a:r>
              <a:endParaRPr lang="ko-KR" altLang="en-US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2BAE8C-FF44-4463-A431-864B63EFCF91}"/>
                </a:ext>
              </a:extLst>
            </p:cNvPr>
            <p:cNvSpPr txBox="1"/>
            <p:nvPr/>
          </p:nvSpPr>
          <p:spPr>
            <a:xfrm>
              <a:off x="3047165" y="2394907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  <a:cs typeface="Arial" pitchFamily="34" charset="0"/>
                </a:rPr>
                <a:t>Perencanaan</a:t>
              </a:r>
              <a:r>
                <a:rPr lang="en-US" altLang="ko-KR" b="1" dirty="0">
                  <a:solidFill>
                    <a:srgbClr val="C00000"/>
                  </a:solidFill>
                  <a:cs typeface="Arial" pitchFamily="34" charset="0"/>
                </a:rPr>
                <a:t> </a:t>
              </a:r>
              <a:r>
                <a:rPr lang="en-US" altLang="ko-KR" b="1" i="1" dirty="0">
                  <a:solidFill>
                    <a:srgbClr val="C00000"/>
                  </a:solidFill>
                  <a:cs typeface="Arial" pitchFamily="34" charset="0"/>
                </a:rPr>
                <a:t>Well Completion yang </a:t>
              </a:r>
              <a:r>
                <a:rPr lang="en-US" altLang="ko-KR" b="1" i="1" dirty="0" err="1">
                  <a:solidFill>
                    <a:srgbClr val="C00000"/>
                  </a:solidFill>
                  <a:cs typeface="Arial" pitchFamily="34" charset="0"/>
                </a:rPr>
                <a:t>sesuai</a:t>
              </a:r>
              <a:endParaRPr lang="ko-KR" altLang="en-US" b="1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</p:grpSp>
      <p:sp>
        <p:nvSpPr>
          <p:cNvPr id="32" name="Oval 31"/>
          <p:cNvSpPr/>
          <p:nvPr/>
        </p:nvSpPr>
        <p:spPr>
          <a:xfrm>
            <a:off x="608292" y="5448607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58059" y="5354299"/>
            <a:ext cx="973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  <a:cs typeface="Arial" pitchFamily="34" charset="0"/>
              </a:rPr>
              <a:t>Well Completion </a:t>
            </a:r>
            <a:r>
              <a:rPr lang="en-US" altLang="ko-KR" b="1" dirty="0">
                <a:solidFill>
                  <a:srgbClr val="C00000"/>
                </a:solidFill>
                <a:cs typeface="Arial" pitchFamily="34" charset="0"/>
              </a:rPr>
              <a:t>yang </a:t>
            </a:r>
            <a:r>
              <a:rPr lang="en-US" altLang="ko-KR" b="1" dirty="0" err="1">
                <a:solidFill>
                  <a:srgbClr val="C00000"/>
                </a:solidFill>
                <a:cs typeface="Arial" pitchFamily="34" charset="0"/>
              </a:rPr>
              <a:t>sesuai</a:t>
            </a:r>
            <a:r>
              <a:rPr lang="en-US" altLang="ko-KR" b="1" dirty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cs typeface="Arial" pitchFamily="34" charset="0"/>
              </a:rPr>
              <a:t>sehingga</a:t>
            </a:r>
            <a:r>
              <a:rPr lang="en-US" altLang="ko-KR" b="1" dirty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cs typeface="Arial" pitchFamily="34" charset="0"/>
              </a:rPr>
              <a:t>didapatkan</a:t>
            </a:r>
            <a:r>
              <a:rPr lang="en-US" altLang="ko-KR" b="1" dirty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cs typeface="Arial" pitchFamily="34" charset="0"/>
              </a:rPr>
              <a:t>produksi</a:t>
            </a:r>
            <a:r>
              <a:rPr lang="en-US" altLang="ko-KR" b="1" dirty="0">
                <a:solidFill>
                  <a:srgbClr val="C00000"/>
                </a:solidFill>
                <a:cs typeface="Arial" pitchFamily="34" charset="0"/>
              </a:rPr>
              <a:t> yang optimum</a:t>
            </a:r>
            <a:endParaRPr lang="ko-KR" altLang="en-US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12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466F79B2-4DBD-4EA7-919D-1CA2EE91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037" y="966443"/>
            <a:ext cx="5816083" cy="420649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EE3B66-6363-4F79-987A-1A64FCE34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22" y="875487"/>
            <a:ext cx="5850589" cy="427402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50761C-37F4-4772-8CA1-CFF149682649}"/>
              </a:ext>
            </a:extLst>
          </p:cNvPr>
          <p:cNvSpPr/>
          <p:nvPr/>
        </p:nvSpPr>
        <p:spPr>
          <a:xfrm>
            <a:off x="7558064" y="6581001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Beggs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 Dale, H. 1984. Gas Production Operations. Amerika: OGCI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CF051D-011A-40E7-BBDD-0B7F447A6B6C}"/>
              </a:ext>
            </a:extLst>
          </p:cNvPr>
          <p:cNvGrpSpPr/>
          <p:nvPr/>
        </p:nvGrpSpPr>
        <p:grpSpPr>
          <a:xfrm>
            <a:off x="-7982" y="-18213"/>
            <a:ext cx="11513396" cy="946348"/>
            <a:chOff x="-75958" y="-1236811"/>
            <a:chExt cx="11513396" cy="9463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6D74A04-D786-46FB-AFC9-F535CC7F7C24}"/>
                </a:ext>
              </a:extLst>
            </p:cNvPr>
            <p:cNvSpPr/>
            <p:nvPr/>
          </p:nvSpPr>
          <p:spPr>
            <a:xfrm>
              <a:off x="-62511" y="-752128"/>
              <a:ext cx="114999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8000"/>
                  </a:solidFill>
                  <a:latin typeface="Roboto"/>
                  <a:ea typeface="Times New Roman" panose="02020603050405020304" pitchFamily="18" charset="0"/>
                </a:rPr>
                <a:t>POTENSI RESERVOIR </a:t>
              </a:r>
              <a:r>
                <a:rPr lang="en-US" sz="2400" b="1" dirty="0">
                  <a:latin typeface="Roboto"/>
                  <a:ea typeface="Times New Roman" panose="02020603050405020304" pitchFamily="18" charset="0"/>
                </a:rPr>
                <a:t>TERHADAP</a:t>
              </a:r>
              <a:r>
                <a:rPr lang="en-US" sz="2400" b="1" dirty="0">
                  <a:solidFill>
                    <a:srgbClr val="FFC000"/>
                  </a:solidFill>
                  <a:latin typeface="Roboto"/>
                  <a:ea typeface="Times New Roman" panose="02020603050405020304" pitchFamily="18" charset="0"/>
                </a:rPr>
                <a:t> LAJU ALIRAN</a:t>
              </a:r>
              <a:endParaRPr lang="en-ID" sz="2400" dirty="0">
                <a:solidFill>
                  <a:srgbClr val="FFC000"/>
                </a:solidFill>
                <a:latin typeface="Roboto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2169F9-BEE9-4605-A0C4-3E608F0D018B}"/>
                </a:ext>
              </a:extLst>
            </p:cNvPr>
            <p:cNvSpPr txBox="1"/>
            <p:nvPr/>
          </p:nvSpPr>
          <p:spPr>
            <a:xfrm>
              <a:off x="-75958" y="-1236811"/>
              <a:ext cx="4072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spc="100" dirty="0">
                  <a:latin typeface="Roboto Medium" charset="0"/>
                  <a:ea typeface="Roboto Black" charset="0"/>
                  <a:cs typeface="Roboto Black" charset="0"/>
                </a:rPr>
                <a:t>Formation</a:t>
              </a:r>
              <a:r>
                <a:rPr lang="en-US" b="1" spc="100" dirty="0">
                  <a:latin typeface="Roboto Medium" charset="0"/>
                  <a:ea typeface="Roboto Black" charset="0"/>
                  <a:cs typeface="Roboto Black" charset="0"/>
                </a:rPr>
                <a:t> </a:t>
              </a:r>
              <a:r>
                <a:rPr lang="en-US" b="1" i="1" spc="100" dirty="0">
                  <a:latin typeface="Roboto Medium" charset="0"/>
                  <a:ea typeface="Roboto Black" charset="0"/>
                  <a:cs typeface="Roboto Black" charset="0"/>
                </a:rPr>
                <a:t>Completion</a:t>
              </a:r>
              <a:endParaRPr lang="en-US" b="1" i="1" spc="100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1594E9-5B72-44E3-AD93-40C65A87C1C0}"/>
                </a:ext>
              </a:extLst>
            </p:cNvPr>
            <p:cNvSpPr/>
            <p:nvPr/>
          </p:nvSpPr>
          <p:spPr>
            <a:xfrm>
              <a:off x="-72140" y="-1001974"/>
              <a:ext cx="80664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rgbClr val="44546A"/>
                  </a:solidFill>
                  <a:latin typeface="Roboto"/>
                </a:rPr>
                <a:t>CASED HOLE </a:t>
              </a:r>
              <a:r>
                <a:rPr lang="en-US" sz="2000" b="1" i="1" dirty="0">
                  <a:solidFill>
                    <a:srgbClr val="8CBABE"/>
                  </a:solidFill>
                  <a:latin typeface="Roboto"/>
                </a:rPr>
                <a:t>COMPLETION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EDFB31C1-D921-4744-88FD-07B58EE54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92" y="943018"/>
            <a:ext cx="5793231" cy="420649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A04358-DF72-4B88-968C-63D62A33E9EE}"/>
              </a:ext>
            </a:extLst>
          </p:cNvPr>
          <p:cNvCxnSpPr>
            <a:cxnSpLocks/>
          </p:cNvCxnSpPr>
          <p:nvPr/>
        </p:nvCxnSpPr>
        <p:spPr>
          <a:xfrm>
            <a:off x="6144126" y="966443"/>
            <a:ext cx="0" cy="4391620"/>
          </a:xfrm>
          <a:prstGeom prst="line">
            <a:avLst/>
          </a:prstGeom>
          <a:ln w="571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1B61F4-6F93-4E50-B67C-4C03EBEB5307}"/>
              </a:ext>
            </a:extLst>
          </p:cNvPr>
          <p:cNvSpPr txBox="1"/>
          <p:nvPr/>
        </p:nvSpPr>
        <p:spPr>
          <a:xfrm>
            <a:off x="802105" y="56468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5328B5A-04FE-498A-BD95-6492E05CD0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452" y="866580"/>
            <a:ext cx="5753413" cy="422992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2B3160-AA3A-4366-B639-E6D272F93B6E}"/>
              </a:ext>
            </a:extLst>
          </p:cNvPr>
          <p:cNvSpPr txBox="1"/>
          <p:nvPr/>
        </p:nvSpPr>
        <p:spPr>
          <a:xfrm>
            <a:off x="385127" y="5477368"/>
            <a:ext cx="10879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rate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perpotongan</a:t>
            </a:r>
            <a:r>
              <a:rPr lang="en-US" dirty="0"/>
              <a:t> </a:t>
            </a:r>
            <a:r>
              <a:rPr lang="el-GR" b="1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psistem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equivalent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besarnya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potensi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reservoir yang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dihasilkan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desain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perforasi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digunakan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770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BCCD1-F983-4682-ADF4-77CD16C42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" y="1567871"/>
            <a:ext cx="5144820" cy="3702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E96DA0-2198-4933-9B5D-48BA524E0A3D}"/>
                  </a:ext>
                </a:extLst>
              </p:cNvPr>
              <p:cNvSpPr txBox="1"/>
              <p:nvPr/>
            </p:nvSpPr>
            <p:spPr>
              <a:xfrm>
                <a:off x="3327736" y="1398607"/>
                <a:ext cx="8206312" cy="99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qsc</m:t>
                          </m:r>
                        </m:e>
                      </m:d>
                      <m:r>
                        <m:rPr>
                          <m:nor/>
                        </m:rPr>
                        <a:rPr lang="en-US" sz="2400" b="0" i="0" baseline="-25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ρgkabskrg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μ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den>
                      </m:f>
                      <m:r>
                        <m:rPr>
                          <m:nor/>
                        </m:rPr>
                        <a:rPr lang="en-US" sz="24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(0.432+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r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0" i="0" baseline="-25000" smtClean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e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r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0" i="0" baseline="-25000" smtClean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w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sz="2400" b="0" i="0" baseline="3000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ge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sz="2400" b="0" i="0" baseline="3000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sz="2400" b="0" i="1" baseline="30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sz="2400" b="0" i="0" baseline="-2500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ge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sz="2400" b="0" i="0" baseline="-2500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den>
                          </m:f>
                        </m:e>
                      </m:d>
                      <m:r>
                        <a:rPr lang="en-US" sz="2400" b="0" i="1" baseline="30000" smtClean="0">
                          <a:latin typeface="Cambria Math" panose="02040503050406030204" pitchFamily="18" charset="0"/>
                        </a:rPr>
                        <m:t>0.14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400" b="0" i="0" baseline="-2500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400" b="0" i="0" baseline="-2500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den>
                          </m:f>
                        </m:e>
                      </m:d>
                      <m:r>
                        <a:rPr lang="en-US" sz="2400" b="0" i="1" baseline="30000" smtClean="0">
                          <a:latin typeface="Cambria Math" panose="02040503050406030204" pitchFamily="18" charset="0"/>
                        </a:rPr>
                        <m:t>0.07</m:t>
                      </m:r>
                    </m:oMath>
                  </m:oMathPara>
                </a14:m>
                <a:endParaRPr lang="en-ID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E96DA0-2198-4933-9B5D-48BA524E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736" y="1398607"/>
                <a:ext cx="8206312" cy="994118"/>
              </a:xfrm>
              <a:prstGeom prst="rect">
                <a:avLst/>
              </a:prstGeom>
              <a:blipFill>
                <a:blip r:embed="rId6"/>
                <a:stretch>
                  <a:fillRect t="-1829" b="-48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F8495A0-2C9B-4215-8310-98E09941C546}"/>
              </a:ext>
            </a:extLst>
          </p:cNvPr>
          <p:cNvSpPr/>
          <p:nvPr/>
        </p:nvSpPr>
        <p:spPr>
          <a:xfrm>
            <a:off x="0" y="1231804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latin typeface="Times New Roman" panose="02020603050405020304" pitchFamily="18" charset="0"/>
              </a:rPr>
              <a:t>Schols</a:t>
            </a:r>
            <a:r>
              <a:rPr lang="en-US" b="1" i="1" dirty="0">
                <a:latin typeface="Times New Roman" panose="02020603050405020304" pitchFamily="18" charset="0"/>
              </a:rPr>
              <a:t> Equation </a:t>
            </a:r>
            <a:r>
              <a:rPr lang="en-US" b="1" dirty="0">
                <a:latin typeface="Times New Roman" panose="02020603050405020304" pitchFamily="18" charset="0"/>
              </a:rPr>
              <a:t>(1972)</a:t>
            </a:r>
            <a:endParaRPr lang="en-ID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33453D-E385-415E-824C-C2A08CC8B8E0}"/>
              </a:ext>
            </a:extLst>
          </p:cNvPr>
          <p:cNvSpPr/>
          <p:nvPr/>
        </p:nvSpPr>
        <p:spPr>
          <a:xfrm>
            <a:off x="7516211" y="3755386"/>
            <a:ext cx="45959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endParaRPr lang="en-ID" sz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D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D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ID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kritis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    </a:t>
            </a:r>
            <a:b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maksimum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coning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Scf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ID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Densitas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air, gr/cc</a:t>
            </a:r>
          </a:p>
          <a:p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ID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Densitas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gas, gr/cc</a:t>
            </a:r>
          </a:p>
          <a:p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ID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	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viskositas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gas, cp</a:t>
            </a:r>
          </a:p>
          <a:p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D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FVF gas,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scf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ID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permeabilitas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absolute, md</a:t>
            </a:r>
          </a:p>
          <a:p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rg</a:t>
            </a:r>
            <a:r>
              <a:rPr lang="en-ID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permeabilitas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relative gas, md</a:t>
            </a:r>
          </a:p>
          <a:p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	: interval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perforasi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ft</a:t>
            </a:r>
          </a:p>
          <a:p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D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ketebalan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kolom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gas, ft</a:t>
            </a:r>
          </a:p>
          <a:p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	: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jari-jari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pengurasan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ft</a:t>
            </a:r>
          </a:p>
          <a:p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rw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jari-jari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sumur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2DA50-ACA1-4774-A738-C64B3E64EC8D}"/>
              </a:ext>
            </a:extLst>
          </p:cNvPr>
          <p:cNvSpPr/>
          <p:nvPr/>
        </p:nvSpPr>
        <p:spPr>
          <a:xfrm>
            <a:off x="176221" y="5270265"/>
            <a:ext cx="51196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</a:rPr>
              <a:t>Asumsi</a:t>
            </a:r>
            <a:r>
              <a:rPr lang="en-US" b="1" dirty="0">
                <a:latin typeface="Times New Roman" panose="02020603050405020304" pitchFamily="18" charset="0"/>
              </a:rPr>
              <a:t> yang </a:t>
            </a:r>
            <a:r>
              <a:rPr lang="en-US" b="1" dirty="0" err="1">
                <a:latin typeface="Times New Roman" panose="02020603050405020304" pitchFamily="18" charset="0"/>
              </a:rPr>
              <a:t>digunakan</a:t>
            </a:r>
            <a:r>
              <a:rPr lang="en-US" b="1" dirty="0">
                <a:latin typeface="Times New Roman" panose="02020603050405020304" pitchFamily="18" charset="0"/>
              </a:rPr>
              <a:t> pada </a:t>
            </a:r>
            <a:r>
              <a:rPr lang="en-US" b="1" dirty="0" err="1">
                <a:latin typeface="Times New Roman" panose="02020603050405020304" pitchFamily="18" charset="0"/>
              </a:rPr>
              <a:t>persamaan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ini</a:t>
            </a:r>
            <a:r>
              <a:rPr lang="en-US" b="1" dirty="0">
                <a:latin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Reservoir </a:t>
            </a:r>
            <a:r>
              <a:rPr lang="en-ID" dirty="0" err="1"/>
              <a:t>merupakan</a:t>
            </a:r>
            <a:r>
              <a:rPr lang="en-ID" dirty="0"/>
              <a:t> bottom water reservoir </a:t>
            </a:r>
            <a:r>
              <a:rPr lang="en-ID" dirty="0" err="1"/>
              <a:t>atau</a:t>
            </a:r>
            <a:r>
              <a:rPr lang="en-ID" dirty="0"/>
              <a:t> reservoir </a:t>
            </a:r>
            <a:r>
              <a:rPr lang="en-ID" dirty="0" err="1"/>
              <a:t>bermekanisme</a:t>
            </a:r>
            <a:r>
              <a:rPr lang="en-ID" dirty="0"/>
              <a:t> </a:t>
            </a:r>
            <a:r>
              <a:rPr lang="en-ID" dirty="0" err="1"/>
              <a:t>pendorong</a:t>
            </a:r>
            <a:r>
              <a:rPr lang="en-ID" dirty="0"/>
              <a:t> water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88904E-AFEE-42AE-8CEF-5DCE8FA6B0B2}"/>
              </a:ext>
            </a:extLst>
          </p:cNvPr>
          <p:cNvSpPr/>
          <p:nvPr/>
        </p:nvSpPr>
        <p:spPr>
          <a:xfrm>
            <a:off x="5728447" y="6615946"/>
            <a:ext cx="6896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Hagoort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Jacques. 1988. Fundamental of Gas Engineering. Netherlands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Elssevier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(page: 223)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6FC5B-C603-4037-A669-EADFA6BE03A0}"/>
              </a:ext>
            </a:extLst>
          </p:cNvPr>
          <p:cNvSpPr/>
          <p:nvPr/>
        </p:nvSpPr>
        <p:spPr>
          <a:xfrm>
            <a:off x="-83395" y="409468"/>
            <a:ext cx="93256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PENGARUH INTERVAL PERFORASI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latin typeface="Roboto"/>
                <a:ea typeface="Times New Roman" panose="02020603050405020304" pitchFamily="18" charset="0"/>
              </a:rPr>
              <a:t>TERHADAP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LAJU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KRITIS WATER CONING</a:t>
            </a:r>
            <a:endParaRPr lang="en-ID" sz="2400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91FF3-2510-44EA-8B8E-2E94D0FBB2BD}"/>
              </a:ext>
            </a:extLst>
          </p:cNvPr>
          <p:cNvSpPr txBox="1"/>
          <p:nvPr/>
        </p:nvSpPr>
        <p:spPr>
          <a:xfrm>
            <a:off x="-96843" y="-75215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99129-B43B-4B8E-9146-19C2856BA8DF}"/>
              </a:ext>
            </a:extLst>
          </p:cNvPr>
          <p:cNvSpPr/>
          <p:nvPr/>
        </p:nvSpPr>
        <p:spPr>
          <a:xfrm>
            <a:off x="-93025" y="159622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44546A"/>
                </a:solidFill>
                <a:latin typeface="Roboto"/>
              </a:rPr>
              <a:t>CASED HOLE </a:t>
            </a:r>
            <a:r>
              <a:rPr lang="en-US" sz="2000" b="1" i="1" dirty="0">
                <a:solidFill>
                  <a:srgbClr val="8CBABE"/>
                </a:solidFill>
                <a:latin typeface="Roboto"/>
              </a:rPr>
              <a:t>COMPLETION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7FBAD-C300-47D6-B691-372159E9CDC9}"/>
              </a:ext>
            </a:extLst>
          </p:cNvPr>
          <p:cNvSpPr/>
          <p:nvPr/>
        </p:nvSpPr>
        <p:spPr>
          <a:xfrm>
            <a:off x="-3135" y="2417505"/>
            <a:ext cx="4784685" cy="994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26E4AB-4402-4810-9A7D-B8C6432A7B8B}"/>
              </a:ext>
            </a:extLst>
          </p:cNvPr>
          <p:cNvCxnSpPr/>
          <p:nvPr/>
        </p:nvCxnSpPr>
        <p:spPr>
          <a:xfrm>
            <a:off x="8911988" y="2006221"/>
            <a:ext cx="0" cy="596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79FE9D-D4A4-4FFC-BD29-C3A5366329C3}"/>
              </a:ext>
            </a:extLst>
          </p:cNvPr>
          <p:cNvSpPr txBox="1"/>
          <p:nvPr/>
        </p:nvSpPr>
        <p:spPr>
          <a:xfrm>
            <a:off x="6137888" y="2615159"/>
            <a:ext cx="562304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Semakin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b="1" dirty="0"/>
              <a:t> interval </a:t>
            </a:r>
            <a:r>
              <a:rPr lang="en-US" b="1" dirty="0" err="1"/>
              <a:t>perforasi</a:t>
            </a:r>
            <a:r>
              <a:rPr lang="en-US" b="1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laju</a:t>
            </a:r>
            <a:r>
              <a:rPr lang="en-US" dirty="0"/>
              <a:t> </a:t>
            </a:r>
            <a:r>
              <a:rPr lang="en-US" dirty="0" err="1"/>
              <a:t>kritis</a:t>
            </a:r>
            <a:r>
              <a:rPr lang="en-US" dirty="0"/>
              <a:t> </a:t>
            </a:r>
            <a:r>
              <a:rPr lang="en-US" i="1" dirty="0"/>
              <a:t>water coning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b="1" dirty="0" err="1"/>
              <a:t>semakin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b="1" dirty="0"/>
              <a:t> </a:t>
            </a:r>
            <a:r>
              <a:rPr lang="en-US" b="1" dirty="0" err="1"/>
              <a:t>potensi</a:t>
            </a:r>
            <a:r>
              <a:rPr lang="en-US" b="1" dirty="0"/>
              <a:t> </a:t>
            </a:r>
            <a:r>
              <a:rPr lang="en-US" b="1" dirty="0" err="1"/>
              <a:t>terjadinya</a:t>
            </a:r>
            <a:r>
              <a:rPr lang="en-US" b="1" dirty="0"/>
              <a:t> </a:t>
            </a:r>
            <a:r>
              <a:rPr lang="en-US" b="1" i="1" dirty="0"/>
              <a:t>water coning</a:t>
            </a:r>
            <a:endParaRPr lang="en-ID" b="1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49A888-741F-49EC-B231-CA2E5DB8DB31}"/>
              </a:ext>
            </a:extLst>
          </p:cNvPr>
          <p:cNvSpPr/>
          <p:nvPr/>
        </p:nvSpPr>
        <p:spPr>
          <a:xfrm>
            <a:off x="5310724" y="2359776"/>
            <a:ext cx="6790170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</a:rPr>
              <a:t>Persamaan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ini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merupakan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pengembangan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dari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persamaan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Dupuit</a:t>
            </a:r>
            <a:r>
              <a:rPr lang="en-US" b="1" dirty="0">
                <a:latin typeface="Times New Roman" panose="02020603050405020304" pitchFamily="18" charset="0"/>
              </a:rPr>
              <a:t> yang pada </a:t>
            </a:r>
            <a:r>
              <a:rPr lang="en-US" b="1" dirty="0" err="1">
                <a:latin typeface="Times New Roman" panose="02020603050405020304" pitchFamily="18" charset="0"/>
              </a:rPr>
              <a:t>persamaannya</a:t>
            </a:r>
            <a:r>
              <a:rPr lang="en-US" b="1" dirty="0">
                <a:latin typeface="Times New Roman" panose="02020603050405020304" pitchFamily="18" charset="0"/>
              </a:rPr>
              <a:t> reservoir </a:t>
            </a:r>
            <a:r>
              <a:rPr lang="en-US" b="1" dirty="0" err="1">
                <a:latin typeface="Times New Roman" panose="02020603050405020304" pitchFamily="18" charset="0"/>
              </a:rPr>
              <a:t>memiliki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tenaga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dorong</a:t>
            </a:r>
            <a:r>
              <a:rPr lang="en-US" b="1" dirty="0">
                <a:latin typeface="Times New Roman" panose="02020603050405020304" pitchFamily="18" charset="0"/>
              </a:rPr>
              <a:t> water drive, </a:t>
            </a:r>
            <a:r>
              <a:rPr lang="en-US" b="1" dirty="0" err="1">
                <a:latin typeface="Times New Roman" panose="02020603050405020304" pitchFamily="18" charset="0"/>
              </a:rPr>
              <a:t>memperforasi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seluruh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tebal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lapisan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produktif</a:t>
            </a:r>
            <a:r>
              <a:rPr lang="en-US" b="1" dirty="0">
                <a:latin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</a:rPr>
              <a:t>dikarenakan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sangat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tidak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biasa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komplesi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sumur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seperti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itu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maka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Schols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mengembangan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persamaan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tersebut</a:t>
            </a:r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C75FCF-2035-40EA-99D6-3A9C12364AC8}"/>
              </a:ext>
            </a:extLst>
          </p:cNvPr>
          <p:cNvSpPr/>
          <p:nvPr/>
        </p:nvSpPr>
        <p:spPr>
          <a:xfrm>
            <a:off x="8768016" y="1567872"/>
            <a:ext cx="300251" cy="438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C10748-90BF-4432-941C-520F3EE29C1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64895" y="2910607"/>
            <a:ext cx="1198522" cy="23230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0F4AAB-4C3D-46C4-AF79-54E1CAA77AE5}"/>
              </a:ext>
            </a:extLst>
          </p:cNvPr>
          <p:cNvSpPr txBox="1"/>
          <p:nvPr/>
        </p:nvSpPr>
        <p:spPr>
          <a:xfrm>
            <a:off x="5963417" y="4633463"/>
            <a:ext cx="562304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mencegah</a:t>
            </a:r>
            <a:r>
              <a:rPr lang="en-US" b="1" dirty="0"/>
              <a:t> </a:t>
            </a:r>
            <a:r>
              <a:rPr lang="en-US" b="1" dirty="0" err="1"/>
              <a:t>terjadi</a:t>
            </a:r>
            <a:r>
              <a:rPr lang="en-US" b="1" dirty="0"/>
              <a:t> </a:t>
            </a:r>
            <a:r>
              <a:rPr lang="en-US" b="1" dirty="0" err="1"/>
              <a:t>cepatnya</a:t>
            </a:r>
            <a:r>
              <a:rPr lang="en-US" b="1" dirty="0"/>
              <a:t> water breakthrough, </a:t>
            </a:r>
            <a:r>
              <a:rPr lang="en-US" b="1" dirty="0" err="1"/>
              <a:t>dilakukanlah</a:t>
            </a:r>
            <a:r>
              <a:rPr lang="en-US" b="1" dirty="0"/>
              <a:t> </a:t>
            </a:r>
            <a:r>
              <a:rPr lang="en-US" b="1" dirty="0" err="1"/>
              <a:t>perforasi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bagian</a:t>
            </a:r>
            <a:r>
              <a:rPr lang="en-US" b="1" dirty="0"/>
              <a:t> </a:t>
            </a:r>
            <a:r>
              <a:rPr lang="en-US" b="1" dirty="0" err="1"/>
              <a:t>teratas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lapisan</a:t>
            </a:r>
            <a:r>
              <a:rPr lang="en-US" b="1" dirty="0"/>
              <a:t> </a:t>
            </a:r>
            <a:r>
              <a:rPr lang="en-US" b="1" dirty="0" err="1"/>
              <a:t>produktif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memperforasi</a:t>
            </a:r>
            <a:r>
              <a:rPr lang="en-US" b="1" dirty="0"/>
              <a:t> </a:t>
            </a:r>
            <a:r>
              <a:rPr lang="en-US" b="1" dirty="0" err="1"/>
              <a:t>bagian</a:t>
            </a:r>
            <a:r>
              <a:rPr lang="en-US" b="1" dirty="0"/>
              <a:t> </a:t>
            </a:r>
            <a:r>
              <a:rPr lang="en-US" b="1" dirty="0" err="1"/>
              <a:t>sejauh</a:t>
            </a:r>
            <a:r>
              <a:rPr lang="en-US" b="1" dirty="0"/>
              <a:t> </a:t>
            </a:r>
            <a:r>
              <a:rPr lang="en-US" b="1" dirty="0" err="1"/>
              <a:t>mungkin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i="1" dirty="0"/>
              <a:t>gas water contact </a:t>
            </a:r>
            <a:endParaRPr lang="en-ID" b="1" i="1" dirty="0"/>
          </a:p>
        </p:txBody>
      </p:sp>
    </p:spTree>
    <p:extLst>
      <p:ext uri="{BB962C8B-B14F-4D97-AF65-F5344CB8AC3E}">
        <p14:creationId xmlns:p14="http://schemas.microsoft.com/office/powerpoint/2010/main" val="53592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4" grpId="1"/>
      <p:bldP spid="14" grpId="2"/>
      <p:bldP spid="15" grpId="0"/>
      <p:bldP spid="16" grpId="0"/>
      <p:bldP spid="18" grpId="0"/>
      <p:bldP spid="19" grpId="0"/>
      <p:bldP spid="2" grpId="0" animBg="1"/>
      <p:bldP spid="2" grpId="1" animBg="1"/>
      <p:bldP spid="7" grpId="0" animBg="1"/>
      <p:bldP spid="20" grpId="0" animBg="1"/>
      <p:bldP spid="20" grpId="1" animBg="1"/>
      <p:bldP spid="21" grpId="0" animBg="1"/>
      <p:bldP spid="23" grpId="0" animBg="1"/>
      <p:bldP spid="2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8495A0-2C9B-4215-8310-98E09941C546}"/>
              </a:ext>
            </a:extLst>
          </p:cNvPr>
          <p:cNvSpPr/>
          <p:nvPr/>
        </p:nvSpPr>
        <p:spPr>
          <a:xfrm>
            <a:off x="0" y="1279576"/>
            <a:ext cx="342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</a:rPr>
              <a:t>Jacques </a:t>
            </a:r>
            <a:r>
              <a:rPr lang="en-US" b="1" i="1" dirty="0" err="1">
                <a:latin typeface="Times New Roman" panose="02020603050405020304" pitchFamily="18" charset="0"/>
              </a:rPr>
              <a:t>Haqoort</a:t>
            </a:r>
            <a:r>
              <a:rPr lang="en-US" b="1" i="1" dirty="0">
                <a:latin typeface="Times New Roman" panose="02020603050405020304" pitchFamily="18" charset="0"/>
              </a:rPr>
              <a:t> Equation </a:t>
            </a:r>
            <a:r>
              <a:rPr lang="en-US" b="1" dirty="0">
                <a:latin typeface="Times New Roman" panose="02020603050405020304" pitchFamily="18" charset="0"/>
              </a:rPr>
              <a:t>(1988)</a:t>
            </a:r>
            <a:endParaRPr lang="en-ID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88904E-AFEE-42AE-8CEF-5DCE8FA6B0B2}"/>
              </a:ext>
            </a:extLst>
          </p:cNvPr>
          <p:cNvSpPr/>
          <p:nvPr/>
        </p:nvSpPr>
        <p:spPr>
          <a:xfrm>
            <a:off x="5725552" y="6581001"/>
            <a:ext cx="7884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Hagoort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Jacques. 1988. Fundamental of Gas Engineering. Netherlands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Elssevier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(page: 225)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E63D6-9FFC-4E9D-9BE3-7027F8CEA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3396" y="1631709"/>
            <a:ext cx="5557202" cy="27960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FAE2E2-F0F3-4B77-B859-214C314F5102}"/>
              </a:ext>
            </a:extLst>
          </p:cNvPr>
          <p:cNvSpPr/>
          <p:nvPr/>
        </p:nvSpPr>
        <p:spPr>
          <a:xfrm>
            <a:off x="493" y="4711569"/>
            <a:ext cx="4595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Times New Roman" panose="02020603050405020304" pitchFamily="18" charset="0"/>
              </a:rPr>
              <a:t>Asumsi</a:t>
            </a:r>
            <a:r>
              <a:rPr lang="en-US" sz="1600" b="1" dirty="0">
                <a:latin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</a:rPr>
              <a:t>Reservoir </a:t>
            </a:r>
            <a:r>
              <a:rPr lang="en-US" sz="1600" b="1" dirty="0" err="1">
                <a:latin typeface="Times New Roman" panose="02020603050405020304" pitchFamily="18" charset="0"/>
              </a:rPr>
              <a:t>bersifat</a:t>
            </a:r>
            <a:r>
              <a:rPr lang="en-US" sz="1600" b="1" dirty="0">
                <a:latin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</a:rPr>
              <a:t>homogen</a:t>
            </a:r>
            <a:endParaRPr lang="en-US" sz="1600" b="1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Times New Roman" panose="02020603050405020304" pitchFamily="18" charset="0"/>
              </a:rPr>
              <a:t>Tekanan</a:t>
            </a:r>
            <a:r>
              <a:rPr lang="en-US" sz="1600" b="1" dirty="0">
                <a:latin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</a:rPr>
              <a:t>kapiler</a:t>
            </a:r>
            <a:r>
              <a:rPr lang="en-US" sz="1600" b="1" dirty="0">
                <a:latin typeface="Times New Roman" panose="02020603050405020304" pitchFamily="18" charset="0"/>
              </a:rPr>
              <a:t> dan </a:t>
            </a:r>
            <a:r>
              <a:rPr lang="en-US" sz="1600" b="1" dirty="0" err="1">
                <a:latin typeface="Times New Roman" panose="02020603050405020304" pitchFamily="18" charset="0"/>
              </a:rPr>
              <a:t>gravitasi</a:t>
            </a:r>
            <a:r>
              <a:rPr lang="en-US" sz="1600" b="1" dirty="0">
                <a:latin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</a:rPr>
              <a:t>diabaikan</a:t>
            </a:r>
            <a:endParaRPr lang="en-US" sz="1600" b="1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Times New Roman" panose="02020603050405020304" pitchFamily="18" charset="0"/>
              </a:rPr>
              <a:t>Viskositas</a:t>
            </a:r>
            <a:r>
              <a:rPr lang="en-US" sz="1600" b="1" dirty="0">
                <a:latin typeface="Times New Roman" panose="02020603050405020304" pitchFamily="18" charset="0"/>
              </a:rPr>
              <a:t> gas dan air </a:t>
            </a:r>
            <a:r>
              <a:rPr lang="en-US" sz="1600" b="1" dirty="0" err="1">
                <a:latin typeface="Times New Roman" panose="02020603050405020304" pitchFamily="18" charset="0"/>
              </a:rPr>
              <a:t>konstan</a:t>
            </a:r>
            <a:endParaRPr lang="en-US" sz="1600" b="1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Times New Roman" panose="02020603050405020304" pitchFamily="18" charset="0"/>
              </a:rPr>
              <a:t>Aliran</a:t>
            </a:r>
            <a:r>
              <a:rPr lang="en-US" sz="1600" b="1" dirty="0">
                <a:latin typeface="Times New Roman" panose="02020603050405020304" pitchFamily="18" charset="0"/>
              </a:rPr>
              <a:t> Darcy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Times New Roman" panose="02020603050405020304" pitchFamily="18" charset="0"/>
              </a:rPr>
              <a:t>Kedalaman</a:t>
            </a:r>
            <a:r>
              <a:rPr lang="en-US" sz="1600" b="1" dirty="0">
                <a:latin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</a:rPr>
              <a:t>Penetrasi</a:t>
            </a:r>
            <a:r>
              <a:rPr lang="en-US" sz="1600" b="1" dirty="0">
                <a:latin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</a:rPr>
              <a:t>Sumur</a:t>
            </a:r>
            <a:r>
              <a:rPr lang="en-US" sz="1600" b="1" dirty="0">
                <a:latin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</a:rPr>
              <a:t>diabaikan</a:t>
            </a:r>
            <a:endParaRPr lang="en-ID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7FA5F-28C1-4332-AAB1-59022FC55A07}"/>
                  </a:ext>
                </a:extLst>
              </p:cNvPr>
              <p:cNvSpPr txBox="1"/>
              <p:nvPr/>
            </p:nvSpPr>
            <p:spPr>
              <a:xfrm>
                <a:off x="5641299" y="1712731"/>
                <a:ext cx="1861087" cy="76360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400" b="0" i="0" baseline="-25000" smtClean="0">
                          <a:latin typeface="Cambria Math" panose="02040503050406030204" pitchFamily="18" charset="0"/>
                        </a:rPr>
                        <m:t>gw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</a:rPr>
                            <m:t>giw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</a:rPr>
                            <m:t>wrg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7FA5F-28C1-4332-AAB1-59022FC55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99" y="1712731"/>
                <a:ext cx="1861087" cy="763607"/>
              </a:xfrm>
              <a:prstGeom prst="rect">
                <a:avLst/>
              </a:prstGeom>
              <a:blipFill>
                <a:blip r:embed="rId6"/>
                <a:stretch>
                  <a:fillRect b="-3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079778-2C67-41FB-9AA6-9D3A7FCA58AC}"/>
                  </a:ext>
                </a:extLst>
              </p:cNvPr>
              <p:cNvSpPr txBox="1"/>
              <p:nvPr/>
            </p:nvSpPr>
            <p:spPr>
              <a:xfrm>
                <a:off x="7581666" y="1712731"/>
                <a:ext cx="4349105" cy="766620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400" b="0" i="0" baseline="-25000" smtClean="0">
                          <a:latin typeface="Cambria Math" panose="02040503050406030204" pitchFamily="18" charset="0"/>
                        </a:rPr>
                        <m:t>bt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Mgw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∅(1−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swi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sgr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πh</m:t>
                          </m:r>
                          <m:r>
                            <m:rPr>
                              <m:nor/>
                            </m:rPr>
                            <a:rPr lang="en-US" sz="2400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qsc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Bg</m:t>
                          </m:r>
                        </m:den>
                      </m:f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079778-2C67-41FB-9AA6-9D3A7FCA5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66" y="1712731"/>
                <a:ext cx="4349105" cy="7666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8B8B573-6BAD-4C8A-8C86-A940C2116378}"/>
              </a:ext>
            </a:extLst>
          </p:cNvPr>
          <p:cNvSpPr/>
          <p:nvPr/>
        </p:nvSpPr>
        <p:spPr>
          <a:xfrm>
            <a:off x="5524887" y="127045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</a:rPr>
              <a:t>Persamaan</a:t>
            </a:r>
            <a:r>
              <a:rPr lang="en-US" b="1" dirty="0">
                <a:latin typeface="Times New Roman" panose="02020603050405020304" pitchFamily="18" charset="0"/>
              </a:rPr>
              <a:t>:</a:t>
            </a:r>
            <a:endParaRPr lang="en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B18A5-B647-4686-A89B-37F1C9496A8C}"/>
              </a:ext>
            </a:extLst>
          </p:cNvPr>
          <p:cNvSpPr/>
          <p:nvPr/>
        </p:nvSpPr>
        <p:spPr>
          <a:xfrm>
            <a:off x="4366353" y="4331926"/>
            <a:ext cx="42457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endParaRPr lang="en-ID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 	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 </a:t>
            </a:r>
            <a:r>
              <a:rPr lang="en-ID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breaktrhrough</a:t>
            </a:r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gw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ID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Gas/water mobility ratio</a:t>
            </a:r>
          </a:p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ID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viskositas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air, cp</a:t>
            </a:r>
          </a:p>
          <a:p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ID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	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viskositas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gas, cp</a:t>
            </a:r>
          </a:p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D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FVF gas,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scf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giw</a:t>
            </a:r>
            <a:r>
              <a:rPr lang="en-ID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rg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@S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8C5805-35BB-4E2D-AAE3-983DD0BF6803}"/>
              </a:ext>
            </a:extLst>
          </p:cNvPr>
          <p:cNvSpPr/>
          <p:nvPr/>
        </p:nvSpPr>
        <p:spPr>
          <a:xfrm>
            <a:off x="-37270" y="450436"/>
            <a:ext cx="11029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MEMPERKIRAKAN WAKTU </a:t>
            </a:r>
            <a:r>
              <a:rPr lang="en-US" sz="2400" b="1" i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BREAKTHROUGH </a:t>
            </a:r>
            <a:r>
              <a:rPr lang="en-US" sz="2400" b="1" i="1" dirty="0">
                <a:latin typeface="Roboto"/>
                <a:ea typeface="Times New Roman" panose="02020603050405020304" pitchFamily="18" charset="0"/>
              </a:rPr>
              <a:t>TERHADAP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DESAIN PERFORASI</a:t>
            </a:r>
            <a:endParaRPr lang="en-ID" sz="2400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92DED7-76D4-4070-871C-E9C8507D8E10}"/>
              </a:ext>
            </a:extLst>
          </p:cNvPr>
          <p:cNvSpPr txBox="1"/>
          <p:nvPr/>
        </p:nvSpPr>
        <p:spPr>
          <a:xfrm>
            <a:off x="-96843" y="-75215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4CF9F1-4EF5-48D5-B2A0-0DE9BDF3D760}"/>
              </a:ext>
            </a:extLst>
          </p:cNvPr>
          <p:cNvSpPr/>
          <p:nvPr/>
        </p:nvSpPr>
        <p:spPr>
          <a:xfrm>
            <a:off x="-93025" y="159622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44546A"/>
                </a:solidFill>
                <a:latin typeface="Roboto"/>
              </a:rPr>
              <a:t>CASED HOLE </a:t>
            </a:r>
            <a:r>
              <a:rPr lang="en-US" sz="2000" b="1" i="1" dirty="0">
                <a:solidFill>
                  <a:srgbClr val="8CBABE"/>
                </a:solidFill>
                <a:latin typeface="Roboto"/>
              </a:rPr>
              <a:t>COMPLETION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F99F83-A7DD-47DC-A5BE-170F9AF57B7F}"/>
              </a:ext>
            </a:extLst>
          </p:cNvPr>
          <p:cNvSpPr/>
          <p:nvPr/>
        </p:nvSpPr>
        <p:spPr>
          <a:xfrm>
            <a:off x="6581894" y="3184430"/>
            <a:ext cx="5029689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laju</a:t>
            </a:r>
            <a:r>
              <a:rPr lang="en-US" dirty="0"/>
              <a:t> </a:t>
            </a:r>
            <a:r>
              <a:rPr lang="en-US" dirty="0" err="1"/>
              <a:t>alir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 yang </a:t>
            </a:r>
            <a:r>
              <a:rPr lang="en-US" dirty="0" err="1"/>
              <a:t>diaplikasikan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breakthrough (</a:t>
            </a:r>
            <a:r>
              <a:rPr lang="en-US" dirty="0" err="1"/>
              <a:t>terproduksinya</a:t>
            </a:r>
            <a:r>
              <a:rPr lang="en-US" dirty="0"/>
              <a:t> air)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E69A-7596-4944-8DB8-C798E30F4715}"/>
              </a:ext>
            </a:extLst>
          </p:cNvPr>
          <p:cNvSpPr/>
          <p:nvPr/>
        </p:nvSpPr>
        <p:spPr>
          <a:xfrm>
            <a:off x="8349371" y="454742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wrg</a:t>
            </a:r>
            <a:r>
              <a:rPr lang="en-ID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rw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@S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md</a:t>
            </a:r>
          </a:p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Saturasi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air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mula-mula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Saturasi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 residual</a:t>
            </a:r>
          </a:p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hge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ketebalan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kolom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gas, ft</a:t>
            </a:r>
          </a:p>
          <a:p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ɸ	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porositas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reservoir</a:t>
            </a:r>
          </a:p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Permeabilitas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vertikal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md</a:t>
            </a:r>
          </a:p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Permeabilitas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horizontal, md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4C368A-2FF2-4690-B38C-F84C35610654}"/>
              </a:ext>
            </a:extLst>
          </p:cNvPr>
          <p:cNvSpPr/>
          <p:nvPr/>
        </p:nvSpPr>
        <p:spPr>
          <a:xfrm>
            <a:off x="4347303" y="4378650"/>
            <a:ext cx="7825647" cy="21993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8FBD23-979A-4015-B4EC-76547D092A0D}"/>
              </a:ext>
            </a:extLst>
          </p:cNvPr>
          <p:cNvSpPr/>
          <p:nvPr/>
        </p:nvSpPr>
        <p:spPr>
          <a:xfrm>
            <a:off x="-37270" y="2696"/>
            <a:ext cx="12192000" cy="6853499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B4321E-E732-4B0F-9EFB-F51C66C15CEC}"/>
              </a:ext>
            </a:extLst>
          </p:cNvPr>
          <p:cNvSpPr/>
          <p:nvPr/>
        </p:nvSpPr>
        <p:spPr>
          <a:xfrm>
            <a:off x="9902920" y="2153355"/>
            <a:ext cx="685800" cy="3214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ABB3D-BEB8-4328-BE50-5792F7F04ECD}"/>
              </a:ext>
            </a:extLst>
          </p:cNvPr>
          <p:cNvCxnSpPr>
            <a:stCxn id="9" idx="2"/>
          </p:cNvCxnSpPr>
          <p:nvPr/>
        </p:nvCxnSpPr>
        <p:spPr>
          <a:xfrm>
            <a:off x="10245820" y="2474846"/>
            <a:ext cx="0" cy="659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E02B586-E489-4179-8D76-7BEC7567569D}"/>
              </a:ext>
            </a:extLst>
          </p:cNvPr>
          <p:cNvSpPr/>
          <p:nvPr/>
        </p:nvSpPr>
        <p:spPr>
          <a:xfrm>
            <a:off x="1243201" y="2104410"/>
            <a:ext cx="9372785" cy="2246769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</a:rPr>
              <a:t>Jacques </a:t>
            </a:r>
            <a:r>
              <a:rPr lang="en-US" sz="2800" b="1" dirty="0" err="1">
                <a:latin typeface="Times New Roman" panose="02020603050405020304" pitchFamily="18" charset="0"/>
              </a:rPr>
              <a:t>Hagoort</a:t>
            </a:r>
            <a:r>
              <a:rPr lang="en-US" sz="2800" b="1" dirty="0">
                <a:latin typeface="Times New Roman" panose="02020603050405020304" pitchFamily="18" charset="0"/>
              </a:rPr>
              <a:t>, 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</a:rPr>
              <a:t>“ Pada </a:t>
            </a:r>
            <a:r>
              <a:rPr lang="en-US" sz="2800" b="1" dirty="0" err="1">
                <a:latin typeface="Times New Roman" panose="02020603050405020304" pitchFamily="18" charset="0"/>
              </a:rPr>
              <a:t>dasarnya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laju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kritis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untuk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>
                <a:latin typeface="Times New Roman" panose="02020603050405020304" pitchFamily="18" charset="0"/>
              </a:rPr>
              <a:t>water coning </a:t>
            </a:r>
            <a:r>
              <a:rPr lang="en-US" sz="2800" b="1" dirty="0" err="1">
                <a:latin typeface="Times New Roman" panose="02020603050405020304" pitchFamily="18" charset="0"/>
              </a:rPr>
              <a:t>biasanya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kecil</a:t>
            </a:r>
            <a:r>
              <a:rPr lang="en-US" sz="2800" b="1" dirty="0">
                <a:latin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</a:rPr>
              <a:t>hal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ini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dikarenakan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kecil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kemungkinan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terjadinya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produksi</a:t>
            </a:r>
            <a:r>
              <a:rPr lang="en-US" sz="2800" b="1" dirty="0">
                <a:latin typeface="Times New Roman" panose="02020603050405020304" pitchFamily="18" charset="0"/>
              </a:rPr>
              <a:t> air. </a:t>
            </a:r>
            <a:r>
              <a:rPr lang="en-US" sz="2800" b="1" dirty="0" err="1">
                <a:latin typeface="Times New Roman" panose="02020603050405020304" pitchFamily="18" charset="0"/>
              </a:rPr>
              <a:t>Kecuali</a:t>
            </a:r>
            <a:r>
              <a:rPr lang="en-US" sz="2800" b="1" dirty="0">
                <a:latin typeface="Times New Roman" panose="02020603050405020304" pitchFamily="18" charset="0"/>
              </a:rPr>
              <a:t> reservoir </a:t>
            </a:r>
            <a:r>
              <a:rPr lang="en-US" sz="2800" b="1" dirty="0" err="1">
                <a:latin typeface="Times New Roman" panose="02020603050405020304" pitchFamily="18" charset="0"/>
              </a:rPr>
              <a:t>tersebut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memiliki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ketebalan</a:t>
            </a:r>
            <a:r>
              <a:rPr lang="en-US" sz="2800" b="1" dirty="0">
                <a:latin typeface="Times New Roman" panose="02020603050405020304" pitchFamily="18" charset="0"/>
              </a:rPr>
              <a:t> yang </a:t>
            </a:r>
            <a:r>
              <a:rPr lang="en-US" sz="2800" b="1" dirty="0" err="1">
                <a:latin typeface="Times New Roman" panose="02020603050405020304" pitchFamily="18" charset="0"/>
              </a:rPr>
              <a:t>besar</a:t>
            </a:r>
            <a:r>
              <a:rPr lang="en-US" sz="2800" b="1" dirty="0">
                <a:latin typeface="Times New Roman" panose="02020603050405020304" pitchFamily="18" charset="0"/>
              </a:rPr>
              <a:t> dan </a:t>
            </a:r>
            <a:r>
              <a:rPr lang="en-US" sz="2800" b="1" dirty="0" err="1">
                <a:latin typeface="Times New Roman" panose="02020603050405020304" pitchFamily="18" charset="0"/>
              </a:rPr>
              <a:t>sangat</a:t>
            </a:r>
            <a:r>
              <a:rPr lang="en-US" sz="2800" b="1" dirty="0">
                <a:latin typeface="Times New Roman" panose="02020603050405020304" pitchFamily="18" charset="0"/>
              </a:rPr>
              <a:t> permeable.”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2237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7" grpId="0" animBg="1"/>
      <p:bldP spid="8" grpId="0" animBg="1"/>
      <p:bldP spid="23" grpId="0"/>
      <p:bldP spid="24" grpId="0"/>
      <p:bldP spid="19" grpId="0"/>
      <p:bldP spid="20" grpId="0"/>
      <p:bldP spid="21" grpId="0"/>
      <p:bldP spid="26" grpId="0" animBg="1"/>
      <p:bldP spid="4" grpId="0"/>
      <p:bldP spid="5" grpId="0" animBg="1"/>
      <p:bldP spid="27" grpId="0" animBg="1"/>
      <p:bldP spid="9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88904E-AFEE-42AE-8CEF-5DCE8FA6B0B2}"/>
              </a:ext>
            </a:extLst>
          </p:cNvPr>
          <p:cNvSpPr/>
          <p:nvPr/>
        </p:nvSpPr>
        <p:spPr>
          <a:xfrm>
            <a:off x="1872253" y="6581001"/>
            <a:ext cx="10752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Stein. 1974. Estimating Maximum Sand Free Production Rates from friable sands for Different Well Completion Geometries. Amerika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JPT (page: 1158)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9632D-7BC0-4850-95DC-82CDD4350051}"/>
              </a:ext>
            </a:extLst>
          </p:cNvPr>
          <p:cNvSpPr txBox="1"/>
          <p:nvPr/>
        </p:nvSpPr>
        <p:spPr>
          <a:xfrm>
            <a:off x="22159" y="129698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/>
              </a:rPr>
              <a:t>Stein, 1974:</a:t>
            </a:r>
            <a:endParaRPr lang="en-ID" b="1" dirty="0">
              <a:latin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5CB28-FB74-41DB-A3E3-5483073BFAA4}"/>
                  </a:ext>
                </a:extLst>
              </p:cNvPr>
              <p:cNvSpPr txBox="1"/>
              <p:nvPr/>
            </p:nvSpPr>
            <p:spPr>
              <a:xfrm>
                <a:off x="258956" y="1713875"/>
                <a:ext cx="3836563" cy="7746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sz="2400" b="0" i="0" baseline="-2500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0,025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  <m:r>
                            <m:rPr>
                              <m:nor/>
                            </m:rPr>
                            <a:rPr lang="en-US" sz="2400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kz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Nz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en-US" sz="2400" b="0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Az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m:rPr>
                              <m:nor/>
                            </m:rPr>
                            <a:rPr lang="en-US" sz="2400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</m:t>
                          </m:r>
                        </m:den>
                      </m:f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5CB28-FB74-41DB-A3E3-5483073BF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56" y="1713875"/>
                <a:ext cx="3836563" cy="774636"/>
              </a:xfrm>
              <a:prstGeom prst="rect">
                <a:avLst/>
              </a:prstGeom>
              <a:blipFill>
                <a:blip r:embed="rId5"/>
                <a:stretch>
                  <a:fillRect r="-2698" b="-15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499D4B-F266-4CD1-B41E-294B5EEA189B}"/>
              </a:ext>
            </a:extLst>
          </p:cNvPr>
          <p:cNvSpPr/>
          <p:nvPr/>
        </p:nvSpPr>
        <p:spPr>
          <a:xfrm>
            <a:off x="112097" y="3401075"/>
            <a:ext cx="7966844" cy="2336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Dimana :</a:t>
            </a:r>
          </a:p>
          <a:p>
            <a:pPr algn="just">
              <a:lnSpc>
                <a:spcPct val="90000"/>
              </a:lnSpc>
            </a:pP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d-ID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 produksi kritis,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Scf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/day</a:t>
            </a:r>
          </a:p>
          <a:p>
            <a:pPr algn="just">
              <a:lnSpc>
                <a:spcPct val="90000"/>
              </a:lnSpc>
            </a:pP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rmeabilitas batuan, mD</a:t>
            </a:r>
          </a:p>
          <a:p>
            <a:pPr algn="just">
              <a:lnSpc>
                <a:spcPct val="90000"/>
              </a:lnSpc>
            </a:pP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Ju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mlah 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 perforasi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shot</a:t>
            </a:r>
            <a:endParaRPr lang="id-ID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d-ID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Shear Modulus, Psi (0,842 x 10</a:t>
            </a:r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batu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pasir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paling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lemah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d-ID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id-ID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aktor volume formasi fluida, bbl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scf</a:t>
            </a:r>
            <a:endParaRPr lang="id-ID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iskositas fluida, cp</a:t>
            </a:r>
          </a:p>
          <a:p>
            <a:pPr algn="just">
              <a:lnSpc>
                <a:spcPct val="90000"/>
              </a:lnSpc>
            </a:pP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uas kelengkungan pasir formasi, sq-ft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diasumsikan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bernilai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</a:t>
            </a:r>
            <a:endParaRPr lang="id-ID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</a:t>
            </a:r>
            <a:r>
              <a:rPr lang="id-ID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uas kelengkungan pasir pada kondisi test, sq-ft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diasumsikan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bernilai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87868-D1AC-4FF5-99AC-64959CD1F8C6}"/>
              </a:ext>
            </a:extLst>
          </p:cNvPr>
          <p:cNvSpPr/>
          <p:nvPr/>
        </p:nvSpPr>
        <p:spPr>
          <a:xfrm>
            <a:off x="2711760" y="1635518"/>
            <a:ext cx="491319" cy="4913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5812E9-2233-4CAA-AC1F-AAC357122A29}"/>
              </a:ext>
            </a:extLst>
          </p:cNvPr>
          <p:cNvCxnSpPr>
            <a:cxnSpLocks/>
          </p:cNvCxnSpPr>
          <p:nvPr/>
        </p:nvCxnSpPr>
        <p:spPr>
          <a:xfrm>
            <a:off x="3203079" y="1879433"/>
            <a:ext cx="19163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6AABD51-FC64-4241-8C8F-CA19400FE7CE}"/>
              </a:ext>
            </a:extLst>
          </p:cNvPr>
          <p:cNvSpPr txBox="1"/>
          <p:nvPr/>
        </p:nvSpPr>
        <p:spPr>
          <a:xfrm>
            <a:off x="5149901" y="1276264"/>
            <a:ext cx="5678028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/>
              </a:rPr>
              <a:t>Pada </a:t>
            </a:r>
            <a:r>
              <a:rPr lang="en-US" dirty="0" err="1">
                <a:latin typeface="Roboto"/>
              </a:rPr>
              <a:t>persamaan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ini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seolah-olah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menunjukkan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semakin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banyak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jumlah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lubang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perforasi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maka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nilai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laju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alir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kritis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kepasiran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semakin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besar</a:t>
            </a:r>
            <a:endParaRPr lang="en-US" dirty="0">
              <a:latin typeface="Roboto"/>
            </a:endParaRPr>
          </a:p>
          <a:p>
            <a:pPr algn="ctr"/>
            <a:r>
              <a:rPr lang="en-US" dirty="0" err="1">
                <a:latin typeface="Roboto"/>
              </a:rPr>
              <a:t>Sehingga</a:t>
            </a:r>
            <a:r>
              <a:rPr lang="en-US" dirty="0">
                <a:latin typeface="Roboto"/>
              </a:rPr>
              <a:t>,</a:t>
            </a:r>
          </a:p>
          <a:p>
            <a:pPr algn="ctr"/>
            <a:r>
              <a:rPr lang="en-US" dirty="0" err="1">
                <a:latin typeface="Roboto"/>
              </a:rPr>
              <a:t>Semakin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banyak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lubang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perforasi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tidak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mudah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terjadi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kepasiran</a:t>
            </a:r>
            <a:endParaRPr lang="en-ID" dirty="0"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939DB-FD32-45C7-BF82-BA6337EF864E}"/>
              </a:ext>
            </a:extLst>
          </p:cNvPr>
          <p:cNvSpPr/>
          <p:nvPr/>
        </p:nvSpPr>
        <p:spPr>
          <a:xfrm>
            <a:off x="-83395" y="409468"/>
            <a:ext cx="93256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MEMPERKIRAKAN LAJU ALIR KEPASIRAN </a:t>
            </a:r>
            <a:r>
              <a:rPr lang="en-US" sz="2400" b="1" dirty="0">
                <a:latin typeface="Roboto"/>
                <a:ea typeface="Times New Roman" panose="02020603050405020304" pitchFamily="18" charset="0"/>
              </a:rPr>
              <a:t>TERHADAP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DESAIN PERFORASI</a:t>
            </a:r>
            <a:endParaRPr lang="en-ID" sz="2400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54672C-6912-498C-B56F-7FD5F94B6D42}"/>
              </a:ext>
            </a:extLst>
          </p:cNvPr>
          <p:cNvSpPr txBox="1"/>
          <p:nvPr/>
        </p:nvSpPr>
        <p:spPr>
          <a:xfrm>
            <a:off x="-96843" y="-75215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3AD12-3B3D-4D7D-B182-FA8039C9BDFF}"/>
              </a:ext>
            </a:extLst>
          </p:cNvPr>
          <p:cNvSpPr/>
          <p:nvPr/>
        </p:nvSpPr>
        <p:spPr>
          <a:xfrm>
            <a:off x="-93025" y="159622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44546A"/>
                </a:solidFill>
                <a:latin typeface="Roboto"/>
              </a:rPr>
              <a:t>CASED HOLE </a:t>
            </a:r>
            <a:r>
              <a:rPr lang="en-US" sz="2000" b="1" i="1" dirty="0">
                <a:solidFill>
                  <a:srgbClr val="8CBABE"/>
                </a:solidFill>
                <a:latin typeface="Roboto"/>
              </a:rPr>
              <a:t>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E60A7-4553-4FC3-B54D-1A5F2383A1AA}"/>
              </a:ext>
            </a:extLst>
          </p:cNvPr>
          <p:cNvSpPr/>
          <p:nvPr/>
        </p:nvSpPr>
        <p:spPr>
          <a:xfrm>
            <a:off x="-22159" y="-10489"/>
            <a:ext cx="12192000" cy="6853499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83213-3C78-4ACA-AA53-AB5908E60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36" y="850062"/>
            <a:ext cx="8314936" cy="5691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FFF013-C4F7-4C5B-B590-E02C484B2151}"/>
              </a:ext>
            </a:extLst>
          </p:cNvPr>
          <p:cNvSpPr txBox="1"/>
          <p:nvPr/>
        </p:nvSpPr>
        <p:spPr>
          <a:xfrm>
            <a:off x="8457915" y="3162754"/>
            <a:ext cx="3463434" cy="175432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Roboto"/>
              </a:rPr>
              <a:t>Semakin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banyak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lubang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perforasi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akan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menyebabkan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besarnya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potensi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sumur</a:t>
            </a:r>
            <a:r>
              <a:rPr lang="en-US" b="1" dirty="0">
                <a:latin typeface="Roboto"/>
              </a:rPr>
              <a:t>. Dan </a:t>
            </a:r>
            <a:r>
              <a:rPr lang="en-US" b="1" dirty="0" err="1">
                <a:latin typeface="Roboto"/>
              </a:rPr>
              <a:t>besarnya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laju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kritis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kepasiran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mengikuti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besarnya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potensi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sumur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tersebut</a:t>
            </a:r>
            <a:endParaRPr lang="en-ID" b="1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968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 animBg="1"/>
      <p:bldP spid="16" grpId="0"/>
      <p:bldP spid="18" grpId="0"/>
      <p:bldP spid="19" grpId="0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88904E-AFEE-42AE-8CEF-5DCE8FA6B0B2}"/>
              </a:ext>
            </a:extLst>
          </p:cNvPr>
          <p:cNvSpPr/>
          <p:nvPr/>
        </p:nvSpPr>
        <p:spPr>
          <a:xfrm>
            <a:off x="5725552" y="6581001"/>
            <a:ext cx="7884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Hagoort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Jacques. 1988. “Fundamental of Gas Engineering”. Netherlands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Elsevier (page: 225)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9632D-7BC0-4850-95DC-82CDD4350051}"/>
              </a:ext>
            </a:extLst>
          </p:cNvPr>
          <p:cNvSpPr txBox="1"/>
          <p:nvPr/>
        </p:nvSpPr>
        <p:spPr>
          <a:xfrm>
            <a:off x="176918" y="1651820"/>
            <a:ext cx="310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Roboto"/>
              </a:rPr>
              <a:t>Chemical Consolidation</a:t>
            </a:r>
            <a:endParaRPr lang="en-ID" sz="2000" b="1" i="1" dirty="0">
              <a:latin typeface="Robo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2D255-CBF7-4906-9B77-8FF83C60D8C0}"/>
              </a:ext>
            </a:extLst>
          </p:cNvPr>
          <p:cNvSpPr txBox="1"/>
          <p:nvPr/>
        </p:nvSpPr>
        <p:spPr>
          <a:xfrm>
            <a:off x="7417582" y="1682598"/>
            <a:ext cx="3313728" cy="369332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Merekatkan</a:t>
            </a:r>
            <a:r>
              <a:rPr lang="en-US" dirty="0"/>
              <a:t> </a:t>
            </a:r>
            <a:r>
              <a:rPr lang="en-US" dirty="0" err="1"/>
              <a:t>butir-butiran</a:t>
            </a:r>
            <a:r>
              <a:rPr lang="en-US" dirty="0"/>
              <a:t> </a:t>
            </a:r>
            <a:r>
              <a:rPr lang="en-US" dirty="0" err="1"/>
              <a:t>pasir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574A3-9CDC-49C0-8FDA-F4C7B8240A75}"/>
              </a:ext>
            </a:extLst>
          </p:cNvPr>
          <p:cNvSpPr txBox="1"/>
          <p:nvPr/>
        </p:nvSpPr>
        <p:spPr>
          <a:xfrm>
            <a:off x="4461745" y="1682598"/>
            <a:ext cx="1492716" cy="36933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Injeksi</a:t>
            </a:r>
            <a:r>
              <a:rPr lang="en-US" dirty="0"/>
              <a:t> Resin</a:t>
            </a:r>
            <a:endParaRPr lang="en-ID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CE3185-0587-45C3-94F8-ABD86DA9B94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96982" y="1867264"/>
            <a:ext cx="1164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663971-494A-43BC-B0BA-1DAF0482C4D9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954461" y="1867264"/>
            <a:ext cx="1463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466C6E-A11E-412E-9780-8C259CC3B0E3}"/>
              </a:ext>
            </a:extLst>
          </p:cNvPr>
          <p:cNvCxnSpPr>
            <a:stCxn id="12" idx="2"/>
          </p:cNvCxnSpPr>
          <p:nvPr/>
        </p:nvCxnSpPr>
        <p:spPr>
          <a:xfrm>
            <a:off x="5208103" y="2051930"/>
            <a:ext cx="0" cy="3489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BADEDD-CB80-456A-ADB7-71807C374C7F}"/>
              </a:ext>
            </a:extLst>
          </p:cNvPr>
          <p:cNvSpPr txBox="1"/>
          <p:nvPr/>
        </p:nvSpPr>
        <p:spPr>
          <a:xfrm>
            <a:off x="3825367" y="2400863"/>
            <a:ext cx="2826415" cy="36933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Semen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C83F5F-9462-4639-8B2A-A3078A6BE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25" y="3015637"/>
            <a:ext cx="3788440" cy="2876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0B356F-9AD7-448C-9477-58FEB0A9C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451" y="2966000"/>
            <a:ext cx="7397320" cy="326606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0C8233-529B-4BFB-9178-5835CA62201D}"/>
              </a:ext>
            </a:extLst>
          </p:cNvPr>
          <p:cNvCxnSpPr>
            <a:cxnSpLocks/>
          </p:cNvCxnSpPr>
          <p:nvPr/>
        </p:nvCxnSpPr>
        <p:spPr>
          <a:xfrm>
            <a:off x="8276825" y="2966000"/>
            <a:ext cx="0" cy="24421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2456B2-B814-46CF-ABF7-D3F20296EFDD}"/>
              </a:ext>
            </a:extLst>
          </p:cNvPr>
          <p:cNvCxnSpPr>
            <a:cxnSpLocks/>
          </p:cNvCxnSpPr>
          <p:nvPr/>
        </p:nvCxnSpPr>
        <p:spPr>
          <a:xfrm>
            <a:off x="8434331" y="4453904"/>
            <a:ext cx="288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440EE1-519F-488C-B114-EB061058381A}"/>
              </a:ext>
            </a:extLst>
          </p:cNvPr>
          <p:cNvCxnSpPr>
            <a:cxnSpLocks/>
          </p:cNvCxnSpPr>
          <p:nvPr/>
        </p:nvCxnSpPr>
        <p:spPr>
          <a:xfrm>
            <a:off x="8434334" y="4789184"/>
            <a:ext cx="288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B047E1-4EDC-4B62-9379-CBDBE7E8F4A7}"/>
              </a:ext>
            </a:extLst>
          </p:cNvPr>
          <p:cNvCxnSpPr>
            <a:cxnSpLocks/>
          </p:cNvCxnSpPr>
          <p:nvPr/>
        </p:nvCxnSpPr>
        <p:spPr>
          <a:xfrm>
            <a:off x="8417302" y="5129154"/>
            <a:ext cx="288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65E194-16EE-44C4-8EA2-D1F2C0179A9F}"/>
              </a:ext>
            </a:extLst>
          </p:cNvPr>
          <p:cNvCxnSpPr>
            <a:cxnSpLocks/>
          </p:cNvCxnSpPr>
          <p:nvPr/>
        </p:nvCxnSpPr>
        <p:spPr>
          <a:xfrm flipH="1">
            <a:off x="7841143" y="4453904"/>
            <a:ext cx="288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279B59-E1B4-4F01-9358-E5201C65F781}"/>
              </a:ext>
            </a:extLst>
          </p:cNvPr>
          <p:cNvCxnSpPr>
            <a:cxnSpLocks/>
          </p:cNvCxnSpPr>
          <p:nvPr/>
        </p:nvCxnSpPr>
        <p:spPr>
          <a:xfrm flipH="1">
            <a:off x="7841143" y="4789184"/>
            <a:ext cx="288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B35D5E-C3A6-4046-93F9-4BB183A6B9EC}"/>
              </a:ext>
            </a:extLst>
          </p:cNvPr>
          <p:cNvCxnSpPr>
            <a:cxnSpLocks/>
          </p:cNvCxnSpPr>
          <p:nvPr/>
        </p:nvCxnSpPr>
        <p:spPr>
          <a:xfrm flipH="1">
            <a:off x="7847560" y="5129154"/>
            <a:ext cx="288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698393-DF56-4893-9DF2-59544EA7E7CF}"/>
              </a:ext>
            </a:extLst>
          </p:cNvPr>
          <p:cNvCxnSpPr>
            <a:cxnSpLocks/>
          </p:cNvCxnSpPr>
          <p:nvPr/>
        </p:nvCxnSpPr>
        <p:spPr>
          <a:xfrm flipH="1">
            <a:off x="7847560" y="5408163"/>
            <a:ext cx="288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24F7B8-A1C4-49A5-AAEE-C7599E54C461}"/>
              </a:ext>
            </a:extLst>
          </p:cNvPr>
          <p:cNvCxnSpPr>
            <a:cxnSpLocks/>
          </p:cNvCxnSpPr>
          <p:nvPr/>
        </p:nvCxnSpPr>
        <p:spPr>
          <a:xfrm>
            <a:off x="8454199" y="5408163"/>
            <a:ext cx="288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B335A72-FAA9-4330-8328-7249220E75D5}"/>
              </a:ext>
            </a:extLst>
          </p:cNvPr>
          <p:cNvSpPr txBox="1"/>
          <p:nvPr/>
        </p:nvSpPr>
        <p:spPr>
          <a:xfrm>
            <a:off x="-78552" y="242284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8B60F2-36A4-47CE-AA01-01C491680333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Perencanaan</a:t>
            </a:r>
            <a:r>
              <a:rPr lang="en-US" b="1" dirty="0"/>
              <a:t> </a:t>
            </a:r>
            <a:r>
              <a:rPr lang="en-US" b="1" i="1" dirty="0"/>
              <a:t>Well Completion </a:t>
            </a:r>
            <a:r>
              <a:rPr lang="en-US" b="1" dirty="0" err="1"/>
              <a:t>Lapangan</a:t>
            </a:r>
            <a:r>
              <a:rPr lang="en-US" b="1" dirty="0"/>
              <a:t> Gas Reservoir </a:t>
            </a:r>
            <a:r>
              <a:rPr lang="en-US" b="1" dirty="0" err="1"/>
              <a:t>Batu</a:t>
            </a:r>
            <a:r>
              <a:rPr lang="en-US" b="1" dirty="0"/>
              <a:t> </a:t>
            </a:r>
            <a:r>
              <a:rPr lang="en-US" b="1" dirty="0" err="1"/>
              <a:t>pasir</a:t>
            </a:r>
            <a:endParaRPr lang="en-ID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3F95FB-B633-4CC2-B77C-B8AF998401E7}"/>
              </a:ext>
            </a:extLst>
          </p:cNvPr>
          <p:cNvSpPr/>
          <p:nvPr/>
        </p:nvSpPr>
        <p:spPr>
          <a:xfrm>
            <a:off x="-62511" y="491850"/>
            <a:ext cx="8066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FC000"/>
                </a:solidFill>
                <a:latin typeface="Roboto"/>
              </a:rPr>
              <a:t>SAND </a:t>
            </a:r>
            <a:r>
              <a:rPr lang="en-US" sz="2400" b="1" i="1" dirty="0">
                <a:solidFill>
                  <a:srgbClr val="008000"/>
                </a:solidFill>
                <a:latin typeface="Roboto"/>
              </a:rPr>
              <a:t>CONTROL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47DED6-C9CF-48DB-B370-EBE36FA6938B}"/>
              </a:ext>
            </a:extLst>
          </p:cNvPr>
          <p:cNvSpPr/>
          <p:nvPr/>
        </p:nvSpPr>
        <p:spPr>
          <a:xfrm>
            <a:off x="3877722" y="713608"/>
            <a:ext cx="8066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FC000"/>
                </a:solidFill>
                <a:latin typeface="Roboto"/>
              </a:rPr>
              <a:t>SAND </a:t>
            </a:r>
            <a:r>
              <a:rPr lang="en-US" sz="2400" b="1" i="1" dirty="0">
                <a:solidFill>
                  <a:srgbClr val="008000"/>
                </a:solidFill>
                <a:latin typeface="Roboto"/>
              </a:rPr>
              <a:t>CONTROL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FB24ED-9562-4CF7-9A0E-7D2C719BE57B}"/>
              </a:ext>
            </a:extLst>
          </p:cNvPr>
          <p:cNvCxnSpPr>
            <a:cxnSpLocks/>
          </p:cNvCxnSpPr>
          <p:nvPr/>
        </p:nvCxnSpPr>
        <p:spPr>
          <a:xfrm>
            <a:off x="5202547" y="1125280"/>
            <a:ext cx="5556" cy="3455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08FA2A-1BF0-4A5E-91C6-8886E6F0BCA8}"/>
              </a:ext>
            </a:extLst>
          </p:cNvPr>
          <p:cNvCxnSpPr/>
          <p:nvPr/>
        </p:nvCxnSpPr>
        <p:spPr>
          <a:xfrm>
            <a:off x="2187823" y="1465521"/>
            <a:ext cx="62663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79F8EB-EA98-4028-A1AC-786475BFFFA8}"/>
              </a:ext>
            </a:extLst>
          </p:cNvPr>
          <p:cNvCxnSpPr/>
          <p:nvPr/>
        </p:nvCxnSpPr>
        <p:spPr>
          <a:xfrm>
            <a:off x="2187823" y="1444716"/>
            <a:ext cx="0" cy="2847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FD7D6B-535E-4767-8BD0-29C067CF3CAF}"/>
              </a:ext>
            </a:extLst>
          </p:cNvPr>
          <p:cNvCxnSpPr/>
          <p:nvPr/>
        </p:nvCxnSpPr>
        <p:spPr>
          <a:xfrm>
            <a:off x="8454199" y="1437811"/>
            <a:ext cx="0" cy="2847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0F9019-0DCE-4330-A7C2-7BDC2DBB4E76}"/>
              </a:ext>
            </a:extLst>
          </p:cNvPr>
          <p:cNvSpPr txBox="1"/>
          <p:nvPr/>
        </p:nvSpPr>
        <p:spPr>
          <a:xfrm>
            <a:off x="7402854" y="1671387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Roboto"/>
              </a:rPr>
              <a:t>Mechanical Consolidation</a:t>
            </a:r>
            <a:endParaRPr lang="en-ID" sz="2000" b="1" i="1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640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9" grpId="0" animBg="1"/>
      <p:bldP spid="42" grpId="0"/>
      <p:bldP spid="42" grpId="1"/>
      <p:bldP spid="44" grpId="0"/>
      <p:bldP spid="4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88904E-AFEE-42AE-8CEF-5DCE8FA6B0B2}"/>
              </a:ext>
            </a:extLst>
          </p:cNvPr>
          <p:cNvSpPr/>
          <p:nvPr/>
        </p:nvSpPr>
        <p:spPr>
          <a:xfrm>
            <a:off x="4012442" y="6579315"/>
            <a:ext cx="8396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Ott, k., William. 2003. “Modern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Sandface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Completion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Parctices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Handbook First Edition”. Texas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Gulf Publishing Company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2AD866-B8C1-4487-BAD6-464DC06CA85B}"/>
              </a:ext>
            </a:extLst>
          </p:cNvPr>
          <p:cNvSpPr txBox="1"/>
          <p:nvPr/>
        </p:nvSpPr>
        <p:spPr>
          <a:xfrm>
            <a:off x="2337828" y="1280760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Roboto"/>
              </a:rPr>
              <a:t>Screen</a:t>
            </a:r>
            <a:endParaRPr lang="en-ID" sz="2000" b="1" i="1" dirty="0">
              <a:latin typeface="Roboto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40CAD0-F972-4472-8E26-415B030C12EC}"/>
              </a:ext>
            </a:extLst>
          </p:cNvPr>
          <p:cNvSpPr txBox="1"/>
          <p:nvPr/>
        </p:nvSpPr>
        <p:spPr>
          <a:xfrm>
            <a:off x="8261303" y="1280760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Roboto"/>
              </a:rPr>
              <a:t>Gravel Pack</a:t>
            </a:r>
            <a:endParaRPr lang="en-ID" sz="2000" b="1" i="1" dirty="0">
              <a:latin typeface="Robot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180FA-0B96-4030-9953-8308266AD468}"/>
              </a:ext>
            </a:extLst>
          </p:cNvPr>
          <p:cNvGrpSpPr/>
          <p:nvPr/>
        </p:nvGrpSpPr>
        <p:grpSpPr>
          <a:xfrm>
            <a:off x="6699701" y="1920205"/>
            <a:ext cx="5428287" cy="4161978"/>
            <a:chOff x="6636334" y="2275666"/>
            <a:chExt cx="5428287" cy="38255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E1A9B4-661E-4789-B8F2-5FE4682E5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6334" y="2297809"/>
              <a:ext cx="2367543" cy="38034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EF2276-ABA6-48AE-985C-F8FB4F41F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7525" y="2683801"/>
              <a:ext cx="3047096" cy="26414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000D4D-7137-4A09-BE35-D7278E3D62E0}"/>
                </a:ext>
              </a:extLst>
            </p:cNvPr>
            <p:cNvSpPr/>
            <p:nvPr/>
          </p:nvSpPr>
          <p:spPr>
            <a:xfrm>
              <a:off x="6636334" y="2275666"/>
              <a:ext cx="5392894" cy="38238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EA389-B6C9-4A07-9F3A-60F32715A9D0}"/>
              </a:ext>
            </a:extLst>
          </p:cNvPr>
          <p:cNvGrpSpPr/>
          <p:nvPr/>
        </p:nvGrpSpPr>
        <p:grpSpPr>
          <a:xfrm>
            <a:off x="73242" y="1901965"/>
            <a:ext cx="6369942" cy="4042658"/>
            <a:chOff x="73242" y="1901965"/>
            <a:chExt cx="6369942" cy="404265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889776F-AE9B-4666-BB42-540D1B23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42" y="1901965"/>
              <a:ext cx="4503215" cy="40426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9147F37-9053-4C90-8B67-1988E8BC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6457" y="1901965"/>
              <a:ext cx="1866727" cy="40426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052E7F-4B1C-4406-A3D8-F07739F50561}"/>
              </a:ext>
            </a:extLst>
          </p:cNvPr>
          <p:cNvCxnSpPr>
            <a:cxnSpLocks/>
          </p:cNvCxnSpPr>
          <p:nvPr/>
        </p:nvCxnSpPr>
        <p:spPr>
          <a:xfrm>
            <a:off x="6588262" y="1103811"/>
            <a:ext cx="0" cy="526233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AA262C-C1EB-4DB6-AFF4-1EB6E8B1EA54}"/>
              </a:ext>
            </a:extLst>
          </p:cNvPr>
          <p:cNvSpPr txBox="1"/>
          <p:nvPr/>
        </p:nvSpPr>
        <p:spPr>
          <a:xfrm>
            <a:off x="-78552" y="242284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Sand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Control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0C17E-A613-437E-B7C6-355266D47B75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Formation Completion</a:t>
            </a:r>
            <a:endParaRPr lang="en-ID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643C29-F3E7-4F85-8595-C106F24DA3B8}"/>
              </a:ext>
            </a:extLst>
          </p:cNvPr>
          <p:cNvSpPr/>
          <p:nvPr/>
        </p:nvSpPr>
        <p:spPr>
          <a:xfrm>
            <a:off x="-62511" y="491850"/>
            <a:ext cx="8066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FC000"/>
                </a:solidFill>
                <a:latin typeface="Roboto"/>
              </a:rPr>
              <a:t>Mechanical </a:t>
            </a:r>
            <a:r>
              <a:rPr lang="en-US" sz="2400" b="1" i="1" dirty="0">
                <a:solidFill>
                  <a:srgbClr val="008000"/>
                </a:solidFill>
                <a:latin typeface="Roboto"/>
              </a:rPr>
              <a:t>Consolidation</a:t>
            </a:r>
          </a:p>
        </p:txBody>
      </p:sp>
    </p:spTree>
    <p:extLst>
      <p:ext uri="{BB962C8B-B14F-4D97-AF65-F5344CB8AC3E}">
        <p14:creationId xmlns:p14="http://schemas.microsoft.com/office/powerpoint/2010/main" val="125726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93541-BE87-4D62-80CA-DC3E99D07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85" y="1661271"/>
            <a:ext cx="3819086" cy="3221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8FBB7-DDAA-449E-999C-D9E926011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939" y="1654239"/>
            <a:ext cx="3949324" cy="32210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6BCF6D-C4D6-48C5-9306-9CD4C8E2E4E4}"/>
              </a:ext>
            </a:extLst>
          </p:cNvPr>
          <p:cNvSpPr txBox="1"/>
          <p:nvPr/>
        </p:nvSpPr>
        <p:spPr>
          <a:xfrm>
            <a:off x="664684" y="1291939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latin typeface="Roboto"/>
              </a:rPr>
              <a:t>Metode</a:t>
            </a:r>
            <a:r>
              <a:rPr lang="en-US" b="1" i="1" dirty="0">
                <a:latin typeface="Roboto"/>
              </a:rPr>
              <a:t> Saucier </a:t>
            </a:r>
            <a:r>
              <a:rPr lang="en-US" b="1" dirty="0">
                <a:latin typeface="Roboto"/>
              </a:rPr>
              <a:t>(1974)</a:t>
            </a:r>
            <a:endParaRPr lang="en-ID" b="1" dirty="0">
              <a:latin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F9708-0399-4ACF-B4DC-FBA864A84F1A}"/>
              </a:ext>
            </a:extLst>
          </p:cNvPr>
          <p:cNvSpPr txBox="1"/>
          <p:nvPr/>
        </p:nvSpPr>
        <p:spPr>
          <a:xfrm>
            <a:off x="9649957" y="2598398"/>
            <a:ext cx="2364750" cy="64633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/>
              </a:rPr>
              <a:t>Ukuran</a:t>
            </a:r>
            <a:r>
              <a:rPr lang="en-US" b="1" i="1" dirty="0">
                <a:latin typeface="Roboto"/>
              </a:rPr>
              <a:t> Gravel Pack</a:t>
            </a:r>
          </a:p>
          <a:p>
            <a:r>
              <a:rPr lang="en-US" b="1" i="1" dirty="0">
                <a:latin typeface="Roboto"/>
              </a:rPr>
              <a:t>Saucier	</a:t>
            </a:r>
            <a:r>
              <a:rPr lang="en-US" b="1" dirty="0">
                <a:latin typeface="Roboto"/>
              </a:rPr>
              <a:t>: 6</a:t>
            </a:r>
            <a:r>
              <a:rPr lang="en-US" b="1" i="1" dirty="0">
                <a:latin typeface="Roboto"/>
              </a:rPr>
              <a:t> x </a:t>
            </a:r>
            <a:r>
              <a:rPr lang="en-US" b="1" dirty="0">
                <a:latin typeface="Roboto"/>
              </a:rPr>
              <a:t>d</a:t>
            </a:r>
            <a:r>
              <a:rPr lang="en-US" b="1" baseline="-25000" dirty="0">
                <a:latin typeface="Roboto"/>
              </a:rPr>
              <a:t>50</a:t>
            </a:r>
            <a:endParaRPr lang="en-ID" b="1" baseline="-25000" dirty="0">
              <a:latin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96DE4D-33D0-4495-90A9-2EBE5EFAADC8}"/>
              </a:ext>
            </a:extLst>
          </p:cNvPr>
          <p:cNvSpPr/>
          <p:nvPr/>
        </p:nvSpPr>
        <p:spPr>
          <a:xfrm>
            <a:off x="1682705" y="1887445"/>
            <a:ext cx="838200" cy="21444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58616B-4009-48D0-8685-8E8A9ECBC4A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101805" y="4031880"/>
            <a:ext cx="0" cy="10697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765EAA-C4A7-446F-963B-B51A7E02E8E7}"/>
              </a:ext>
            </a:extLst>
          </p:cNvPr>
          <p:cNvSpPr txBox="1"/>
          <p:nvPr/>
        </p:nvSpPr>
        <p:spPr>
          <a:xfrm>
            <a:off x="657904" y="5101668"/>
            <a:ext cx="41226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Roboto"/>
              </a:rPr>
              <a:t>Ukuran</a:t>
            </a:r>
            <a:r>
              <a:rPr lang="en-US" b="1" dirty="0">
                <a:latin typeface="Roboto"/>
              </a:rPr>
              <a:t> </a:t>
            </a:r>
            <a:r>
              <a:rPr lang="en-US" b="1" i="1" dirty="0">
                <a:latin typeface="Roboto"/>
              </a:rPr>
              <a:t>Gravel</a:t>
            </a:r>
            <a:r>
              <a:rPr lang="en-US" b="1" dirty="0">
                <a:latin typeface="Roboto"/>
              </a:rPr>
              <a:t> 1-6 kali </a:t>
            </a:r>
            <a:r>
              <a:rPr lang="en-US" b="1" dirty="0" err="1">
                <a:latin typeface="Roboto"/>
              </a:rPr>
              <a:t>dari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ukuran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pasir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tidak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mengubah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permeabilitas</a:t>
            </a:r>
            <a:r>
              <a:rPr lang="en-US" b="1" dirty="0">
                <a:latin typeface="Roboto"/>
              </a:rPr>
              <a:t> </a:t>
            </a:r>
            <a:endParaRPr lang="en-ID" b="1" dirty="0">
              <a:latin typeface="Robo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68E527-E4D8-4000-853C-64C2CBAABEE1}"/>
              </a:ext>
            </a:extLst>
          </p:cNvPr>
          <p:cNvSpPr txBox="1"/>
          <p:nvPr/>
        </p:nvSpPr>
        <p:spPr>
          <a:xfrm>
            <a:off x="5537939" y="4966797"/>
            <a:ext cx="475679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Roboto"/>
              </a:rPr>
              <a:t>Ukuran</a:t>
            </a:r>
            <a:r>
              <a:rPr lang="en-US" b="1" dirty="0">
                <a:latin typeface="Roboto"/>
              </a:rPr>
              <a:t> </a:t>
            </a:r>
            <a:r>
              <a:rPr lang="en-US" b="1" i="1" dirty="0">
                <a:latin typeface="Roboto"/>
              </a:rPr>
              <a:t>Gravel</a:t>
            </a:r>
            <a:r>
              <a:rPr lang="en-US" b="1" dirty="0">
                <a:latin typeface="Roboto"/>
              </a:rPr>
              <a:t> 6 kali </a:t>
            </a:r>
            <a:r>
              <a:rPr lang="en-US" b="1" dirty="0" err="1">
                <a:latin typeface="Roboto"/>
              </a:rPr>
              <a:t>dari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ukuran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pasir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merupakan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kondisi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dimana</a:t>
            </a:r>
            <a:r>
              <a:rPr lang="en-US" b="1" dirty="0">
                <a:latin typeface="Roboto"/>
              </a:rPr>
              <a:t> </a:t>
            </a:r>
            <a:r>
              <a:rPr lang="en-US" b="1" i="1" dirty="0">
                <a:latin typeface="Roboto"/>
              </a:rPr>
              <a:t>gravel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bekerja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sebagai</a:t>
            </a:r>
            <a:r>
              <a:rPr lang="en-US" b="1" dirty="0">
                <a:latin typeface="Roboto"/>
              </a:rPr>
              <a:t> </a:t>
            </a:r>
            <a:r>
              <a:rPr lang="en-US" b="1" i="1" dirty="0">
                <a:latin typeface="Roboto"/>
              </a:rPr>
              <a:t>sand control </a:t>
            </a:r>
            <a:r>
              <a:rPr lang="en-US" b="1" dirty="0" err="1">
                <a:latin typeface="Roboto"/>
              </a:rPr>
              <a:t>secara</a:t>
            </a:r>
            <a:r>
              <a:rPr lang="en-US" b="1" dirty="0">
                <a:latin typeface="Roboto"/>
              </a:rPr>
              <a:t> optimum</a:t>
            </a:r>
            <a:endParaRPr lang="en-ID" b="1" dirty="0">
              <a:latin typeface="Roboto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F20E5C-BBA8-4548-9304-2F305F159002}"/>
              </a:ext>
            </a:extLst>
          </p:cNvPr>
          <p:cNvSpPr/>
          <p:nvPr/>
        </p:nvSpPr>
        <p:spPr>
          <a:xfrm>
            <a:off x="7140624" y="1887445"/>
            <a:ext cx="743953" cy="2179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8841C1-73E2-42EE-AFBE-9B93DA6002CE}"/>
              </a:ext>
            </a:extLst>
          </p:cNvPr>
          <p:cNvCxnSpPr>
            <a:cxnSpLocks/>
          </p:cNvCxnSpPr>
          <p:nvPr/>
        </p:nvCxnSpPr>
        <p:spPr>
          <a:xfrm flipV="1">
            <a:off x="7486386" y="1922557"/>
            <a:ext cx="0" cy="214443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44E48-31B8-4A32-9F90-A9DD348047B3}"/>
              </a:ext>
            </a:extLst>
          </p:cNvPr>
          <p:cNvCxnSpPr>
            <a:cxnSpLocks/>
          </p:cNvCxnSpPr>
          <p:nvPr/>
        </p:nvCxnSpPr>
        <p:spPr>
          <a:xfrm>
            <a:off x="7484955" y="4031880"/>
            <a:ext cx="0" cy="9349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B68F767-0EE4-448D-8DE1-3005EA6DC24F}"/>
              </a:ext>
            </a:extLst>
          </p:cNvPr>
          <p:cNvSpPr/>
          <p:nvPr/>
        </p:nvSpPr>
        <p:spPr>
          <a:xfrm>
            <a:off x="4012442" y="6579315"/>
            <a:ext cx="8396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Ott, k., William. 2003. Modern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Sandface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Completion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Parctices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Handbook First Edition. Texas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Gulf Publishing Company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D33F50-9880-4EEA-83C8-246EA1D8F26A}"/>
              </a:ext>
            </a:extLst>
          </p:cNvPr>
          <p:cNvSpPr/>
          <p:nvPr/>
        </p:nvSpPr>
        <p:spPr>
          <a:xfrm>
            <a:off x="-83395" y="409468"/>
            <a:ext cx="9325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PERENCANAAN</a:t>
            </a:r>
            <a:r>
              <a:rPr lang="en-US" sz="2400" b="1" dirty="0">
                <a:latin typeface="Roboto"/>
                <a:ea typeface="Times New Roman" panose="02020603050405020304" pitchFamily="18" charset="0"/>
              </a:rPr>
              <a:t> UKURAN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GRAVEL PACK</a:t>
            </a:r>
            <a:endParaRPr lang="en-ID" sz="2400" i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02BF93-70F4-4C9C-B7DC-3DAA466E555D}"/>
              </a:ext>
            </a:extLst>
          </p:cNvPr>
          <p:cNvSpPr txBox="1"/>
          <p:nvPr/>
        </p:nvSpPr>
        <p:spPr>
          <a:xfrm>
            <a:off x="-96843" y="-75215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1E2669-C5DA-496A-AA33-672B88A87AC3}"/>
              </a:ext>
            </a:extLst>
          </p:cNvPr>
          <p:cNvSpPr/>
          <p:nvPr/>
        </p:nvSpPr>
        <p:spPr>
          <a:xfrm>
            <a:off x="-93025" y="159622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44546A"/>
                </a:solidFill>
                <a:latin typeface="Roboto"/>
              </a:rPr>
              <a:t>SAND </a:t>
            </a:r>
            <a:r>
              <a:rPr lang="en-US" sz="2000" b="1" i="1" dirty="0">
                <a:solidFill>
                  <a:srgbClr val="8CBABE"/>
                </a:solidFill>
                <a:latin typeface="Roboto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705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9" grpId="0" animBg="1"/>
      <p:bldP spid="20" grpId="0" animBg="1"/>
      <p:bldP spid="21" grpId="0" animBg="1"/>
      <p:bldP spid="24" grpId="0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E8E8B9-1647-4393-861F-3348EE67F4B0}"/>
              </a:ext>
            </a:extLst>
          </p:cNvPr>
          <p:cNvSpPr txBox="1"/>
          <p:nvPr/>
        </p:nvSpPr>
        <p:spPr>
          <a:xfrm>
            <a:off x="355616" y="95500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Roboto"/>
              </a:rPr>
              <a:t>Screen</a:t>
            </a:r>
            <a:endParaRPr lang="en-ID" b="1" i="1" dirty="0">
              <a:latin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0328D-77DA-41B1-81AA-9D41DFFC3108}"/>
              </a:ext>
            </a:extLst>
          </p:cNvPr>
          <p:cNvSpPr txBox="1"/>
          <p:nvPr/>
        </p:nvSpPr>
        <p:spPr>
          <a:xfrm>
            <a:off x="381067" y="1351815"/>
            <a:ext cx="583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Roboto"/>
              </a:rPr>
              <a:t>Menurut</a:t>
            </a:r>
            <a:r>
              <a:rPr lang="en-US" dirty="0">
                <a:latin typeface="Roboto"/>
              </a:rPr>
              <a:t> Tiffin, Screen </a:t>
            </a:r>
            <a:r>
              <a:rPr lang="en-US" dirty="0" err="1">
                <a:latin typeface="Roboto"/>
              </a:rPr>
              <a:t>baik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digunakan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jika</a:t>
            </a:r>
            <a:r>
              <a:rPr lang="en-US" dirty="0">
                <a:latin typeface="Roboto"/>
              </a:rPr>
              <a:t> d</a:t>
            </a:r>
            <a:r>
              <a:rPr lang="en-US" baseline="-25000" dirty="0">
                <a:latin typeface="Roboto"/>
              </a:rPr>
              <a:t>10</a:t>
            </a:r>
            <a:r>
              <a:rPr lang="en-US" dirty="0">
                <a:latin typeface="Roboto"/>
              </a:rPr>
              <a:t>/d</a:t>
            </a:r>
            <a:r>
              <a:rPr lang="en-US" baseline="-25000" dirty="0">
                <a:latin typeface="Roboto"/>
              </a:rPr>
              <a:t>95</a:t>
            </a:r>
            <a:r>
              <a:rPr lang="en-US" dirty="0">
                <a:latin typeface="Roboto"/>
              </a:rPr>
              <a:t> &lt; 10</a:t>
            </a:r>
            <a:endParaRPr lang="en-ID" dirty="0">
              <a:latin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86261-884A-4534-A3AE-754D89ECF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61" y="2484241"/>
            <a:ext cx="1928216" cy="311476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B92311-4B2F-4DB2-AC99-DDE9EC762AE4}"/>
              </a:ext>
            </a:extLst>
          </p:cNvPr>
          <p:cNvSpPr/>
          <p:nvPr/>
        </p:nvSpPr>
        <p:spPr>
          <a:xfrm>
            <a:off x="4723505" y="1351815"/>
            <a:ext cx="750627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7D4BE-0D13-4896-AA2D-2DD20C28FFAC}"/>
              </a:ext>
            </a:extLst>
          </p:cNvPr>
          <p:cNvSpPr txBox="1"/>
          <p:nvPr/>
        </p:nvSpPr>
        <p:spPr>
          <a:xfrm>
            <a:off x="425646" y="559900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Roboto"/>
              </a:rPr>
              <a:t>Sieve and Shaker</a:t>
            </a:r>
            <a:endParaRPr lang="en-ID" b="1" i="1" dirty="0">
              <a:latin typeface="Robo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61C8-B732-4DC8-8A9D-B7859865343F}"/>
              </a:ext>
            </a:extLst>
          </p:cNvPr>
          <p:cNvSpPr/>
          <p:nvPr/>
        </p:nvSpPr>
        <p:spPr>
          <a:xfrm>
            <a:off x="1123086" y="2934617"/>
            <a:ext cx="682388" cy="1419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29208A-6552-4AEC-BC09-9E159EC115C1}"/>
              </a:ext>
            </a:extLst>
          </p:cNvPr>
          <p:cNvCxnSpPr>
            <a:cxnSpLocks/>
          </p:cNvCxnSpPr>
          <p:nvPr/>
        </p:nvCxnSpPr>
        <p:spPr>
          <a:xfrm>
            <a:off x="1805474" y="3885094"/>
            <a:ext cx="12458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784952-15C7-4D3C-BD87-63E0360538C1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805474" y="4830663"/>
            <a:ext cx="1426190" cy="1248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1535C1-132D-4522-9729-483191E5CC36}"/>
              </a:ext>
            </a:extLst>
          </p:cNvPr>
          <p:cNvSpPr txBox="1"/>
          <p:nvPr/>
        </p:nvSpPr>
        <p:spPr>
          <a:xfrm>
            <a:off x="2556650" y="4752114"/>
            <a:ext cx="3655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Roboto"/>
              </a:rPr>
              <a:t>Sieve</a:t>
            </a:r>
          </a:p>
          <a:p>
            <a:pPr algn="ctr"/>
            <a:r>
              <a:rPr lang="en-US" dirty="0">
                <a:latin typeface="Roboto"/>
              </a:rPr>
              <a:t>(</a:t>
            </a:r>
            <a:r>
              <a:rPr lang="en-US" dirty="0" err="1">
                <a:latin typeface="Roboto"/>
              </a:rPr>
              <a:t>Menyaring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pasir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dari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ukuran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besar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ke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terkecil</a:t>
            </a:r>
            <a:r>
              <a:rPr lang="en-US" dirty="0">
                <a:latin typeface="Roboto"/>
              </a:rPr>
              <a:t>)</a:t>
            </a:r>
            <a:endParaRPr lang="en-ID" dirty="0">
              <a:latin typeface="Robot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9BF261-EB6F-4D9F-84C6-C0503C17E35E}"/>
              </a:ext>
            </a:extLst>
          </p:cNvPr>
          <p:cNvSpPr txBox="1"/>
          <p:nvPr/>
        </p:nvSpPr>
        <p:spPr>
          <a:xfrm>
            <a:off x="2773846" y="6079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Roboto"/>
              </a:rPr>
              <a:t>Shaker</a:t>
            </a:r>
            <a:endParaRPr lang="en-ID" i="1" dirty="0">
              <a:latin typeface="Robot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920051-FE00-4D33-9770-D4390D0AD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997" y="2571392"/>
            <a:ext cx="2609850" cy="22479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62A53F-FE10-4C5D-999D-BB911EBA8E01}"/>
              </a:ext>
            </a:extLst>
          </p:cNvPr>
          <p:cNvCxnSpPr>
            <a:cxnSpLocks/>
          </p:cNvCxnSpPr>
          <p:nvPr/>
        </p:nvCxnSpPr>
        <p:spPr>
          <a:xfrm flipH="1">
            <a:off x="2574293" y="1537825"/>
            <a:ext cx="2149212" cy="10419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B7D1D43-8239-4272-BB6D-F21122E12DB4}"/>
              </a:ext>
            </a:extLst>
          </p:cNvPr>
          <p:cNvSpPr/>
          <p:nvPr/>
        </p:nvSpPr>
        <p:spPr>
          <a:xfrm>
            <a:off x="7133260" y="4830663"/>
            <a:ext cx="4217914" cy="1015663"/>
          </a:xfrm>
          <a:prstGeom prst="rect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D" sz="20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Penentuan</a:t>
            </a:r>
            <a:r>
              <a:rPr lang="en-ID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Lubang</a:t>
            </a:r>
            <a:r>
              <a:rPr lang="en-ID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ID" sz="20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Screen</a:t>
            </a:r>
            <a:endParaRPr lang="en-ID" sz="2000" baseline="-25000" dirty="0">
              <a:latin typeface="Times New Roman" panose="02020603050405020304" pitchFamily="18" charset="0"/>
            </a:endParaRPr>
          </a:p>
          <a:p>
            <a:r>
              <a:rPr lang="en-ID" sz="2000" dirty="0">
                <a:latin typeface="Times New Roman" panose="02020603050405020304" pitchFamily="18" charset="0"/>
              </a:rPr>
              <a:t>	</a:t>
            </a:r>
            <a:r>
              <a:rPr lang="en-ID" sz="2000" dirty="0" err="1">
                <a:latin typeface="Times New Roman" panose="02020603050405020304" pitchFamily="18" charset="0"/>
              </a:rPr>
              <a:t>Coberly</a:t>
            </a:r>
            <a:r>
              <a:rPr lang="en-ID" sz="2000" dirty="0">
                <a:latin typeface="Times New Roman" panose="02020603050405020304" pitchFamily="18" charset="0"/>
              </a:rPr>
              <a:t> (1937)	:2 x d</a:t>
            </a:r>
            <a:r>
              <a:rPr lang="en-ID" sz="2000" baseline="-25000" dirty="0">
                <a:latin typeface="Times New Roman" panose="02020603050405020304" pitchFamily="18" charset="0"/>
              </a:rPr>
              <a:t>10</a:t>
            </a:r>
          </a:p>
          <a:p>
            <a:r>
              <a:rPr lang="en-ID" sz="2000" baseline="-25000" dirty="0">
                <a:latin typeface="Times New Roman" panose="02020603050405020304" pitchFamily="18" charset="0"/>
              </a:rPr>
              <a:t>	</a:t>
            </a:r>
            <a:r>
              <a:rPr lang="en-ID" sz="2000" dirty="0">
                <a:latin typeface="Times New Roman" panose="02020603050405020304" pitchFamily="18" charset="0"/>
              </a:rPr>
              <a:t> Rogers (1971)	:d</a:t>
            </a:r>
            <a:r>
              <a:rPr lang="en-ID" sz="2000" baseline="-25000" dirty="0">
                <a:latin typeface="Times New Roman" panose="02020603050405020304" pitchFamily="18" charset="0"/>
              </a:rPr>
              <a:t>10</a:t>
            </a:r>
            <a:endParaRPr lang="en-ID" sz="2000" baseline="-25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CB43677-F4AA-40EC-9AE8-5D70DA0BB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309" y="1631508"/>
            <a:ext cx="3246786" cy="29736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0F532E-7ACE-4F59-8D20-44D23AFDC8BD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 flipV="1">
            <a:off x="5702847" y="3118314"/>
            <a:ext cx="2790462" cy="5770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B662410-4F09-4D98-BD93-AEADE9341119}"/>
              </a:ext>
            </a:extLst>
          </p:cNvPr>
          <p:cNvSpPr/>
          <p:nvPr/>
        </p:nvSpPr>
        <p:spPr>
          <a:xfrm>
            <a:off x="4218270" y="1747054"/>
            <a:ext cx="40515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/>
              </a:rPr>
              <a:t>d</a:t>
            </a:r>
            <a:r>
              <a:rPr lang="en-US" sz="1600" baseline="-25000" dirty="0">
                <a:latin typeface="Roboto"/>
              </a:rPr>
              <a:t>10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bermakna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berat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kumulatif</a:t>
            </a:r>
            <a:r>
              <a:rPr lang="en-US" sz="1600" dirty="0">
                <a:latin typeface="Roboto"/>
              </a:rPr>
              <a:t> 10% </a:t>
            </a:r>
            <a:r>
              <a:rPr lang="en-US" sz="1600" dirty="0" err="1">
                <a:latin typeface="Roboto"/>
              </a:rPr>
              <a:t>dari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berat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butiran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pasiran</a:t>
            </a:r>
            <a:r>
              <a:rPr lang="en-US" sz="1600" dirty="0">
                <a:latin typeface="Roboto"/>
              </a:rPr>
              <a:t> yang </a:t>
            </a:r>
            <a:r>
              <a:rPr lang="en-US" sz="1600" dirty="0" err="1">
                <a:latin typeface="Roboto"/>
              </a:rPr>
              <a:t>dihitung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dari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butiran</a:t>
            </a:r>
            <a:r>
              <a:rPr lang="en-US" sz="1600" dirty="0">
                <a:latin typeface="Roboto"/>
              </a:rPr>
              <a:t> yang paling </a:t>
            </a:r>
            <a:r>
              <a:rPr lang="en-US" sz="1600" dirty="0" err="1">
                <a:latin typeface="Roboto"/>
              </a:rPr>
              <a:t>kasar</a:t>
            </a:r>
            <a:r>
              <a:rPr lang="en-US" sz="1600" dirty="0">
                <a:latin typeface="Roboto"/>
              </a:rPr>
              <a:t> </a:t>
            </a:r>
            <a:endParaRPr lang="en-ID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3F963F-3B95-4B60-BA67-FFEA2B81A532}"/>
              </a:ext>
            </a:extLst>
          </p:cNvPr>
          <p:cNvSpPr/>
          <p:nvPr/>
        </p:nvSpPr>
        <p:spPr>
          <a:xfrm>
            <a:off x="4012442" y="6579315"/>
            <a:ext cx="8396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Ott, k., William. 2003. Modern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Sandface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Completion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Parctices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Handbook First Edition. Texas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Gulf Publishing Company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D4E4C-0FDB-47F1-BA43-6BB1D1807D8E}"/>
              </a:ext>
            </a:extLst>
          </p:cNvPr>
          <p:cNvSpPr/>
          <p:nvPr/>
        </p:nvSpPr>
        <p:spPr>
          <a:xfrm>
            <a:off x="-83395" y="409468"/>
            <a:ext cx="9325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PERENCANAAN</a:t>
            </a:r>
            <a:r>
              <a:rPr lang="en-US" sz="2400" b="1" dirty="0">
                <a:latin typeface="Roboto"/>
                <a:ea typeface="Times New Roman" panose="02020603050405020304" pitchFamily="18" charset="0"/>
              </a:rPr>
              <a:t> UKURAN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SCREEN</a:t>
            </a:r>
            <a:endParaRPr lang="en-ID" sz="2400" i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3500F1-BAC9-4522-A425-2C3FB05A9CED}"/>
              </a:ext>
            </a:extLst>
          </p:cNvPr>
          <p:cNvSpPr txBox="1"/>
          <p:nvPr/>
        </p:nvSpPr>
        <p:spPr>
          <a:xfrm>
            <a:off x="-96843" y="-75215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496C5E5-92F4-4D3B-91C2-6C77DB7082AD}"/>
              </a:ext>
            </a:extLst>
          </p:cNvPr>
          <p:cNvSpPr/>
          <p:nvPr/>
        </p:nvSpPr>
        <p:spPr>
          <a:xfrm>
            <a:off x="-93025" y="159622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44546A"/>
                </a:solidFill>
                <a:latin typeface="Roboto"/>
              </a:rPr>
              <a:t>SAND </a:t>
            </a:r>
            <a:r>
              <a:rPr lang="en-US" sz="2000" b="1" i="1" dirty="0">
                <a:solidFill>
                  <a:srgbClr val="8CBABE"/>
                </a:solidFill>
                <a:latin typeface="Roboto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57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8" grpId="0" animBg="1"/>
      <p:bldP spid="28" grpId="0"/>
      <p:bldP spid="29" grpId="0"/>
      <p:bldP spid="34" grpId="0" animBg="1"/>
      <p:bldP spid="42" grpId="0"/>
      <p:bldP spid="43" grpId="0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1ED587-743F-4A23-BEDD-3131BB577DC1}"/>
              </a:ext>
            </a:extLst>
          </p:cNvPr>
          <p:cNvSpPr/>
          <p:nvPr/>
        </p:nvSpPr>
        <p:spPr>
          <a:xfrm>
            <a:off x="-38094" y="820696"/>
            <a:ext cx="3653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Pr</a:t>
            </a:r>
            <a:r>
              <a:rPr lang="fi-FI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– Pwf</a:t>
            </a:r>
            <a:r>
              <a:rPr lang="fi-FI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i-FI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= A qsc + B qsc</a:t>
            </a:r>
            <a:r>
              <a:rPr lang="fi-FI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endParaRPr lang="en-ID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81DA39-C30F-45BD-9791-E5D3FF2642C3}"/>
              </a:ext>
            </a:extLst>
          </p:cNvPr>
          <p:cNvSpPr/>
          <p:nvPr/>
        </p:nvSpPr>
        <p:spPr>
          <a:xfrm>
            <a:off x="3501101" y="896693"/>
            <a:ext cx="6490284" cy="8788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 Perforated </a:t>
            </a:r>
            <a:r>
              <a:rPr lang="fi-FI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Cased Hole Completion 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fi-FI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gravel pack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b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= (A</a:t>
            </a:r>
            <a:r>
              <a:rPr lang="fi-FI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+A</a:t>
            </a:r>
            <a:r>
              <a:rPr lang="fi-FI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+A</a:t>
            </a:r>
            <a:r>
              <a:rPr lang="fi-FI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dan B= (B</a:t>
            </a:r>
            <a:r>
              <a:rPr lang="fi-FI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+B</a:t>
            </a:r>
            <a:r>
              <a:rPr lang="fi-FI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+A</a:t>
            </a:r>
            <a:r>
              <a:rPr lang="fi-FI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fi-FI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B6C3D1-57AC-4DD4-A042-B9EA286942D5}"/>
              </a:ext>
            </a:extLst>
          </p:cNvPr>
          <p:cNvSpPr txBox="1"/>
          <p:nvPr/>
        </p:nvSpPr>
        <p:spPr>
          <a:xfrm rot="16200000">
            <a:off x="4131399" y="3657742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McLeod Equation</a:t>
            </a:r>
            <a:endParaRPr lang="en-ID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854A8-5FFC-4829-BB37-88453E97A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129" y="1923703"/>
            <a:ext cx="3159507" cy="40376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2C8728-FC69-45B5-ACE1-6CCB94AD6CC8}"/>
              </a:ext>
            </a:extLst>
          </p:cNvPr>
          <p:cNvGrpSpPr/>
          <p:nvPr/>
        </p:nvGrpSpPr>
        <p:grpSpPr>
          <a:xfrm>
            <a:off x="6286920" y="2582349"/>
            <a:ext cx="2839761" cy="2628000"/>
            <a:chOff x="6286920" y="2582349"/>
            <a:chExt cx="2839761" cy="262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EB6CC9-5102-4C5C-B559-FD72CEBFCCA8}"/>
                </a:ext>
              </a:extLst>
            </p:cNvPr>
            <p:cNvSpPr/>
            <p:nvPr/>
          </p:nvSpPr>
          <p:spPr>
            <a:xfrm>
              <a:off x="6286920" y="2582349"/>
              <a:ext cx="757237" cy="2628000"/>
            </a:xfrm>
            <a:prstGeom prst="rect">
              <a:avLst/>
            </a:prstGeom>
            <a:solidFill>
              <a:srgbClr val="FF0000">
                <a:alpha val="56078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178968-F53B-4254-8E3C-97E35B6F89B4}"/>
                </a:ext>
              </a:extLst>
            </p:cNvPr>
            <p:cNvSpPr txBox="1"/>
            <p:nvPr/>
          </p:nvSpPr>
          <p:spPr>
            <a:xfrm rot="16200000">
              <a:off x="6665572" y="2632507"/>
              <a:ext cx="2294218" cy="2628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600" b="1" i="1" dirty="0" err="1">
                  <a:solidFill>
                    <a:schemeClr val="bg1"/>
                  </a:solidFill>
                </a:rPr>
                <a:t>Saidikowski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i="1" dirty="0">
                  <a:solidFill>
                    <a:schemeClr val="bg1"/>
                  </a:solidFill>
                </a:rPr>
                <a:t>Equation</a:t>
              </a:r>
              <a:endParaRPr lang="en-ID" sz="1600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490C9-44A0-4D11-BFA0-E492B47BC81B}"/>
              </a:ext>
            </a:extLst>
          </p:cNvPr>
          <p:cNvGrpSpPr/>
          <p:nvPr/>
        </p:nvGrpSpPr>
        <p:grpSpPr>
          <a:xfrm>
            <a:off x="5334592" y="2582349"/>
            <a:ext cx="894626" cy="2628000"/>
            <a:chOff x="5334592" y="2582349"/>
            <a:chExt cx="894626" cy="262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059746-75CB-4BAD-AD04-3532EEFD3251}"/>
                </a:ext>
              </a:extLst>
            </p:cNvPr>
            <p:cNvSpPr/>
            <p:nvPr/>
          </p:nvSpPr>
          <p:spPr>
            <a:xfrm>
              <a:off x="5334592" y="2582349"/>
              <a:ext cx="894626" cy="2628000"/>
            </a:xfrm>
            <a:prstGeom prst="rect">
              <a:avLst/>
            </a:prstGeom>
            <a:solidFill>
              <a:srgbClr val="008000">
                <a:alpha val="69804"/>
              </a:srgbClr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BF0A9A-41A1-4613-95BA-7B83DEB52A8B}"/>
                </a:ext>
              </a:extLst>
            </p:cNvPr>
            <p:cNvSpPr txBox="1"/>
            <p:nvPr/>
          </p:nvSpPr>
          <p:spPr>
            <a:xfrm rot="16200000">
              <a:off x="4911225" y="3749981"/>
              <a:ext cx="1893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McLeod Equation</a:t>
              </a:r>
              <a:endParaRPr lang="en-ID" sz="1600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7FE866-775E-4DD0-BA95-CEBF454ABEDF}"/>
              </a:ext>
            </a:extLst>
          </p:cNvPr>
          <p:cNvGrpSpPr/>
          <p:nvPr/>
        </p:nvGrpSpPr>
        <p:grpSpPr>
          <a:xfrm>
            <a:off x="4298817" y="2580317"/>
            <a:ext cx="1329064" cy="2628000"/>
            <a:chOff x="4298817" y="2580317"/>
            <a:chExt cx="1329064" cy="262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0E869-D948-48D8-AD8C-B3A4D8A822EF}"/>
                </a:ext>
              </a:extLst>
            </p:cNvPr>
            <p:cNvSpPr/>
            <p:nvPr/>
          </p:nvSpPr>
          <p:spPr>
            <a:xfrm>
              <a:off x="4298817" y="2580317"/>
              <a:ext cx="504000" cy="2628000"/>
            </a:xfrm>
            <a:prstGeom prst="rect">
              <a:avLst/>
            </a:prstGeom>
            <a:solidFill>
              <a:srgbClr val="507C89">
                <a:alpha val="6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8AAA76-BEA2-44A8-BFCD-034F4571B0F0}"/>
                </a:ext>
              </a:extLst>
            </p:cNvPr>
            <p:cNvSpPr/>
            <p:nvPr/>
          </p:nvSpPr>
          <p:spPr>
            <a:xfrm rot="16200000">
              <a:off x="4824249" y="3242952"/>
              <a:ext cx="278201" cy="1329062"/>
            </a:xfrm>
            <a:prstGeom prst="rect">
              <a:avLst/>
            </a:prstGeom>
            <a:solidFill>
              <a:srgbClr val="507C89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F8BF2C-F258-409A-A543-B8E6BCEAE852}"/>
                </a:ext>
              </a:extLst>
            </p:cNvPr>
            <p:cNvSpPr txBox="1"/>
            <p:nvPr/>
          </p:nvSpPr>
          <p:spPr>
            <a:xfrm rot="16200000">
              <a:off x="3423006" y="3749980"/>
              <a:ext cx="2239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schemeClr val="bg1"/>
                  </a:solidFill>
                </a:rPr>
                <a:t>Gurley et al Equation</a:t>
              </a:r>
              <a:endParaRPr lang="en-ID" sz="1600" b="1" i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B6B4D-90FA-48E4-B027-3B97AAE13199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2978824" y="3919256"/>
            <a:ext cx="139476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EEDC7C-D5F2-468D-9A88-6CC8033A4B4C}"/>
              </a:ext>
            </a:extLst>
          </p:cNvPr>
          <p:cNvSpPr txBox="1"/>
          <p:nvPr/>
        </p:nvSpPr>
        <p:spPr>
          <a:xfrm>
            <a:off x="0" y="3418752"/>
            <a:ext cx="318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zona </a:t>
            </a:r>
            <a:r>
              <a:rPr lang="en-US" i="1" dirty="0"/>
              <a:t>gravel pack</a:t>
            </a:r>
            <a:endParaRPr lang="en-ID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18A70F-F86E-456F-894A-69E211F6049B}"/>
              </a:ext>
            </a:extLst>
          </p:cNvPr>
          <p:cNvSpPr/>
          <p:nvPr/>
        </p:nvSpPr>
        <p:spPr>
          <a:xfrm>
            <a:off x="7438794" y="6621982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Beggs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 Dale, H. 1984. “Gas Production Operations”. Amerika: OGCI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077B41-A0D3-43BB-B657-ACD0C6536926}"/>
              </a:ext>
            </a:extLst>
          </p:cNvPr>
          <p:cNvSpPr/>
          <p:nvPr/>
        </p:nvSpPr>
        <p:spPr>
          <a:xfrm>
            <a:off x="-83395" y="409468"/>
            <a:ext cx="9325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EFFECT </a:t>
            </a:r>
            <a:r>
              <a:rPr lang="en-US" sz="2400" b="1" i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WELL COMPLETION</a:t>
            </a:r>
            <a:r>
              <a:rPr lang="en-US" sz="2400" b="1" i="1" dirty="0"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latin typeface="Roboto"/>
                <a:ea typeface="Times New Roman" panose="02020603050405020304" pitchFamily="18" charset="0"/>
              </a:rPr>
              <a:t>TERHADAP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LAJU ALIRAN</a:t>
            </a:r>
            <a:endParaRPr lang="en-ID" sz="2400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5D4A5-F673-4F9C-9026-1D2471B70832}"/>
              </a:ext>
            </a:extLst>
          </p:cNvPr>
          <p:cNvSpPr txBox="1"/>
          <p:nvPr/>
        </p:nvSpPr>
        <p:spPr>
          <a:xfrm>
            <a:off x="-96843" y="-75215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43C597-20BB-4A8F-B6FD-5ABBB1CE88CA}"/>
              </a:ext>
            </a:extLst>
          </p:cNvPr>
          <p:cNvSpPr/>
          <p:nvPr/>
        </p:nvSpPr>
        <p:spPr>
          <a:xfrm>
            <a:off x="-93025" y="159622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44546A"/>
                </a:solidFill>
                <a:latin typeface="Roboto"/>
              </a:rPr>
              <a:t>SAND </a:t>
            </a:r>
            <a:r>
              <a:rPr lang="en-US" sz="2000" b="1" i="1" dirty="0">
                <a:solidFill>
                  <a:srgbClr val="8CBABE"/>
                </a:solidFill>
                <a:latin typeface="Roboto"/>
              </a:rPr>
              <a:t>CONTROL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00D3384-397C-46A1-AC42-47822457365F}"/>
              </a:ext>
            </a:extLst>
          </p:cNvPr>
          <p:cNvGrpSpPr/>
          <p:nvPr/>
        </p:nvGrpSpPr>
        <p:grpSpPr>
          <a:xfrm>
            <a:off x="5086670" y="2221380"/>
            <a:ext cx="2611215" cy="2605984"/>
            <a:chOff x="326938" y="2427940"/>
            <a:chExt cx="2611215" cy="2605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0C148A7-3880-44AE-8D31-5A83205942D3}"/>
                    </a:ext>
                  </a:extLst>
                </p:cNvPr>
                <p:cNvSpPr txBox="1"/>
                <p:nvPr/>
              </p:nvSpPr>
              <p:spPr>
                <a:xfrm>
                  <a:off x="474580" y="2814713"/>
                  <a:ext cx="1754134" cy="5670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2844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𝑍𝑇𝐿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0C148A7-3880-44AE-8D31-5A8320594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580" y="2814713"/>
                  <a:ext cx="1754134" cy="567078"/>
                </a:xfrm>
                <a:prstGeom prst="rect">
                  <a:avLst/>
                </a:prstGeom>
                <a:blipFill>
                  <a:blip r:embed="rId6"/>
                  <a:stretch>
                    <a:fillRect b="-5376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FA43CD3-8146-4D17-A527-A6A1C71FA56F}"/>
                    </a:ext>
                  </a:extLst>
                </p:cNvPr>
                <p:cNvSpPr txBox="1"/>
                <p:nvPr/>
              </p:nvSpPr>
              <p:spPr>
                <a:xfrm>
                  <a:off x="333273" y="3596287"/>
                  <a:ext cx="2604880" cy="5570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b="0" i="0" baseline="-2500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1,263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×10</m:t>
                            </m:r>
                            <m:r>
                              <m:rPr>
                                <m:nor/>
                              </m:rPr>
                              <a:rPr lang="en-US" b="0" i="0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−11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m:rPr>
                                <m:nor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ZTL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b="0" i="0" baseline="30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="0" i="0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FA43CD3-8146-4D17-A527-A6A1C71FA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73" y="3596287"/>
                  <a:ext cx="2604880" cy="557076"/>
                </a:xfrm>
                <a:prstGeom prst="rect">
                  <a:avLst/>
                </a:prstGeom>
                <a:blipFill>
                  <a:blip r:embed="rId7"/>
                  <a:stretch>
                    <a:fillRect b="-8791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0E0FB8-F782-436E-BE80-D31EBB27BD57}"/>
                    </a:ext>
                  </a:extLst>
                </p:cNvPr>
                <p:cNvSpPr txBox="1"/>
                <p:nvPr/>
              </p:nvSpPr>
              <p:spPr>
                <a:xfrm>
                  <a:off x="467411" y="4226006"/>
                  <a:ext cx="1418657" cy="5198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ID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1,47×10</m:t>
                            </m:r>
                            <m:r>
                              <m:rPr>
                                <m:nor/>
                              </m:rPr>
                              <a:rPr lang="en-US" b="0" i="0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US" b="0" i="0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0,55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0E0FB8-F782-436E-BE80-D31EBB27B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11" y="4226006"/>
                  <a:ext cx="1418657" cy="519822"/>
                </a:xfrm>
                <a:prstGeom prst="rect">
                  <a:avLst/>
                </a:prstGeom>
                <a:blipFill>
                  <a:blip r:embed="rId8"/>
                  <a:stretch>
                    <a:fillRect b="-814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55BEB8-92D4-47E8-90EF-B05595A8FE57}"/>
                </a:ext>
              </a:extLst>
            </p:cNvPr>
            <p:cNvSpPr/>
            <p:nvPr/>
          </p:nvSpPr>
          <p:spPr>
            <a:xfrm>
              <a:off x="326938" y="2427940"/>
              <a:ext cx="2598392" cy="2605984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91D874B-38BE-4586-A346-A58D3D48D1F5}"/>
              </a:ext>
            </a:extLst>
          </p:cNvPr>
          <p:cNvSpPr/>
          <p:nvPr/>
        </p:nvSpPr>
        <p:spPr>
          <a:xfrm>
            <a:off x="5004166" y="1793445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Roboto"/>
                <a:ea typeface="FZShuTi" pitchFamily="2" charset="-122"/>
                <a:cs typeface="Arial" pitchFamily="34" charset="0"/>
              </a:rPr>
              <a:t>Gurley Equation: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572543-D2E2-4517-9D99-D02E68963E35}"/>
              </a:ext>
            </a:extLst>
          </p:cNvPr>
          <p:cNvSpPr/>
          <p:nvPr/>
        </p:nvSpPr>
        <p:spPr>
          <a:xfrm>
            <a:off x="7756877" y="2211499"/>
            <a:ext cx="363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Dan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besarnya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k</a:t>
            </a:r>
            <a:r>
              <a:rPr lang="en-US" altLang="ko-KR" baseline="-25000" dirty="0" err="1">
                <a:latin typeface="Roboto"/>
                <a:ea typeface="FZShuTi" pitchFamily="2" charset="-122"/>
                <a:cs typeface="Arial" pitchFamily="34" charset="0"/>
              </a:rPr>
              <a:t>G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dirty="0" err="1">
                <a:latin typeface="Roboto"/>
                <a:ea typeface="FZShuTi" pitchFamily="2" charset="-122"/>
                <a:cs typeface="Arial" pitchFamily="34" charset="0"/>
              </a:rPr>
              <a:t>menurut</a:t>
            </a:r>
            <a:r>
              <a:rPr lang="en-US" altLang="ko-KR" dirty="0">
                <a:latin typeface="Roboto"/>
                <a:ea typeface="FZShuTi" pitchFamily="2" charset="-122"/>
                <a:cs typeface="Arial" pitchFamily="34" charset="0"/>
              </a:rPr>
              <a:t> Gurley: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8ACA18A6-80EF-4EA7-A187-DE9E27660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669142"/>
              </p:ext>
            </p:extLst>
          </p:nvPr>
        </p:nvGraphicFramePr>
        <p:xfrm>
          <a:off x="7839317" y="2892815"/>
          <a:ext cx="41208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406">
                  <a:extLst>
                    <a:ext uri="{9D8B030D-6E8A-4147-A177-3AD203B41FA5}">
                      <a16:colId xmlns:a16="http://schemas.microsoft.com/office/drawing/2014/main" val="1796076045"/>
                    </a:ext>
                  </a:extLst>
                </a:gridCol>
                <a:gridCol w="2060406">
                  <a:extLst>
                    <a:ext uri="{9D8B030D-6E8A-4147-A177-3AD203B41FA5}">
                      <a16:colId xmlns:a16="http://schemas.microsoft.com/office/drawing/2014/main" val="1184142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Sieve</a:t>
                      </a:r>
                      <a:r>
                        <a:rPr lang="en-US" dirty="0"/>
                        <a:t> </a:t>
                      </a:r>
                      <a:r>
                        <a:rPr lang="en-US" i="1" dirty="0"/>
                        <a:t>Size</a:t>
                      </a:r>
                      <a:r>
                        <a:rPr lang="en-US" dirty="0"/>
                        <a:t>, mesh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</a:t>
                      </a:r>
                      <a:r>
                        <a:rPr lang="en-US" baseline="-25000" dirty="0" err="1"/>
                        <a:t>G</a:t>
                      </a:r>
                      <a:r>
                        <a:rPr lang="en-US" dirty="0"/>
                        <a:t>, md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3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10 - 20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x 10</a:t>
                      </a:r>
                      <a:r>
                        <a:rPr lang="en-US" baseline="30000" dirty="0"/>
                        <a:t>5</a:t>
                      </a:r>
                      <a:endParaRPr lang="en-ID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16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16 - 30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2,5 x 10</a:t>
                      </a:r>
                      <a:r>
                        <a:rPr lang="en-US" baseline="30000" dirty="0"/>
                        <a:t>5</a:t>
                      </a:r>
                      <a:endParaRPr lang="en-ID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60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20 - 40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 x 10</a:t>
                      </a:r>
                      <a:r>
                        <a:rPr lang="en-US" baseline="30000" dirty="0"/>
                        <a:t>5</a:t>
                      </a:r>
                      <a:endParaRPr lang="en-ID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22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40 - 60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x 10</a:t>
                      </a:r>
                      <a:r>
                        <a:rPr lang="en-US" baseline="30000" dirty="0"/>
                        <a:t>4</a:t>
                      </a:r>
                      <a:endParaRPr lang="en-ID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942218"/>
                  </a:ext>
                </a:extLst>
              </a:tr>
            </a:tbl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536BA095-4C37-4036-BBF7-6486210FDB2B}"/>
              </a:ext>
            </a:extLst>
          </p:cNvPr>
          <p:cNvSpPr/>
          <p:nvPr/>
        </p:nvSpPr>
        <p:spPr>
          <a:xfrm>
            <a:off x="4599249" y="4824736"/>
            <a:ext cx="7486126" cy="1815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</a:t>
            </a:r>
            <a:r>
              <a:rPr lang="en-US" sz="16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laminar gravel pack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B</a:t>
            </a:r>
            <a:r>
              <a:rPr lang="en-US" sz="16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turbulen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gravel pack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permeabilitas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gravel pack, md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L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panjang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tunnel gravel pack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sumur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ft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 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shot</a:t>
            </a:r>
            <a:endParaRPr lang="en-ID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DAE456-A23E-43F9-B637-3FA33793A319}"/>
              </a:ext>
            </a:extLst>
          </p:cNvPr>
          <p:cNvSpPr/>
          <p:nvPr/>
        </p:nvSpPr>
        <p:spPr>
          <a:xfrm>
            <a:off x="7978884" y="4869238"/>
            <a:ext cx="41208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: radius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ft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µ</a:t>
            </a:r>
            <a:r>
              <a:rPr lang="en-US" sz="16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viskositas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gas, cp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	: Temperature reservoir, </a:t>
            </a:r>
            <a:r>
              <a:rPr lang="en-US" sz="16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Z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Faktor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kompresibilitas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gas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ID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Ɣ</a:t>
            </a:r>
            <a:r>
              <a:rPr lang="en-ID" sz="1600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en-ID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: gas specific gravity, dimensionless</a:t>
            </a:r>
          </a:p>
          <a:p>
            <a:pPr algn="just">
              <a:spcAft>
                <a:spcPts val="0"/>
              </a:spcAft>
              <a:tabLst>
                <a:tab pos="457200" algn="l"/>
                <a:tab pos="90043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	β</a:t>
            </a:r>
            <a:r>
              <a:rPr lang="en-US" sz="16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	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koefisien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kecepatan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aliran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di gravel </a:t>
            </a:r>
            <a:b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  pack, ft</a:t>
            </a:r>
            <a:r>
              <a:rPr lang="en-US" sz="16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-1</a:t>
            </a:r>
            <a:endParaRPr lang="en-ID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04BE6E-6873-4781-B376-BDBD6B334E87}"/>
              </a:ext>
            </a:extLst>
          </p:cNvPr>
          <p:cNvSpPr/>
          <p:nvPr/>
        </p:nvSpPr>
        <p:spPr>
          <a:xfrm>
            <a:off x="-22159" y="-10489"/>
            <a:ext cx="12192000" cy="6853499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9B503-4050-434F-BB53-FD45B4170E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91" y="785845"/>
            <a:ext cx="7236504" cy="5251460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AE039960-B2FB-4D51-8A66-C64B4A313C52}"/>
              </a:ext>
            </a:extLst>
          </p:cNvPr>
          <p:cNvSpPr/>
          <p:nvPr/>
        </p:nvSpPr>
        <p:spPr>
          <a:xfrm rot="16200000">
            <a:off x="6614980" y="2551289"/>
            <a:ext cx="757237" cy="152876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1864A-CBB9-47CD-B69C-D15C9D84808A}"/>
              </a:ext>
            </a:extLst>
          </p:cNvPr>
          <p:cNvSpPr txBox="1"/>
          <p:nvPr/>
        </p:nvSpPr>
        <p:spPr>
          <a:xfrm>
            <a:off x="7885358" y="2400987"/>
            <a:ext cx="4187735" cy="2246769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Semakin</a:t>
            </a:r>
            <a:r>
              <a:rPr lang="en-US" sz="2800" b="1" dirty="0"/>
              <a:t> </a:t>
            </a:r>
            <a:r>
              <a:rPr lang="en-US" sz="2800" b="1" dirty="0" err="1"/>
              <a:t>banyak</a:t>
            </a:r>
            <a:r>
              <a:rPr lang="en-US" sz="2800" b="1" dirty="0"/>
              <a:t> </a:t>
            </a:r>
            <a:r>
              <a:rPr lang="en-US" sz="2800" b="1" dirty="0" err="1"/>
              <a:t>lubang</a:t>
            </a:r>
            <a:r>
              <a:rPr lang="en-US" sz="2800" b="1" dirty="0"/>
              <a:t> </a:t>
            </a:r>
            <a:r>
              <a:rPr lang="en-US" sz="2800" b="1" dirty="0" err="1"/>
              <a:t>perforasi</a:t>
            </a:r>
            <a:r>
              <a:rPr lang="en-US" sz="2800" b="1" dirty="0"/>
              <a:t> </a:t>
            </a:r>
            <a:r>
              <a:rPr lang="en-US" sz="2800" b="1" dirty="0" err="1"/>
              <a:t>semakin</a:t>
            </a:r>
            <a:r>
              <a:rPr lang="en-US" sz="2800" b="1" dirty="0"/>
              <a:t> </a:t>
            </a:r>
            <a:r>
              <a:rPr lang="en-US" sz="2800" b="1" dirty="0" err="1"/>
              <a:t>besar</a:t>
            </a:r>
            <a:r>
              <a:rPr lang="en-US" sz="2800" b="1" dirty="0"/>
              <a:t> </a:t>
            </a:r>
            <a:r>
              <a:rPr lang="en-US" sz="2800" b="1" dirty="0" err="1"/>
              <a:t>potensi</a:t>
            </a:r>
            <a:r>
              <a:rPr lang="en-US" sz="2800" b="1" dirty="0"/>
              <a:t> </a:t>
            </a:r>
            <a:r>
              <a:rPr lang="en-US" sz="2800" b="1" dirty="0" err="1"/>
              <a:t>sumur</a:t>
            </a:r>
            <a:r>
              <a:rPr lang="en-US" sz="2800" b="1" dirty="0"/>
              <a:t> </a:t>
            </a:r>
            <a:r>
              <a:rPr lang="en-US" sz="2800" b="1" dirty="0" err="1"/>
              <a:t>dalam</a:t>
            </a:r>
            <a:r>
              <a:rPr lang="en-US" sz="2800" b="1" dirty="0"/>
              <a:t> </a:t>
            </a:r>
            <a:r>
              <a:rPr lang="en-US" sz="2800" b="1" dirty="0" err="1"/>
              <a:t>keadaan</a:t>
            </a:r>
            <a:r>
              <a:rPr lang="en-US" sz="2800" b="1" dirty="0"/>
              <a:t> </a:t>
            </a:r>
            <a:r>
              <a:rPr lang="en-US" sz="2800" b="1" dirty="0" err="1"/>
              <a:t>menggunakan</a:t>
            </a:r>
            <a:r>
              <a:rPr lang="en-US" sz="2800" b="1" dirty="0"/>
              <a:t> gravel</a:t>
            </a:r>
            <a:endParaRPr lang="en-ID" sz="2800" b="1" dirty="0"/>
          </a:p>
        </p:txBody>
      </p:sp>
    </p:spTree>
    <p:extLst>
      <p:ext uri="{BB962C8B-B14F-4D97-AF65-F5344CB8AC3E}">
        <p14:creationId xmlns:p14="http://schemas.microsoft.com/office/powerpoint/2010/main" val="57503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1" grpId="0"/>
      <p:bldP spid="33" grpId="0"/>
      <p:bldP spid="35" grpId="0"/>
      <p:bldP spid="46" grpId="0"/>
      <p:bldP spid="47" grpId="0"/>
      <p:bldP spid="49" grpId="0"/>
      <p:bldP spid="11" grpId="0"/>
      <p:bldP spid="50" grpId="0" animBg="1"/>
      <p:bldP spid="3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F406A256-BCAD-47FD-9B32-6A1DD4573544}"/>
              </a:ext>
            </a:extLst>
          </p:cNvPr>
          <p:cNvSpPr txBox="1"/>
          <p:nvPr/>
        </p:nvSpPr>
        <p:spPr>
          <a:xfrm>
            <a:off x="7250557" y="1182480"/>
            <a:ext cx="4473411" cy="58477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Roboto"/>
              </a:rPr>
              <a:t>Semakin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besar</a:t>
            </a:r>
            <a:r>
              <a:rPr lang="en-US" sz="1600" dirty="0">
                <a:latin typeface="Roboto"/>
              </a:rPr>
              <a:t> diameter </a:t>
            </a:r>
            <a:r>
              <a:rPr lang="en-US" sz="1600" dirty="0" err="1">
                <a:latin typeface="Roboto"/>
              </a:rPr>
              <a:t>sumur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akan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semakin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besar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potensi</a:t>
            </a:r>
            <a:r>
              <a:rPr lang="en-US" sz="1600" dirty="0">
                <a:latin typeface="Roboto"/>
              </a:rPr>
              <a:t> yang </a:t>
            </a:r>
            <a:r>
              <a:rPr lang="en-US" sz="1600" dirty="0" err="1">
                <a:latin typeface="Roboto"/>
              </a:rPr>
              <a:t>dicapai</a:t>
            </a:r>
            <a:r>
              <a:rPr lang="en-US" sz="1600" dirty="0">
                <a:latin typeface="Roboto"/>
              </a:rPr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115C5-8B59-4F52-9497-AEA3A782344F}"/>
              </a:ext>
            </a:extLst>
          </p:cNvPr>
          <p:cNvSpPr/>
          <p:nvPr/>
        </p:nvSpPr>
        <p:spPr>
          <a:xfrm>
            <a:off x="5416629" y="6579315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Dokumen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Pribadi</a:t>
            </a:r>
            <a:endParaRPr lang="en-US" altLang="ko-KR" sz="1200" i="1" dirty="0">
              <a:ea typeface="FZShuTi" pitchFamily="2" charset="-122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D19D3-4A00-4AD9-8201-DB85BB98E72D}"/>
              </a:ext>
            </a:extLst>
          </p:cNvPr>
          <p:cNvSpPr txBox="1"/>
          <p:nvPr/>
        </p:nvSpPr>
        <p:spPr>
          <a:xfrm>
            <a:off x="-78552" y="194156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01B30C-1305-4C74-A353-3C105D64B2ED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Perencanaan</a:t>
            </a:r>
            <a:r>
              <a:rPr lang="en-US" b="1" dirty="0"/>
              <a:t> </a:t>
            </a:r>
            <a:r>
              <a:rPr lang="en-US" b="1" i="1" dirty="0"/>
              <a:t>Well Completion </a:t>
            </a:r>
            <a:r>
              <a:rPr lang="en-US" b="1" dirty="0" err="1"/>
              <a:t>Lapangan</a:t>
            </a:r>
            <a:r>
              <a:rPr lang="en-US" b="1" dirty="0"/>
              <a:t> Gas Reservoir </a:t>
            </a:r>
            <a:r>
              <a:rPr lang="en-US" b="1" dirty="0" err="1"/>
              <a:t>Batu</a:t>
            </a:r>
            <a:r>
              <a:rPr lang="en-US" b="1" dirty="0"/>
              <a:t> </a:t>
            </a:r>
            <a:r>
              <a:rPr lang="en-US" b="1" dirty="0" err="1"/>
              <a:t>pasir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D63D4-B17E-4697-B8EC-01A6FC0E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0710"/>
            <a:ext cx="6714581" cy="487098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759D6B-58F9-4578-9C54-F43C58D0F28E}"/>
              </a:ext>
            </a:extLst>
          </p:cNvPr>
          <p:cNvCxnSpPr>
            <a:cxnSpLocks/>
          </p:cNvCxnSpPr>
          <p:nvPr/>
        </p:nvCxnSpPr>
        <p:spPr>
          <a:xfrm flipV="1">
            <a:off x="3581400" y="1391869"/>
            <a:ext cx="0" cy="1324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607FCC-E852-43D9-8B8F-C10CD6B450DE}"/>
              </a:ext>
            </a:extLst>
          </p:cNvPr>
          <p:cNvCxnSpPr>
            <a:cxnSpLocks/>
          </p:cNvCxnSpPr>
          <p:nvPr/>
        </p:nvCxnSpPr>
        <p:spPr>
          <a:xfrm>
            <a:off x="3594100" y="1391869"/>
            <a:ext cx="3632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7367095-55A4-434D-9E7D-A1A31125EEF6}"/>
              </a:ext>
            </a:extLst>
          </p:cNvPr>
          <p:cNvCxnSpPr>
            <a:cxnSpLocks/>
          </p:cNvCxnSpPr>
          <p:nvPr/>
        </p:nvCxnSpPr>
        <p:spPr>
          <a:xfrm>
            <a:off x="4914900" y="2049967"/>
            <a:ext cx="2311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F56D1-BE29-44CF-9751-936B75EA49E1}"/>
              </a:ext>
            </a:extLst>
          </p:cNvPr>
          <p:cNvSpPr/>
          <p:nvPr/>
        </p:nvSpPr>
        <p:spPr>
          <a:xfrm>
            <a:off x="7253568" y="1896476"/>
            <a:ext cx="4473411" cy="3293209"/>
          </a:xfrm>
          <a:prstGeom prst="rect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</a:rPr>
              <a:t>Penambahan</a:t>
            </a:r>
            <a:r>
              <a:rPr lang="en-US" sz="1600" dirty="0">
                <a:latin typeface="Roboto"/>
              </a:rPr>
              <a:t> Interval </a:t>
            </a:r>
            <a:r>
              <a:rPr lang="en-US" sz="1600" dirty="0" err="1">
                <a:latin typeface="Roboto"/>
              </a:rPr>
              <a:t>perforasi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tanpa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diimbangi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penambahan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Densitas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Perforasi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akan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memperbesar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kehilangan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tekanan</a:t>
            </a:r>
            <a:r>
              <a:rPr lang="en-US" sz="1600" dirty="0">
                <a:latin typeface="Roboto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Penambahan</a:t>
            </a:r>
            <a:r>
              <a:rPr lang="en-US" sz="1600" dirty="0"/>
              <a:t> </a:t>
            </a:r>
            <a:r>
              <a:rPr lang="en-US" sz="1600" dirty="0" err="1"/>
              <a:t>densitas</a:t>
            </a:r>
            <a:r>
              <a:rPr lang="en-US" sz="1600" dirty="0"/>
              <a:t> </a:t>
            </a:r>
            <a:r>
              <a:rPr lang="en-US" sz="1600" dirty="0" err="1"/>
              <a:t>perforasi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memperkecil</a:t>
            </a:r>
            <a:r>
              <a:rPr lang="en-US" sz="1600" dirty="0"/>
              <a:t> </a:t>
            </a:r>
            <a:r>
              <a:rPr lang="en-US" sz="1600" dirty="0" err="1"/>
              <a:t>kehilangan</a:t>
            </a:r>
            <a:r>
              <a:rPr lang="en-US" sz="1600" dirty="0"/>
              <a:t> </a:t>
            </a:r>
            <a:r>
              <a:rPr lang="en-US" sz="1600" dirty="0" err="1"/>
              <a:t>tekanan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memperbesar</a:t>
            </a:r>
            <a:r>
              <a:rPr lang="en-US" sz="1600" dirty="0"/>
              <a:t> </a:t>
            </a:r>
            <a:r>
              <a:rPr lang="en-US" sz="1600" dirty="0" err="1"/>
              <a:t>potensi</a:t>
            </a:r>
            <a:r>
              <a:rPr lang="en-US" sz="1600" dirty="0"/>
              <a:t> </a:t>
            </a:r>
            <a:r>
              <a:rPr lang="en-US" sz="1600" dirty="0" err="1"/>
              <a:t>laju</a:t>
            </a:r>
            <a:r>
              <a:rPr lang="en-US" sz="1600" dirty="0"/>
              <a:t> </a:t>
            </a:r>
            <a:r>
              <a:rPr lang="en-US" sz="1600" dirty="0" err="1"/>
              <a:t>aliran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didapatkan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</a:rPr>
              <a:t>Semakin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banyak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lubang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perforasi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akan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menyebabkan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besarnya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potensi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sumur</a:t>
            </a:r>
            <a:r>
              <a:rPr lang="en-US" sz="1600" dirty="0">
                <a:latin typeface="Roboto"/>
              </a:rPr>
              <a:t>. Dan </a:t>
            </a:r>
            <a:r>
              <a:rPr lang="en-US" sz="1600" dirty="0" err="1">
                <a:latin typeface="Roboto"/>
              </a:rPr>
              <a:t>besarnya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laju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kritis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kepasiran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mengikuti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besarnya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potensi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sumur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tersebut</a:t>
            </a:r>
            <a:endParaRPr lang="en-ID" sz="1600" dirty="0">
              <a:latin typeface="Robo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dirty="0" err="1"/>
              <a:t>Semakin</a:t>
            </a:r>
            <a:r>
              <a:rPr lang="en-ID" sz="1600" dirty="0"/>
              <a:t> Panjang </a:t>
            </a:r>
            <a:r>
              <a:rPr lang="en-ID" sz="1600" dirty="0" err="1"/>
              <a:t>penetrasi</a:t>
            </a:r>
            <a:r>
              <a:rPr lang="en-ID" sz="1600" dirty="0"/>
              <a:t> </a:t>
            </a:r>
            <a:r>
              <a:rPr lang="en-ID" sz="1600" dirty="0" err="1"/>
              <a:t>perforasi</a:t>
            </a:r>
            <a:r>
              <a:rPr lang="en-ID" sz="1600" dirty="0"/>
              <a:t> </a:t>
            </a:r>
            <a:r>
              <a:rPr lang="en-ID" sz="1600" dirty="0" err="1"/>
              <a:t>maka</a:t>
            </a:r>
            <a:r>
              <a:rPr lang="en-ID" sz="1600" dirty="0"/>
              <a:t> </a:t>
            </a:r>
            <a:r>
              <a:rPr lang="en-ID" sz="1600" dirty="0" err="1"/>
              <a:t>semakin</a:t>
            </a:r>
            <a:r>
              <a:rPr lang="en-ID" sz="1600" dirty="0"/>
              <a:t> </a:t>
            </a:r>
            <a:r>
              <a:rPr lang="en-ID" sz="1600" dirty="0" err="1"/>
              <a:t>besar</a:t>
            </a:r>
            <a:r>
              <a:rPr lang="en-ID" sz="1600" dirty="0"/>
              <a:t> </a:t>
            </a:r>
            <a:r>
              <a:rPr lang="en-ID" sz="1600" dirty="0" err="1"/>
              <a:t>potensi</a:t>
            </a:r>
            <a:r>
              <a:rPr lang="en-ID" sz="1600" dirty="0"/>
              <a:t> yang </a:t>
            </a:r>
            <a:r>
              <a:rPr lang="en-ID" sz="1600" dirty="0" err="1"/>
              <a:t>diperoleh</a:t>
            </a:r>
            <a:endParaRPr lang="en-ID" sz="16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A5ABF77-6F2C-4D56-8F7B-4A6E6CFB830C}"/>
              </a:ext>
            </a:extLst>
          </p:cNvPr>
          <p:cNvCxnSpPr>
            <a:cxnSpLocks/>
          </p:cNvCxnSpPr>
          <p:nvPr/>
        </p:nvCxnSpPr>
        <p:spPr>
          <a:xfrm flipV="1">
            <a:off x="4914900" y="2053979"/>
            <a:ext cx="0" cy="1756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47EA01-7A78-4BE2-9649-A9A0A317BB85}"/>
              </a:ext>
            </a:extLst>
          </p:cNvPr>
          <p:cNvCxnSpPr>
            <a:cxnSpLocks/>
          </p:cNvCxnSpPr>
          <p:nvPr/>
        </p:nvCxnSpPr>
        <p:spPr>
          <a:xfrm flipV="1">
            <a:off x="1790700" y="3628780"/>
            <a:ext cx="0" cy="2251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3DF0ECE-117E-4884-AAC9-2AE19ED59E03}"/>
              </a:ext>
            </a:extLst>
          </p:cNvPr>
          <p:cNvCxnSpPr>
            <a:cxnSpLocks/>
          </p:cNvCxnSpPr>
          <p:nvPr/>
        </p:nvCxnSpPr>
        <p:spPr>
          <a:xfrm>
            <a:off x="1790700" y="5880100"/>
            <a:ext cx="5435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235116E3-28AB-487B-BAC6-090396682BC1}"/>
              </a:ext>
            </a:extLst>
          </p:cNvPr>
          <p:cNvSpPr/>
          <p:nvPr/>
        </p:nvSpPr>
        <p:spPr>
          <a:xfrm>
            <a:off x="7226300" y="5344137"/>
            <a:ext cx="4497665" cy="830997"/>
          </a:xfrm>
          <a:prstGeom prst="rect">
            <a:avLst/>
          </a:prstGeom>
          <a:ln w="57150"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Roboto"/>
              </a:rPr>
              <a:t>Semakin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banyak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lubang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perforasi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semakin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besar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potensi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sumur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dalam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keadaan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menggunakan</a:t>
            </a:r>
            <a:r>
              <a:rPr lang="en-US" sz="1600" dirty="0">
                <a:latin typeface="Roboto"/>
              </a:rPr>
              <a:t> gravel</a:t>
            </a:r>
            <a:endParaRPr lang="en-ID" sz="1600" dirty="0">
              <a:latin typeface="Roboto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9FC353-6D00-45C7-A711-ED7461DC6E71}"/>
              </a:ext>
            </a:extLst>
          </p:cNvPr>
          <p:cNvSpPr/>
          <p:nvPr/>
        </p:nvSpPr>
        <p:spPr>
          <a:xfrm>
            <a:off x="0" y="880711"/>
            <a:ext cx="6756354" cy="4897787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C7641CA-17DA-43D9-9D1A-2EA77FEC8E3A}"/>
              </a:ext>
            </a:extLst>
          </p:cNvPr>
          <p:cNvCxnSpPr/>
          <p:nvPr/>
        </p:nvCxnSpPr>
        <p:spPr>
          <a:xfrm>
            <a:off x="6714581" y="3022600"/>
            <a:ext cx="504000" cy="0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F1A1E52-2957-47E2-AF76-43121F730064}"/>
              </a:ext>
            </a:extLst>
          </p:cNvPr>
          <p:cNvSpPr txBox="1"/>
          <p:nvPr/>
        </p:nvSpPr>
        <p:spPr>
          <a:xfrm>
            <a:off x="2616200" y="6436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DAC685-144D-4E01-8EEB-60D746E60A1F}"/>
              </a:ext>
            </a:extLst>
          </p:cNvPr>
          <p:cNvSpPr txBox="1"/>
          <p:nvPr/>
        </p:nvSpPr>
        <p:spPr>
          <a:xfrm>
            <a:off x="7252379" y="2578173"/>
            <a:ext cx="4822946" cy="1077218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Roboto"/>
              </a:rPr>
              <a:t>Semakin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banyak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aplikasi</a:t>
            </a:r>
            <a:r>
              <a:rPr lang="en-US" sz="1600" dirty="0">
                <a:latin typeface="Roboto"/>
              </a:rPr>
              <a:t> yang </a:t>
            </a:r>
            <a:r>
              <a:rPr lang="en-US" sz="1600" dirty="0" err="1">
                <a:latin typeface="Roboto"/>
              </a:rPr>
              <a:t>digunakan</a:t>
            </a:r>
            <a:r>
              <a:rPr lang="en-US" sz="1600" dirty="0">
                <a:latin typeface="Roboto"/>
              </a:rPr>
              <a:t> pada formation completion </a:t>
            </a:r>
            <a:r>
              <a:rPr lang="en-US" sz="1600" dirty="0" err="1">
                <a:latin typeface="Roboto"/>
              </a:rPr>
              <a:t>akan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memberikan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tambahan</a:t>
            </a:r>
            <a:r>
              <a:rPr lang="en-US" sz="1600" dirty="0">
                <a:latin typeface="Roboto"/>
              </a:rPr>
              <a:t> pressure drop </a:t>
            </a:r>
            <a:r>
              <a:rPr lang="en-US" sz="1600" dirty="0" err="1">
                <a:latin typeface="Roboto"/>
              </a:rPr>
              <a:t>sehingga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akan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mengurangi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potensi</a:t>
            </a:r>
            <a:r>
              <a:rPr lang="en-US" sz="1600" dirty="0">
                <a:latin typeface="Roboto"/>
              </a:rPr>
              <a:t> </a:t>
            </a:r>
            <a:r>
              <a:rPr lang="en-US" sz="1600" dirty="0" err="1">
                <a:latin typeface="Roboto"/>
              </a:rPr>
              <a:t>dari</a:t>
            </a:r>
            <a:r>
              <a:rPr lang="en-US" sz="1600" dirty="0">
                <a:latin typeface="Roboto"/>
              </a:rPr>
              <a:t> reservoir </a:t>
            </a:r>
            <a:endParaRPr lang="en-ID" sz="16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8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30" grpId="0" animBg="1"/>
      <p:bldP spid="30" grpId="1" animBg="1"/>
      <p:bldP spid="58" grpId="0" animBg="1"/>
      <p:bldP spid="58" grpId="1" animBg="1"/>
      <p:bldP spid="60" grpId="0" animBg="1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 rot="5400000">
            <a:off x="1677321" y="-1719386"/>
            <a:ext cx="657801" cy="401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-1616896" y="29519"/>
            <a:ext cx="6984000" cy="576000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Maksud</a:t>
            </a:r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danTujuan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3964" y="752385"/>
            <a:ext cx="594367" cy="5847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1</a:t>
            </a:r>
            <a:endParaRPr lang="ko-KR" altLang="en-US" sz="2700" dirty="0"/>
          </a:p>
        </p:txBody>
      </p:sp>
      <p:sp>
        <p:nvSpPr>
          <p:cNvPr id="2" name="Rectangle 1"/>
          <p:cNvSpPr/>
          <p:nvPr/>
        </p:nvSpPr>
        <p:spPr>
          <a:xfrm>
            <a:off x="10042239" y="180476"/>
            <a:ext cx="1524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Maksud</a:t>
            </a:r>
            <a:endParaRPr lang="en-ID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0C5D7F-F0F9-4AF9-8512-5B29395D7FB2}"/>
              </a:ext>
            </a:extLst>
          </p:cNvPr>
          <p:cNvSpPr/>
          <p:nvPr/>
        </p:nvSpPr>
        <p:spPr>
          <a:xfrm>
            <a:off x="54229" y="4704662"/>
            <a:ext cx="594367" cy="5847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3</a:t>
            </a:r>
            <a:endParaRPr lang="ko-KR" alt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8B30B5-BCB0-445B-97A5-A3C4FA59E6CD}"/>
              </a:ext>
            </a:extLst>
          </p:cNvPr>
          <p:cNvSpPr/>
          <p:nvPr/>
        </p:nvSpPr>
        <p:spPr>
          <a:xfrm rot="2310611">
            <a:off x="11022136" y="519455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1" name="그룹 5">
            <a:extLst>
              <a:ext uri="{FF2B5EF4-FFF2-40B4-BE49-F238E27FC236}">
                <a16:creationId xmlns:a16="http://schemas.microsoft.com/office/drawing/2014/main" id="{001FEEDD-2F29-4DB1-BD10-AED952936178}"/>
              </a:ext>
            </a:extLst>
          </p:cNvPr>
          <p:cNvGrpSpPr/>
          <p:nvPr/>
        </p:nvGrpSpPr>
        <p:grpSpPr>
          <a:xfrm>
            <a:off x="6096000" y="709801"/>
            <a:ext cx="4648542" cy="1177848"/>
            <a:chOff x="5735185" y="2193979"/>
            <a:chExt cx="5357403" cy="117784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45E8A5-2F99-42DB-BF86-068F4466BBB0}"/>
                </a:ext>
              </a:extLst>
            </p:cNvPr>
            <p:cNvSpPr txBox="1"/>
            <p:nvPr/>
          </p:nvSpPr>
          <p:spPr>
            <a:xfrm>
              <a:off x="5735185" y="2193979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b="1" i="1" dirty="0"/>
                <a:t>Casing Design</a:t>
              </a:r>
              <a:endParaRPr lang="ko-KR" altLang="en-US" sz="27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68875-5D6B-46B7-ADA0-3D160332D8E6}"/>
                </a:ext>
              </a:extLst>
            </p:cNvPr>
            <p:cNvSpPr txBox="1"/>
            <p:nvPr/>
          </p:nvSpPr>
          <p:spPr>
            <a:xfrm>
              <a:off x="5825795" y="2540830"/>
              <a:ext cx="5266793" cy="830997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Menentukan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Casing Setting Depth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Menentukan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Hole Geometry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sumur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Menentukan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Spesifikasi</a:t>
              </a: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Casing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digunakan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3ABCD04-5F65-4478-8976-EFEEC7E3851E}"/>
              </a:ext>
            </a:extLst>
          </p:cNvPr>
          <p:cNvSpPr/>
          <p:nvPr/>
        </p:nvSpPr>
        <p:spPr>
          <a:xfrm>
            <a:off x="5517049" y="732339"/>
            <a:ext cx="594367" cy="5847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4</a:t>
            </a:r>
            <a:endParaRPr lang="ko-KR" altLang="en-US" sz="2700" dirty="0"/>
          </a:p>
        </p:txBody>
      </p:sp>
      <p:grpSp>
        <p:nvGrpSpPr>
          <p:cNvPr id="36" name="그룹 5">
            <a:extLst>
              <a:ext uri="{FF2B5EF4-FFF2-40B4-BE49-F238E27FC236}">
                <a16:creationId xmlns:a16="http://schemas.microsoft.com/office/drawing/2014/main" id="{6B065E44-21C8-42CD-BE8C-5A8FAE6D88F0}"/>
              </a:ext>
            </a:extLst>
          </p:cNvPr>
          <p:cNvGrpSpPr/>
          <p:nvPr/>
        </p:nvGrpSpPr>
        <p:grpSpPr>
          <a:xfrm>
            <a:off x="762317" y="687320"/>
            <a:ext cx="4381059" cy="2708407"/>
            <a:chOff x="5713554" y="2193979"/>
            <a:chExt cx="5288429" cy="14773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DFE352-D9F6-4425-92EE-26EE5EB73128}"/>
                </a:ext>
              </a:extLst>
            </p:cNvPr>
            <p:cNvSpPr txBox="1"/>
            <p:nvPr/>
          </p:nvSpPr>
          <p:spPr>
            <a:xfrm>
              <a:off x="5735185" y="2193979"/>
              <a:ext cx="5266798" cy="65474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just"/>
              <a:r>
                <a:rPr lang="en-US" b="1" dirty="0"/>
                <a:t>Analisa </a:t>
              </a:r>
              <a:r>
                <a:rPr lang="en-US" b="1" i="1" dirty="0"/>
                <a:t>logging</a:t>
              </a:r>
              <a:r>
                <a:rPr lang="en-US" b="1" dirty="0"/>
                <a:t> dan </a:t>
              </a:r>
              <a:r>
                <a:rPr lang="en-US" b="1" i="1" dirty="0"/>
                <a:t>core </a:t>
              </a:r>
              <a:r>
                <a:rPr lang="en-US" b="1" dirty="0" err="1"/>
                <a:t>untuk</a:t>
              </a:r>
              <a:r>
                <a:rPr lang="en-US" b="1" dirty="0"/>
                <a:t> </a:t>
              </a:r>
              <a:r>
                <a:rPr lang="en-US" b="1" dirty="0" err="1"/>
                <a:t>menentukan</a:t>
              </a:r>
              <a:r>
                <a:rPr lang="en-US" b="1" dirty="0"/>
                <a:t> </a:t>
              </a:r>
              <a:r>
                <a:rPr lang="en-US" b="1" dirty="0" err="1"/>
                <a:t>penentuan</a:t>
              </a:r>
              <a:r>
                <a:rPr lang="en-US" b="1" dirty="0"/>
                <a:t> zona </a:t>
              </a:r>
              <a:r>
                <a:rPr lang="en-US" b="1" dirty="0" err="1"/>
                <a:t>produktif</a:t>
              </a:r>
              <a:r>
                <a:rPr lang="en-US" b="1" dirty="0"/>
                <a:t> </a:t>
              </a:r>
              <a:r>
                <a:rPr lang="en-US" b="1" dirty="0" err="1"/>
                <a:t>serta</a:t>
              </a:r>
              <a:r>
                <a:rPr lang="en-US" b="1" dirty="0"/>
                <a:t> </a:t>
              </a:r>
              <a:r>
                <a:rPr lang="en-US" b="1" dirty="0" err="1"/>
                <a:t>karakterisktik</a:t>
              </a:r>
              <a:r>
                <a:rPr lang="en-US" b="1" dirty="0"/>
                <a:t> reservoir</a:t>
              </a:r>
              <a:endParaRPr lang="ko-KR" altLang="en-US" sz="27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04FE98-1639-4A68-9308-E3696E272D67}"/>
                </a:ext>
              </a:extLst>
            </p:cNvPr>
            <p:cNvSpPr txBox="1"/>
            <p:nvPr/>
          </p:nvSpPr>
          <p:spPr>
            <a:xfrm>
              <a:off x="5713554" y="2815135"/>
              <a:ext cx="5266793" cy="856207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Logging</a:t>
              </a: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Analisa </a:t>
              </a: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Mud log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Lithologi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, </a:t>
              </a: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Resistivity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dan </a:t>
              </a: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Porosity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Log</a:t>
              </a:r>
              <a:endPara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Analisa </a:t>
              </a: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Core</a:t>
              </a: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Menentukan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ɸ, k,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penyebaran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butiran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dan m</a:t>
              </a:r>
            </a:p>
          </p:txBody>
        </p:sp>
      </p:grpSp>
      <p:grpSp>
        <p:nvGrpSpPr>
          <p:cNvPr id="41" name="그룹 5">
            <a:extLst>
              <a:ext uri="{FF2B5EF4-FFF2-40B4-BE49-F238E27FC236}">
                <a16:creationId xmlns:a16="http://schemas.microsoft.com/office/drawing/2014/main" id="{8321357F-653A-4007-9BB7-7EC28C070C25}"/>
              </a:ext>
            </a:extLst>
          </p:cNvPr>
          <p:cNvGrpSpPr/>
          <p:nvPr/>
        </p:nvGrpSpPr>
        <p:grpSpPr>
          <a:xfrm>
            <a:off x="651750" y="4719860"/>
            <a:ext cx="4801289" cy="886049"/>
            <a:chOff x="5735185" y="2193979"/>
            <a:chExt cx="5307360" cy="88604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3DCE37-C9ED-4D3A-B5E4-6E193976B69E}"/>
                </a:ext>
              </a:extLst>
            </p:cNvPr>
            <p:cNvSpPr txBox="1"/>
            <p:nvPr/>
          </p:nvSpPr>
          <p:spPr>
            <a:xfrm>
              <a:off x="5735185" y="2193979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b="1" dirty="0"/>
                <a:t>Analisa </a:t>
              </a:r>
              <a:r>
                <a:rPr lang="en-US" b="1" i="1" dirty="0"/>
                <a:t>Well Testing </a:t>
              </a:r>
              <a:r>
                <a:rPr lang="en-US" b="1" dirty="0"/>
                <a:t>pada </a:t>
              </a:r>
              <a:r>
                <a:rPr lang="en-US" b="1" dirty="0" err="1"/>
                <a:t>lapangan</a:t>
              </a:r>
              <a:r>
                <a:rPr lang="en-US" b="1" dirty="0"/>
                <a:t> gas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76BE97-11D4-4BF5-91E8-488A1ACF5ABD}"/>
                </a:ext>
              </a:extLst>
            </p:cNvPr>
            <p:cNvSpPr txBox="1"/>
            <p:nvPr/>
          </p:nvSpPr>
          <p:spPr>
            <a:xfrm>
              <a:off x="5775752" y="2495253"/>
              <a:ext cx="5266793" cy="584775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Menentukan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Tekanan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Reservoir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dengan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Analisa PBU </a:t>
              </a: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Menentukan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potensi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dari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reservoir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dengan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melakukan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Deliverability Test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5ABFF25-CB86-456B-87CE-C94B0200953A}"/>
              </a:ext>
            </a:extLst>
          </p:cNvPr>
          <p:cNvSpPr/>
          <p:nvPr/>
        </p:nvSpPr>
        <p:spPr>
          <a:xfrm rot="2310611">
            <a:off x="10602722" y="4402256"/>
            <a:ext cx="1189441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C239B5C-5C39-4083-A922-FFB9BD8B2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0843850" y="6145147"/>
            <a:ext cx="594381" cy="5501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72D35C-7092-49AE-9D2D-BEAEB0BE0C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472287" y="6093586"/>
            <a:ext cx="495661" cy="624533"/>
          </a:xfrm>
          <a:prstGeom prst="rect">
            <a:avLst/>
          </a:prstGeom>
        </p:spPr>
      </p:pic>
      <p:grpSp>
        <p:nvGrpSpPr>
          <p:cNvPr id="35" name="그룹 4">
            <a:extLst>
              <a:ext uri="{FF2B5EF4-FFF2-40B4-BE49-F238E27FC236}">
                <a16:creationId xmlns:a16="http://schemas.microsoft.com/office/drawing/2014/main" id="{8E595453-B05D-4CBC-83F3-C5C1FCA78130}"/>
              </a:ext>
            </a:extLst>
          </p:cNvPr>
          <p:cNvGrpSpPr/>
          <p:nvPr/>
        </p:nvGrpSpPr>
        <p:grpSpPr>
          <a:xfrm>
            <a:off x="6141282" y="2350205"/>
            <a:ext cx="6281544" cy="4142986"/>
            <a:chOff x="5735185" y="3616874"/>
            <a:chExt cx="5266798" cy="374253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0C4052-C0FF-4F8B-82B1-0BE2AE29B1F7}"/>
                </a:ext>
              </a:extLst>
            </p:cNvPr>
            <p:cNvSpPr txBox="1"/>
            <p:nvPr/>
          </p:nvSpPr>
          <p:spPr>
            <a:xfrm>
              <a:off x="5735185" y="3616874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ID" altLang="ko-KR" b="1" dirty="0" err="1">
                  <a:cs typeface="Arial" pitchFamily="34" charset="0"/>
                </a:rPr>
                <a:t>Perencanaan</a:t>
              </a:r>
              <a:r>
                <a:rPr lang="en-ID" altLang="ko-KR" b="1" dirty="0">
                  <a:cs typeface="Arial" pitchFamily="34" charset="0"/>
                </a:rPr>
                <a:t> Well Completion </a:t>
              </a:r>
              <a:r>
                <a:rPr lang="en-ID" altLang="ko-KR" b="1" dirty="0" err="1">
                  <a:cs typeface="Arial" pitchFamily="34" charset="0"/>
                </a:rPr>
                <a:t>Lapangan</a:t>
              </a:r>
              <a:r>
                <a:rPr lang="en-ID" altLang="ko-KR" b="1" dirty="0">
                  <a:cs typeface="Arial" pitchFamily="34" charset="0"/>
                </a:rPr>
                <a:t> gas reservoir </a:t>
              </a:r>
              <a:r>
                <a:rPr lang="en-ID" altLang="ko-KR" b="1" dirty="0" err="1">
                  <a:cs typeface="Arial" pitchFamily="34" charset="0"/>
                </a:rPr>
                <a:t>batu</a:t>
              </a:r>
              <a:r>
                <a:rPr lang="en-ID" altLang="ko-KR" b="1" dirty="0">
                  <a:cs typeface="Arial" pitchFamily="34" charset="0"/>
                </a:rPr>
                <a:t> </a:t>
              </a:r>
              <a:r>
                <a:rPr lang="en-ID" altLang="ko-KR" b="1" dirty="0" err="1">
                  <a:cs typeface="Arial" pitchFamily="34" charset="0"/>
                </a:rPr>
                <a:t>pasir</a:t>
              </a:r>
              <a:endParaRPr lang="ko-KR" altLang="en-US" b="1" dirty="0"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3BB49C-86E9-4BE5-865D-5C1C87F66AC3}"/>
                </a:ext>
              </a:extLst>
            </p:cNvPr>
            <p:cNvSpPr txBox="1"/>
            <p:nvPr/>
          </p:nvSpPr>
          <p:spPr>
            <a:xfrm>
              <a:off x="5777860" y="4162092"/>
              <a:ext cx="5114591" cy="3197318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Perencanaan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Formation completion</a:t>
              </a: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Penentuan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jenis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formation completion (Open hole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atau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cased hole)</a:t>
              </a: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Perencanaan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Perforasi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Perencanaan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Sand Control</a:t>
              </a: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Effect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dari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formation completion 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digunakan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terhadap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laju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alir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Perencanaan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Well head Completion</a:t>
              </a: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Penentuan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Tekanan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Kepala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sumur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Penentuan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ukuran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choke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Perencanaan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tubing completion</a:t>
              </a: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Penentuan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ukuran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ID tubing </a:t>
              </a: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Penentuan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grade tubing</a:t>
              </a:r>
            </a:p>
            <a:p>
              <a:pPr marL="742894" lvl="1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B41E22-B22C-4996-9126-0A87BC9CB8A1}"/>
              </a:ext>
            </a:extLst>
          </p:cNvPr>
          <p:cNvCxnSpPr>
            <a:cxnSpLocks/>
          </p:cNvCxnSpPr>
          <p:nvPr/>
        </p:nvCxnSpPr>
        <p:spPr>
          <a:xfrm>
            <a:off x="5367104" y="33662"/>
            <a:ext cx="0" cy="6695015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5">
            <a:extLst>
              <a:ext uri="{FF2B5EF4-FFF2-40B4-BE49-F238E27FC236}">
                <a16:creationId xmlns:a16="http://schemas.microsoft.com/office/drawing/2014/main" id="{139EA799-B5CE-429D-9198-AF6842EDD7D0}"/>
              </a:ext>
            </a:extLst>
          </p:cNvPr>
          <p:cNvGrpSpPr/>
          <p:nvPr/>
        </p:nvGrpSpPr>
        <p:grpSpPr>
          <a:xfrm>
            <a:off x="707690" y="3559325"/>
            <a:ext cx="4796244" cy="1086488"/>
            <a:chOff x="5722105" y="2289509"/>
            <a:chExt cx="5323281" cy="70898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5A7261-57AF-4688-A65C-89ABE82608ED}"/>
                </a:ext>
              </a:extLst>
            </p:cNvPr>
            <p:cNvSpPr txBox="1"/>
            <p:nvPr/>
          </p:nvSpPr>
          <p:spPr>
            <a:xfrm>
              <a:off x="5750332" y="2289509"/>
              <a:ext cx="5295054" cy="42176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b="1" dirty="0" err="1"/>
                <a:t>Penentuan</a:t>
              </a:r>
              <a:r>
                <a:rPr lang="en-US" b="1" dirty="0"/>
                <a:t> Fluid Contact </a:t>
              </a:r>
              <a:r>
                <a:rPr lang="en-US" b="1" dirty="0" err="1"/>
                <a:t>menggunakan</a:t>
              </a:r>
              <a:r>
                <a:rPr lang="en-US" b="1" dirty="0"/>
                <a:t> MDT</a:t>
              </a:r>
              <a:endParaRPr lang="ko-KR" altLang="en-US" sz="27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345C3E-00F6-49FC-96C7-9D14C568F20E}"/>
                </a:ext>
              </a:extLst>
            </p:cNvPr>
            <p:cNvSpPr txBox="1"/>
            <p:nvPr/>
          </p:nvSpPr>
          <p:spPr>
            <a:xfrm>
              <a:off x="5722105" y="2659937"/>
              <a:ext cx="5266793" cy="338554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Dengan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merekam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Tekanan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vs Depth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0E4964E3-B0A7-43EC-8525-4F6E26C822B7}"/>
              </a:ext>
            </a:extLst>
          </p:cNvPr>
          <p:cNvSpPr/>
          <p:nvPr/>
        </p:nvSpPr>
        <p:spPr>
          <a:xfrm>
            <a:off x="87858" y="3504431"/>
            <a:ext cx="594367" cy="5847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2</a:t>
            </a:r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616C7F-848F-45AA-817E-56D6BCFAF6BE}"/>
              </a:ext>
            </a:extLst>
          </p:cNvPr>
          <p:cNvSpPr/>
          <p:nvPr/>
        </p:nvSpPr>
        <p:spPr>
          <a:xfrm>
            <a:off x="5517049" y="2407409"/>
            <a:ext cx="594367" cy="5847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/>
              <a:t>5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310249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DB1A3-154D-40F2-B6F2-A2F6280FC34C}"/>
              </a:ext>
            </a:extLst>
          </p:cNvPr>
          <p:cNvSpPr/>
          <p:nvPr/>
        </p:nvSpPr>
        <p:spPr>
          <a:xfrm rot="5400000">
            <a:off x="3223766" y="-2705306"/>
            <a:ext cx="1077218" cy="7524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BFDD7-003D-49B8-97BC-6BCF1FD9BCC7}"/>
              </a:ext>
            </a:extLst>
          </p:cNvPr>
          <p:cNvSpPr txBox="1"/>
          <p:nvPr/>
        </p:nvSpPr>
        <p:spPr>
          <a:xfrm>
            <a:off x="201792" y="899519"/>
            <a:ext cx="6356220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TUBING COMPLETION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BE2CE-6457-41DE-8841-111BE082E2B2}"/>
              </a:ext>
            </a:extLst>
          </p:cNvPr>
          <p:cNvSpPr txBox="1"/>
          <p:nvPr/>
        </p:nvSpPr>
        <p:spPr>
          <a:xfrm>
            <a:off x="-1169220" y="504567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Well Completion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8958D-EE41-4EC5-BBA4-8D33413E3340}"/>
              </a:ext>
            </a:extLst>
          </p:cNvPr>
          <p:cNvSpPr/>
          <p:nvPr/>
        </p:nvSpPr>
        <p:spPr>
          <a:xfrm>
            <a:off x="781372" y="2019244"/>
            <a:ext cx="1913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TOPIK:</a:t>
            </a:r>
            <a:endParaRPr lang="en-ID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1C65C-14C3-46D3-A68A-2004303D05A6}"/>
              </a:ext>
            </a:extLst>
          </p:cNvPr>
          <p:cNvSpPr txBox="1"/>
          <p:nvPr/>
        </p:nvSpPr>
        <p:spPr>
          <a:xfrm flipH="1">
            <a:off x="201791" y="2816344"/>
            <a:ext cx="11799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PENENTUAN</a:t>
            </a:r>
            <a:r>
              <a:rPr lang="en-US" sz="3200" b="1" dirty="0">
                <a:solidFill>
                  <a:srgbClr val="FFFF00"/>
                </a:solidFill>
                <a:latin typeface="Roboto"/>
              </a:rPr>
              <a:t> </a:t>
            </a:r>
            <a:r>
              <a:rPr lang="en-US" sz="3200" b="1" dirty="0">
                <a:latin typeface="Roboto"/>
              </a:rPr>
              <a:t>JENIS TUBING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COMPLETION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PENENTUAN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 </a:t>
            </a:r>
            <a:r>
              <a:rPr lang="en-US" sz="3200" b="1" dirty="0">
                <a:latin typeface="Roboto"/>
              </a:rPr>
              <a:t>UKURAN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 TUBING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PENENTUAN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 </a:t>
            </a:r>
            <a:r>
              <a:rPr lang="en-US" sz="3200" b="1" dirty="0">
                <a:latin typeface="Roboto"/>
              </a:rPr>
              <a:t>TUBING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53964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36279" y="5091798"/>
            <a:ext cx="89441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Multiple Tubing Completion – Single Tubing Completion – Commingle Tubing Completion</a:t>
            </a:r>
            <a:br>
              <a:rPr lang="en-ID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Alen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, T.O.&amp; Robert, A.P. 1982)</a:t>
            </a:r>
            <a:endParaRPr lang="en-ID" dirty="0"/>
          </a:p>
        </p:txBody>
      </p:sp>
      <p:sp>
        <p:nvSpPr>
          <p:cNvPr id="11" name="Rectangle 10"/>
          <p:cNvSpPr/>
          <p:nvPr/>
        </p:nvSpPr>
        <p:spPr>
          <a:xfrm>
            <a:off x="419101" y="1242850"/>
            <a:ext cx="107528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Pemilihan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jenis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komplesi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tubing di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dasarkan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dari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jumlah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lapisan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yang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akan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diproduksikan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dan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tekanan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dari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tiap-tiap</a:t>
            </a:r>
            <a:r>
              <a:rPr lang="en-US" altLang="ko-KR" sz="20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lapisan</a:t>
            </a:r>
            <a:endParaRPr lang="en-US" altLang="ko-KR" sz="2000" dirty="0">
              <a:latin typeface="Times New Roman" panose="02020603050405020304" pitchFamily="18" charset="0"/>
              <a:ea typeface="FZShuTi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01A12-4287-46CC-9E50-D9D1A78F0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54" r="30582"/>
          <a:stretch/>
        </p:blipFill>
        <p:spPr>
          <a:xfrm>
            <a:off x="4768262" y="2172327"/>
            <a:ext cx="2667666" cy="2876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286F7-7336-46E1-BA26-76209FB0D2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27"/>
          <a:stretch/>
        </p:blipFill>
        <p:spPr>
          <a:xfrm>
            <a:off x="7454343" y="2172327"/>
            <a:ext cx="2458753" cy="2876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0CD346-DD92-4421-8505-2612460CE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635"/>
          <a:stretch/>
        </p:blipFill>
        <p:spPr>
          <a:xfrm>
            <a:off x="2072972" y="2178976"/>
            <a:ext cx="2667667" cy="2876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720EA7-E84B-4FDF-92CD-96FAFF077361}"/>
              </a:ext>
            </a:extLst>
          </p:cNvPr>
          <p:cNvSpPr txBox="1"/>
          <p:nvPr/>
        </p:nvSpPr>
        <p:spPr>
          <a:xfrm>
            <a:off x="-78552" y="242284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Tubing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8D47A7-B5F1-48A0-B55F-A026E738BC65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Perencanaan</a:t>
            </a:r>
            <a:r>
              <a:rPr lang="en-US" b="1" dirty="0"/>
              <a:t> </a:t>
            </a:r>
            <a:r>
              <a:rPr lang="en-US" b="1" i="1" dirty="0"/>
              <a:t>Well Completion </a:t>
            </a:r>
            <a:r>
              <a:rPr lang="en-US" b="1" dirty="0" err="1"/>
              <a:t>Lapangan</a:t>
            </a:r>
            <a:r>
              <a:rPr lang="en-US" b="1" dirty="0"/>
              <a:t> Gas Reservoir </a:t>
            </a:r>
            <a:r>
              <a:rPr lang="en-US" b="1" dirty="0" err="1"/>
              <a:t>Batu</a:t>
            </a:r>
            <a:r>
              <a:rPr lang="en-US" b="1" dirty="0"/>
              <a:t> </a:t>
            </a:r>
            <a:r>
              <a:rPr lang="en-US" b="1" dirty="0" err="1"/>
              <a:t>pasir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8384C-C2FC-49D4-A0C0-B8C8CE1204C5}"/>
              </a:ext>
            </a:extLst>
          </p:cNvPr>
          <p:cNvSpPr/>
          <p:nvPr/>
        </p:nvSpPr>
        <p:spPr>
          <a:xfrm>
            <a:off x="-62511" y="491850"/>
            <a:ext cx="8066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Roboto"/>
              </a:rPr>
              <a:t>PENENTUAN JENIS </a:t>
            </a:r>
            <a:r>
              <a:rPr lang="en-US" sz="2800" b="1" i="1" dirty="0">
                <a:solidFill>
                  <a:srgbClr val="FFC000"/>
                </a:solidFill>
                <a:latin typeface="Roboto"/>
              </a:rPr>
              <a:t>TUBING COMPLETION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4D8D80-BC49-458D-B48C-1D439381F8D4}"/>
              </a:ext>
            </a:extLst>
          </p:cNvPr>
          <p:cNvSpPr txBox="1"/>
          <p:nvPr/>
        </p:nvSpPr>
        <p:spPr>
          <a:xfrm>
            <a:off x="4749847" y="4620953"/>
            <a:ext cx="2667666" cy="584775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zona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diproduksikan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AA123F-2108-45BB-920F-2AD5415EB322}"/>
              </a:ext>
            </a:extLst>
          </p:cNvPr>
          <p:cNvSpPr txBox="1"/>
          <p:nvPr/>
        </p:nvSpPr>
        <p:spPr>
          <a:xfrm>
            <a:off x="7463551" y="4631584"/>
            <a:ext cx="3423067" cy="584775"/>
          </a:xfrm>
          <a:prstGeom prst="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memproduksikan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zona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tubing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E7A0E-D7ED-4051-B18A-63729C7D5190}"/>
              </a:ext>
            </a:extLst>
          </p:cNvPr>
          <p:cNvSpPr txBox="1"/>
          <p:nvPr/>
        </p:nvSpPr>
        <p:spPr>
          <a:xfrm>
            <a:off x="1151855" y="4614877"/>
            <a:ext cx="3561162" cy="5847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Tubing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sejumlah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zona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diproduksikan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2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3521175-0625-46CC-9F66-8275D891E678}"/>
              </a:ext>
            </a:extLst>
          </p:cNvPr>
          <p:cNvSpPr/>
          <p:nvPr/>
        </p:nvSpPr>
        <p:spPr>
          <a:xfrm>
            <a:off x="5812563" y="6627167"/>
            <a:ext cx="7884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Buzarde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. L. E,. 1972. Production Operations Course I-Well Completion vol 4. America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SPE</a:t>
            </a:r>
          </a:p>
          <a:p>
            <a:endParaRPr lang="en-US" altLang="ko-KR" sz="1200" i="1" dirty="0">
              <a:ea typeface="FZShuTi" pitchFamily="2" charset="-122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551867-DCA1-4753-9254-8A6DA083D7A6}"/>
              </a:ext>
            </a:extLst>
          </p:cNvPr>
          <p:cNvSpPr/>
          <p:nvPr/>
        </p:nvSpPr>
        <p:spPr>
          <a:xfrm>
            <a:off x="2497101" y="263016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		</a:t>
            </a:r>
            <a:r>
              <a:rPr lang="en-ID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Pif</a:t>
            </a:r>
            <a:r>
              <a:rPr lang="en-ID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 =  </a:t>
            </a:r>
            <a:r>
              <a:rPr lang="en-ID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Pzu</a:t>
            </a:r>
            <a:r>
              <a:rPr lang="en-ID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 -  </a:t>
            </a:r>
            <a:r>
              <a:rPr lang="en-ID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Pzl</a:t>
            </a:r>
            <a:r>
              <a:rPr lang="en-ID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 +  Gf  x h</a:t>
            </a:r>
            <a:endParaRPr lang="en-ID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022029-D3E4-4B95-BA08-0D5F5F88A4C3}"/>
              </a:ext>
            </a:extLst>
          </p:cNvPr>
          <p:cNvSpPr/>
          <p:nvPr/>
        </p:nvSpPr>
        <p:spPr>
          <a:xfrm>
            <a:off x="3196809" y="3117373"/>
            <a:ext cx="698250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algn="just">
              <a:lnSpc>
                <a:spcPct val="150000"/>
              </a:lnSpc>
              <a:spcAft>
                <a:spcPts val="0"/>
              </a:spcAft>
            </a:pP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50000"/>
              </a:lnSpc>
              <a:spcAft>
                <a:spcPts val="0"/>
              </a:spcAft>
            </a:pP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D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menyebabkan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interflow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psig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50000"/>
              </a:lnSpc>
              <a:spcAft>
                <a:spcPts val="0"/>
              </a:spcAft>
            </a:pP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D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zu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formasi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upper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zona,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psig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50000"/>
              </a:lnSpc>
              <a:spcAft>
                <a:spcPts val="0"/>
              </a:spcAft>
            </a:pP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D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zl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formasi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lower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zona,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psig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algn="just">
              <a:lnSpc>
                <a:spcPct val="150000"/>
              </a:lnSpc>
              <a:spcAft>
                <a:spcPts val="0"/>
              </a:spcAft>
            </a:pP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ID" sz="16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: gradient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fluida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produksi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psi/ft.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    h	: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perbedaan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kedalaman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upper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zona dan </a:t>
            </a:r>
            <a:r>
              <a:rPr lang="en-ID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lower</a:t>
            </a:r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zona, ft</a:t>
            </a:r>
            <a:endParaRPr lang="en-ID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ABA2C-305C-4046-A619-1F963725A1F6}"/>
              </a:ext>
            </a:extLst>
          </p:cNvPr>
          <p:cNvSpPr/>
          <p:nvPr/>
        </p:nvSpPr>
        <p:spPr>
          <a:xfrm>
            <a:off x="257874" y="5531536"/>
            <a:ext cx="11726779" cy="646331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Fenomena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Calibri" panose="020F0502020204030204" pitchFamily="34" charset="0"/>
              </a:rPr>
              <a:t>interflow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terjadi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bila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cara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komplesi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Calibri" panose="020F0502020204030204" pitchFamily="34" charset="0"/>
              </a:rPr>
              <a:t>multiple completion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setiap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lapisan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zona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produktif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diproduksikan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produktivitas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</a:rPr>
              <a:t>formasinya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ID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EECAC1-E4E3-4EFD-88FD-0B3957B8F864}"/>
              </a:ext>
            </a:extLst>
          </p:cNvPr>
          <p:cNvSpPr/>
          <p:nvPr/>
        </p:nvSpPr>
        <p:spPr>
          <a:xfrm>
            <a:off x="-224513" y="975137"/>
            <a:ext cx="11540278" cy="873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indent="186690"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commingle tubing completion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kejadian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interflow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kejadian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aliran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lapisan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bertekanan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memotong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aliran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lapisan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bertekanan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rendah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6A7FC3-69A4-4062-9E73-441CC80A6991}"/>
              </a:ext>
            </a:extLst>
          </p:cNvPr>
          <p:cNvSpPr/>
          <p:nvPr/>
        </p:nvSpPr>
        <p:spPr>
          <a:xfrm>
            <a:off x="0" y="5157217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Note:</a:t>
            </a:r>
            <a:endParaRPr lang="en-ID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E9926D-486B-41EC-B81F-9709985880FE}"/>
              </a:ext>
            </a:extLst>
          </p:cNvPr>
          <p:cNvSpPr txBox="1"/>
          <p:nvPr/>
        </p:nvSpPr>
        <p:spPr>
          <a:xfrm>
            <a:off x="-78553" y="174044"/>
            <a:ext cx="5251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Penentuan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Jenis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Tubing 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90DC18-0D75-4B34-9BBA-CA831F514BDC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Tubing Completion</a:t>
            </a:r>
            <a:endParaRPr lang="en-ID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25D2F9-EBA9-46D2-B651-C45ED3699C45}"/>
              </a:ext>
            </a:extLst>
          </p:cNvPr>
          <p:cNvSpPr/>
          <p:nvPr/>
        </p:nvSpPr>
        <p:spPr>
          <a:xfrm>
            <a:off x="-62511" y="491850"/>
            <a:ext cx="1154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Roboto"/>
              </a:rPr>
              <a:t>PERTIMBANGAN UNTUK </a:t>
            </a:r>
            <a:r>
              <a:rPr lang="en-US" sz="2800" b="1" i="1" dirty="0">
                <a:solidFill>
                  <a:srgbClr val="FFC000"/>
                </a:solidFill>
                <a:latin typeface="Roboto"/>
              </a:rPr>
              <a:t>COMMINGLE TUBING COMPLETION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5E5E71-A371-4468-9561-E41284B46F4C}"/>
              </a:ext>
            </a:extLst>
          </p:cNvPr>
          <p:cNvSpPr/>
          <p:nvPr/>
        </p:nvSpPr>
        <p:spPr>
          <a:xfrm>
            <a:off x="257874" y="1922032"/>
            <a:ext cx="11109379" cy="873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indent="186690" algn="just">
              <a:lnSpc>
                <a:spcPct val="150000"/>
              </a:lnSpc>
              <a:spcAft>
                <a:spcPts val="0"/>
              </a:spcAft>
            </a:pPr>
            <a:r>
              <a:rPr lang="en-ID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Buzarde</a:t>
            </a:r>
            <a:r>
              <a:rPr lang="en-ID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(1972)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menyebutkan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mempertimbangkan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besarnya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menyebabkan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terjadinya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Interflow: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82873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D17A41-AC93-4CC0-97E1-72487DB1A9F4}"/>
              </a:ext>
            </a:extLst>
          </p:cNvPr>
          <p:cNvSpPr txBox="1"/>
          <p:nvPr/>
        </p:nvSpPr>
        <p:spPr>
          <a:xfrm>
            <a:off x="-78553" y="174044"/>
            <a:ext cx="5251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Penentuan</a:t>
            </a:r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Jenis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Tubing 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66A350-59DC-47F0-AF1A-8206C9FB37CC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Tubing Completion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89B7E2-F7CB-4DEE-92B8-01A031E1ED72}"/>
              </a:ext>
            </a:extLst>
          </p:cNvPr>
          <p:cNvSpPr/>
          <p:nvPr/>
        </p:nvSpPr>
        <p:spPr>
          <a:xfrm>
            <a:off x="-62511" y="491850"/>
            <a:ext cx="1154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Roboto"/>
              </a:rPr>
              <a:t>PENENTUAN UKU</a:t>
            </a:r>
            <a:r>
              <a:rPr lang="en-US" sz="2800" b="1" dirty="0">
                <a:solidFill>
                  <a:srgbClr val="FFC000"/>
                </a:solidFill>
                <a:latin typeface="Roboto"/>
              </a:rPr>
              <a:t>RAN</a:t>
            </a:r>
            <a:r>
              <a:rPr lang="en-US" sz="2800" b="1" i="1" dirty="0">
                <a:solidFill>
                  <a:srgbClr val="FFC000"/>
                </a:solidFill>
                <a:latin typeface="Roboto"/>
              </a:rPr>
              <a:t> TUBING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7CAE32-765C-4EAA-AB15-5BCA484E8F5B}"/>
                  </a:ext>
                </a:extLst>
              </p:cNvPr>
              <p:cNvSpPr txBox="1"/>
              <p:nvPr/>
            </p:nvSpPr>
            <p:spPr>
              <a:xfrm>
                <a:off x="218062" y="4999342"/>
                <a:ext cx="6126614" cy="807272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D" sz="2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=−4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3,7065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5,0452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lang="en-US" sz="2000" b="0" i="0" baseline="-2500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Re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000" b="0" i="0" smtClean="0">
                                          <a:latin typeface="Times New Roman" panose="020206030504050203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ϵ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sz="2000" b="0" i="0" smtClean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1,1098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2,257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 b="0" i="0" smtClean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7,149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 b="0" i="0" smtClean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 b="0" i="0" baseline="-25000" smtClean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Re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0,8981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ID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7CAE32-765C-4EAA-AB15-5BCA484E8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62" y="4999342"/>
                <a:ext cx="6126614" cy="8072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05FE88-B347-49CD-B804-62116EDCF9F8}"/>
                  </a:ext>
                </a:extLst>
              </p:cNvPr>
              <p:cNvSpPr txBox="1"/>
              <p:nvPr/>
            </p:nvSpPr>
            <p:spPr>
              <a:xfrm>
                <a:off x="756333" y="4060162"/>
                <a:ext cx="1530355" cy="576696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sz="2000" b="0" i="0" baseline="-25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Re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=20,09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r>
                            <m:rPr>
                              <m:nor/>
                            </m:rPr>
                            <a:rPr lang="en-US" sz="2000" b="0" i="0" baseline="-2500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μ</m:t>
                          </m:r>
                        </m:den>
                      </m:f>
                    </m:oMath>
                  </m:oMathPara>
                </a14:m>
                <a:endParaRPr lang="en-ID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05FE88-B347-49CD-B804-62116EDCF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33" y="4060162"/>
                <a:ext cx="1530355" cy="57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88B6E2-D852-4C77-8F1D-88BBE3A7CF56}"/>
                  </a:ext>
                </a:extLst>
              </p:cNvPr>
              <p:cNvSpPr txBox="1"/>
              <p:nvPr/>
            </p:nvSpPr>
            <p:spPr>
              <a:xfrm>
                <a:off x="312827" y="1706073"/>
                <a:ext cx="5769062" cy="718595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 b="0" i="0" baseline="30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baseline="-25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wf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 b="0" i="0" baseline="30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baseline="-25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−2,685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</m:sup>
                      </m:s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ZTq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b="0" i="0" baseline="3000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θD</m:t>
                              </m:r>
                              <m:r>
                                <m:rPr>
                                  <m:nor/>
                                </m:rPr>
                                <a:rPr lang="en-US" sz="2400" b="0" i="0" baseline="3000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func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Times New Roman" panose="020206030504050203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D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88B6E2-D852-4C77-8F1D-88BBE3A7C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27" y="1706073"/>
                <a:ext cx="5769062" cy="7185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8CCB2B-7CCE-4346-B0E6-CD8900FD88FA}"/>
                  </a:ext>
                </a:extLst>
              </p:cNvPr>
              <p:cNvSpPr txBox="1"/>
              <p:nvPr/>
            </p:nvSpPr>
            <p:spPr>
              <a:xfrm>
                <a:off x="2944895" y="4024652"/>
                <a:ext cx="1918282" cy="581313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−0,0375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r>
                            <m:rPr>
                              <m:nor/>
                            </m:rPr>
                            <a:rPr lang="en-US" sz="2000" b="0" i="0" baseline="-2500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sinθL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ZT</m:t>
                          </m:r>
                        </m:den>
                      </m:f>
                    </m:oMath>
                  </m:oMathPara>
                </a14:m>
                <a:endParaRPr lang="en-ID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8CCB2B-7CCE-4346-B0E6-CD8900FD8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895" y="4024652"/>
                <a:ext cx="1918282" cy="5813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010BA92C-8B84-4E6B-943B-6968531F04E8}"/>
              </a:ext>
            </a:extLst>
          </p:cNvPr>
          <p:cNvSpPr/>
          <p:nvPr/>
        </p:nvSpPr>
        <p:spPr>
          <a:xfrm>
            <a:off x="312827" y="1160155"/>
            <a:ext cx="595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Perhitungan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Vertical Flow Performance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Economides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2013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):</a:t>
            </a:r>
            <a:endParaRPr lang="en-ID" i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BA81CD-3E6D-4512-8EB7-D2427998D54A}"/>
              </a:ext>
            </a:extLst>
          </p:cNvPr>
          <p:cNvSpPr/>
          <p:nvPr/>
        </p:nvSpPr>
        <p:spPr>
          <a:xfrm>
            <a:off x="4444302" y="2065370"/>
            <a:ext cx="432000" cy="43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8FCBE9-1D2D-408C-BD1A-B3FB3D843C38}"/>
              </a:ext>
            </a:extLst>
          </p:cNvPr>
          <p:cNvSpPr/>
          <p:nvPr/>
        </p:nvSpPr>
        <p:spPr>
          <a:xfrm>
            <a:off x="1521509" y="1851158"/>
            <a:ext cx="650367" cy="646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052705-8B33-46DB-9E18-7B3FB6B5817B}"/>
              </a:ext>
            </a:extLst>
          </p:cNvPr>
          <p:cNvCxnSpPr>
            <a:stCxn id="35" idx="4"/>
          </p:cNvCxnSpPr>
          <p:nvPr/>
        </p:nvCxnSpPr>
        <p:spPr>
          <a:xfrm>
            <a:off x="1846693" y="2497370"/>
            <a:ext cx="10859" cy="2913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40604B9-3DAB-4EE0-8A92-3CB5E02DE4EE}"/>
              </a:ext>
            </a:extLst>
          </p:cNvPr>
          <p:cNvSpPr/>
          <p:nvPr/>
        </p:nvSpPr>
        <p:spPr>
          <a:xfrm>
            <a:off x="649929" y="2727018"/>
            <a:ext cx="2547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</a:rPr>
              <a:t>Tentukan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terlebih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dahulu</a:t>
            </a:r>
            <a:endParaRPr lang="en-ID" i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7580AB-7646-4300-A716-36A4FEE35843}"/>
              </a:ext>
            </a:extLst>
          </p:cNvPr>
          <p:cNvCxnSpPr/>
          <p:nvPr/>
        </p:nvCxnSpPr>
        <p:spPr>
          <a:xfrm>
            <a:off x="4660302" y="2498963"/>
            <a:ext cx="10859" cy="2913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A3CF51-0DC4-4B89-AEDE-9C8B88F19DCB}"/>
              </a:ext>
            </a:extLst>
          </p:cNvPr>
          <p:cNvSpPr/>
          <p:nvPr/>
        </p:nvSpPr>
        <p:spPr>
          <a:xfrm>
            <a:off x="3531925" y="2696620"/>
            <a:ext cx="24640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</a:rPr>
              <a:t>Melakukan</a:t>
            </a:r>
            <a:r>
              <a:rPr lang="en-US" dirty="0">
                <a:latin typeface="Times New Roman" panose="02020603050405020304" pitchFamily="18" charset="0"/>
              </a:rPr>
              <a:t> sensitivity </a:t>
            </a:r>
            <a:r>
              <a:rPr lang="en-US" dirty="0" err="1">
                <a:latin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beberapa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ukuran</a:t>
            </a:r>
            <a:r>
              <a:rPr lang="en-US" dirty="0">
                <a:latin typeface="Times New Roman" panose="02020603050405020304" pitchFamily="18" charset="0"/>
              </a:rPr>
              <a:t> tubing</a:t>
            </a:r>
            <a:endParaRPr lang="en-ID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3F4F8C-70CB-455D-BE56-69022997FEDD}"/>
              </a:ext>
            </a:extLst>
          </p:cNvPr>
          <p:cNvSpPr/>
          <p:nvPr/>
        </p:nvSpPr>
        <p:spPr>
          <a:xfrm>
            <a:off x="7002883" y="1627106"/>
            <a:ext cx="6096000" cy="44781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  <a:tab pos="1790065" algn="l"/>
              </a:tabLs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Pwf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: 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bottomhole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flowing pressure,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psia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wellhead pressure,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psia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Ɣ</a:t>
            </a:r>
            <a:r>
              <a:rPr lang="en-US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densitas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gas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	: Temperature rata-rata, </a:t>
            </a:r>
            <a:r>
              <a:rPr lang="en-US" sz="16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ɛ	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Kekasaran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relative pipa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kemiringan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derajat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L	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panjang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tubing,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q	: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gas,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Mscfd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D	: inner diameter, inch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f	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friksi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92550C-695E-4E1B-ACEC-12504B12CDC7}"/>
              </a:ext>
            </a:extLst>
          </p:cNvPr>
          <p:cNvSpPr/>
          <p:nvPr/>
        </p:nvSpPr>
        <p:spPr>
          <a:xfrm>
            <a:off x="6439263" y="6575111"/>
            <a:ext cx="7884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Economides. 2013. Petroleum Production System 2 edition. America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Prentice Hall</a:t>
            </a:r>
          </a:p>
          <a:p>
            <a:endParaRPr lang="en-US" altLang="ko-KR" sz="1200" i="1" dirty="0">
              <a:ea typeface="FZShuTi" pitchFamily="2" charset="-122"/>
              <a:cs typeface="Arial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9400A9-4A8E-4F94-8105-91477E6BDF8A}"/>
              </a:ext>
            </a:extLst>
          </p:cNvPr>
          <p:cNvSpPr/>
          <p:nvPr/>
        </p:nvSpPr>
        <p:spPr>
          <a:xfrm>
            <a:off x="0" y="-19441"/>
            <a:ext cx="12192000" cy="6853499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2D70B-E3E6-4A32-8BDF-CB8759409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6" y="62556"/>
            <a:ext cx="6036343" cy="4322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160CD-FE1D-4DBE-9437-76247AB793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2654" y="60569"/>
            <a:ext cx="5897819" cy="4322053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6A306-710A-4F03-8700-3F42E5856B20}"/>
              </a:ext>
            </a:extLst>
          </p:cNvPr>
          <p:cNvCxnSpPr>
            <a:cxnSpLocks/>
          </p:cNvCxnSpPr>
          <p:nvPr/>
        </p:nvCxnSpPr>
        <p:spPr>
          <a:xfrm>
            <a:off x="2942475" y="4255974"/>
            <a:ext cx="0" cy="3962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27952F-FDB6-400D-945E-84D9C53D861B}"/>
              </a:ext>
            </a:extLst>
          </p:cNvPr>
          <p:cNvCxnSpPr>
            <a:cxnSpLocks/>
          </p:cNvCxnSpPr>
          <p:nvPr/>
        </p:nvCxnSpPr>
        <p:spPr>
          <a:xfrm>
            <a:off x="9131563" y="4252258"/>
            <a:ext cx="0" cy="399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07DBB0-06BB-4C78-B0CD-289F10654197}"/>
              </a:ext>
            </a:extLst>
          </p:cNvPr>
          <p:cNvSpPr txBox="1"/>
          <p:nvPr/>
        </p:nvSpPr>
        <p:spPr>
          <a:xfrm>
            <a:off x="62076" y="4687554"/>
            <a:ext cx="5933940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sumur</a:t>
            </a:r>
            <a:r>
              <a:rPr lang="en-US" dirty="0"/>
              <a:t>, </a:t>
            </a:r>
            <a:r>
              <a:rPr lang="en-US" b="1" dirty="0" err="1"/>
              <a:t>semakin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b="1" dirty="0"/>
              <a:t> </a:t>
            </a:r>
            <a:r>
              <a:rPr lang="en-US" b="1" dirty="0" err="1"/>
              <a:t>nilai</a:t>
            </a:r>
            <a:r>
              <a:rPr lang="en-US" b="1" dirty="0"/>
              <a:t> </a:t>
            </a:r>
            <a:r>
              <a:rPr lang="en-US" b="1" dirty="0" err="1"/>
              <a:t>Pwh</a:t>
            </a:r>
            <a:r>
              <a:rPr lang="en-US" b="1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semakin</a:t>
            </a:r>
            <a:r>
              <a:rPr lang="en-US" b="1" dirty="0"/>
              <a:t> </a:t>
            </a:r>
            <a:r>
              <a:rPr lang="en-US" b="1" dirty="0" err="1"/>
              <a:t>kecil</a:t>
            </a:r>
            <a:r>
              <a:rPr lang="en-US" b="1" dirty="0"/>
              <a:t> rate yang </a:t>
            </a:r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didapatkan</a:t>
            </a:r>
            <a:endParaRPr lang="en-ID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41A60D-594E-4B1B-BA13-FE2AE0637A66}"/>
              </a:ext>
            </a:extLst>
          </p:cNvPr>
          <p:cNvSpPr txBox="1"/>
          <p:nvPr/>
        </p:nvSpPr>
        <p:spPr>
          <a:xfrm>
            <a:off x="6182654" y="4695978"/>
            <a:ext cx="5897818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ID </a:t>
            </a:r>
            <a:r>
              <a:rPr lang="en-US" i="1" dirty="0"/>
              <a:t>tubing</a:t>
            </a:r>
            <a:r>
              <a:rPr lang="en-US" dirty="0"/>
              <a:t>, </a:t>
            </a:r>
            <a:r>
              <a:rPr lang="en-US" b="1" dirty="0" err="1"/>
              <a:t>Semakin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b="1" dirty="0"/>
              <a:t> ID </a:t>
            </a:r>
            <a:r>
              <a:rPr lang="en-US" b="1" i="1" dirty="0"/>
              <a:t>tubing</a:t>
            </a:r>
            <a:r>
              <a:rPr lang="en-US" b="1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tubing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, </a:t>
            </a:r>
            <a:r>
              <a:rPr lang="en-US" b="1" dirty="0"/>
              <a:t>rate yang </a:t>
            </a:r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dihasilkan</a:t>
            </a:r>
            <a:r>
              <a:rPr lang="en-US" b="1" dirty="0"/>
              <a:t> </a:t>
            </a:r>
            <a:r>
              <a:rPr lang="en-US" b="1" dirty="0" err="1"/>
              <a:t>semakin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endParaRPr lang="en-ID" b="1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BC42AC-F7CF-4062-AE06-1FACC2D2FB4F}"/>
              </a:ext>
            </a:extLst>
          </p:cNvPr>
          <p:cNvGrpSpPr/>
          <p:nvPr/>
        </p:nvGrpSpPr>
        <p:grpSpPr>
          <a:xfrm>
            <a:off x="2927682" y="5635933"/>
            <a:ext cx="6203881" cy="532128"/>
            <a:chOff x="2942475" y="5747644"/>
            <a:chExt cx="6203881" cy="532128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D11C5C3-FD6F-43FC-9EBD-3EDD416C244E}"/>
                </a:ext>
              </a:extLst>
            </p:cNvPr>
            <p:cNvCxnSpPr>
              <a:cxnSpLocks/>
            </p:cNvCxnSpPr>
            <p:nvPr/>
          </p:nvCxnSpPr>
          <p:spPr>
            <a:xfrm>
              <a:off x="6077179" y="5900883"/>
              <a:ext cx="18821" cy="37888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AE5625-3896-4112-B329-399838B54DEF}"/>
                </a:ext>
              </a:extLst>
            </p:cNvPr>
            <p:cNvCxnSpPr>
              <a:cxnSpLocks/>
            </p:cNvCxnSpPr>
            <p:nvPr/>
          </p:nvCxnSpPr>
          <p:spPr>
            <a:xfrm>
              <a:off x="2942475" y="5774530"/>
              <a:ext cx="0" cy="12635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72E88F6-D13B-4F03-8263-4F32FF86D9CA}"/>
                </a:ext>
              </a:extLst>
            </p:cNvPr>
            <p:cNvCxnSpPr>
              <a:cxnSpLocks/>
            </p:cNvCxnSpPr>
            <p:nvPr/>
          </p:nvCxnSpPr>
          <p:spPr>
            <a:xfrm>
              <a:off x="9146354" y="5747644"/>
              <a:ext cx="0" cy="15323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92F4E58-6E3A-4BBC-9E56-6412AAEF70E5}"/>
                </a:ext>
              </a:extLst>
            </p:cNvPr>
            <p:cNvCxnSpPr>
              <a:cxnSpLocks/>
            </p:cNvCxnSpPr>
            <p:nvPr/>
          </p:nvCxnSpPr>
          <p:spPr>
            <a:xfrm>
              <a:off x="2942475" y="5900883"/>
              <a:ext cx="6203881" cy="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7A17E4F-D053-42D6-97F3-E4C15A80D4B8}"/>
              </a:ext>
            </a:extLst>
          </p:cNvPr>
          <p:cNvSpPr txBox="1"/>
          <p:nvPr/>
        </p:nvSpPr>
        <p:spPr>
          <a:xfrm>
            <a:off x="2308458" y="6102508"/>
            <a:ext cx="7748392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Pemilihan</a:t>
            </a:r>
            <a:r>
              <a:rPr lang="en-US" dirty="0"/>
              <a:t> ID </a:t>
            </a:r>
            <a:r>
              <a:rPr lang="en-US" i="1" dirty="0"/>
              <a:t>tubing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dibanding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</a:t>
            </a:r>
            <a:r>
              <a:rPr lang="en-US" dirty="0" err="1"/>
              <a:t>Pwh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perolehan</a:t>
            </a:r>
            <a:r>
              <a:rPr lang="en-US" dirty="0"/>
              <a:t> </a:t>
            </a:r>
            <a:r>
              <a:rPr lang="en-US" dirty="0" err="1"/>
              <a:t>laju</a:t>
            </a:r>
            <a:r>
              <a:rPr lang="en-US" dirty="0"/>
              <a:t> </a:t>
            </a:r>
            <a:r>
              <a:rPr lang="en-US" dirty="0" err="1"/>
              <a:t>alir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472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1" grpId="0"/>
      <p:bldP spid="43" grpId="0"/>
      <p:bldP spid="46" grpId="0" animBg="1"/>
      <p:bldP spid="49" grpId="0" animBg="1"/>
      <p:bldP spid="50" grpId="0" animBg="1"/>
      <p:bldP spid="6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BFF2E6-E39C-4114-8EE3-76B5D52A7ADB}"/>
              </a:ext>
            </a:extLst>
          </p:cNvPr>
          <p:cNvSpPr/>
          <p:nvPr/>
        </p:nvSpPr>
        <p:spPr>
          <a:xfrm>
            <a:off x="834591" y="1099485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Burst Pressure</a:t>
            </a:r>
            <a:endParaRPr lang="en-ID" dirty="0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B7A9D1C6-408B-4C41-A8BF-D99901C3572B}"/>
              </a:ext>
            </a:extLst>
          </p:cNvPr>
          <p:cNvSpPr/>
          <p:nvPr/>
        </p:nvSpPr>
        <p:spPr>
          <a:xfrm>
            <a:off x="1068331" y="1457641"/>
            <a:ext cx="1057275" cy="2614050"/>
          </a:xfrm>
          <a:prstGeom prst="flowChartMagneticDisk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9DDBBF-51EC-4329-B3DA-A1112827D996}"/>
              </a:ext>
            </a:extLst>
          </p:cNvPr>
          <p:cNvCxnSpPr>
            <a:cxnSpLocks/>
          </p:cNvCxnSpPr>
          <p:nvPr/>
        </p:nvCxnSpPr>
        <p:spPr>
          <a:xfrm flipH="1">
            <a:off x="1154055" y="2771528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B4DB84-596F-4274-85EC-AAA726C839FD}"/>
              </a:ext>
            </a:extLst>
          </p:cNvPr>
          <p:cNvCxnSpPr>
            <a:cxnSpLocks/>
          </p:cNvCxnSpPr>
          <p:nvPr/>
        </p:nvCxnSpPr>
        <p:spPr>
          <a:xfrm flipH="1">
            <a:off x="1154055" y="2923928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030758-5F97-42E9-AF5E-FC5E04A5EFBA}"/>
              </a:ext>
            </a:extLst>
          </p:cNvPr>
          <p:cNvCxnSpPr>
            <a:cxnSpLocks/>
          </p:cNvCxnSpPr>
          <p:nvPr/>
        </p:nvCxnSpPr>
        <p:spPr>
          <a:xfrm flipH="1">
            <a:off x="1158818" y="3123952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87C898-680C-43A7-8CBD-603B84578DDF}"/>
              </a:ext>
            </a:extLst>
          </p:cNvPr>
          <p:cNvCxnSpPr>
            <a:cxnSpLocks/>
          </p:cNvCxnSpPr>
          <p:nvPr/>
        </p:nvCxnSpPr>
        <p:spPr>
          <a:xfrm flipH="1">
            <a:off x="1149292" y="3309691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5D6FE7-904F-4EA8-8F8E-E1CBC75CD627}"/>
              </a:ext>
            </a:extLst>
          </p:cNvPr>
          <p:cNvCxnSpPr>
            <a:cxnSpLocks/>
          </p:cNvCxnSpPr>
          <p:nvPr/>
        </p:nvCxnSpPr>
        <p:spPr>
          <a:xfrm>
            <a:off x="1777948" y="2771528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0572F4-BB5C-4FD5-B24C-A383E69D0F16}"/>
              </a:ext>
            </a:extLst>
          </p:cNvPr>
          <p:cNvCxnSpPr>
            <a:cxnSpLocks/>
          </p:cNvCxnSpPr>
          <p:nvPr/>
        </p:nvCxnSpPr>
        <p:spPr>
          <a:xfrm>
            <a:off x="1773185" y="2933453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4640D-E07E-41D6-942C-E9CE581B088F}"/>
              </a:ext>
            </a:extLst>
          </p:cNvPr>
          <p:cNvCxnSpPr>
            <a:cxnSpLocks/>
          </p:cNvCxnSpPr>
          <p:nvPr/>
        </p:nvCxnSpPr>
        <p:spPr>
          <a:xfrm>
            <a:off x="1758897" y="3123952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E2D9D4-2D15-4232-A7F1-C60F8ABC59CA}"/>
              </a:ext>
            </a:extLst>
          </p:cNvPr>
          <p:cNvCxnSpPr>
            <a:cxnSpLocks/>
          </p:cNvCxnSpPr>
          <p:nvPr/>
        </p:nvCxnSpPr>
        <p:spPr>
          <a:xfrm>
            <a:off x="1749368" y="3309691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2B5894E-607D-4A87-9F32-FE1C64E56D84}"/>
              </a:ext>
            </a:extLst>
          </p:cNvPr>
          <p:cNvSpPr/>
          <p:nvPr/>
        </p:nvSpPr>
        <p:spPr>
          <a:xfrm rot="16200000">
            <a:off x="808672" y="2985453"/>
            <a:ext cx="165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Internal Yield Pressure</a:t>
            </a:r>
            <a:endParaRPr lang="en-ID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C4C9E5-8D42-4578-A9A6-6E9BDFA0FB72}"/>
              </a:ext>
            </a:extLst>
          </p:cNvPr>
          <p:cNvCxnSpPr>
            <a:cxnSpLocks/>
          </p:cNvCxnSpPr>
          <p:nvPr/>
        </p:nvCxnSpPr>
        <p:spPr>
          <a:xfrm flipH="1">
            <a:off x="2253956" y="2632984"/>
            <a:ext cx="64461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81AEEA-2A53-4FF2-8AE8-E19740490A70}"/>
              </a:ext>
            </a:extLst>
          </p:cNvPr>
          <p:cNvCxnSpPr>
            <a:cxnSpLocks/>
          </p:cNvCxnSpPr>
          <p:nvPr/>
        </p:nvCxnSpPr>
        <p:spPr>
          <a:xfrm>
            <a:off x="323706" y="2635581"/>
            <a:ext cx="64461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9CA2C9-8713-4646-87E1-82B0C982B26F}"/>
              </a:ext>
            </a:extLst>
          </p:cNvPr>
          <p:cNvCxnSpPr>
            <a:cxnSpLocks/>
          </p:cNvCxnSpPr>
          <p:nvPr/>
        </p:nvCxnSpPr>
        <p:spPr>
          <a:xfrm>
            <a:off x="323706" y="2933453"/>
            <a:ext cx="64461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D403F-8631-4F3F-B628-0F78E47DED76}"/>
              </a:ext>
            </a:extLst>
          </p:cNvPr>
          <p:cNvCxnSpPr>
            <a:cxnSpLocks/>
          </p:cNvCxnSpPr>
          <p:nvPr/>
        </p:nvCxnSpPr>
        <p:spPr>
          <a:xfrm>
            <a:off x="323706" y="3309691"/>
            <a:ext cx="64461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A29813-517C-403E-8600-F1AEB5938F72}"/>
              </a:ext>
            </a:extLst>
          </p:cNvPr>
          <p:cNvCxnSpPr>
            <a:cxnSpLocks/>
          </p:cNvCxnSpPr>
          <p:nvPr/>
        </p:nvCxnSpPr>
        <p:spPr>
          <a:xfrm flipH="1">
            <a:off x="2253956" y="2947309"/>
            <a:ext cx="64461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AD557E-4500-46BE-AB4B-63B6BF9C9804}"/>
              </a:ext>
            </a:extLst>
          </p:cNvPr>
          <p:cNvCxnSpPr>
            <a:cxnSpLocks/>
          </p:cNvCxnSpPr>
          <p:nvPr/>
        </p:nvCxnSpPr>
        <p:spPr>
          <a:xfrm flipH="1">
            <a:off x="2253956" y="3309691"/>
            <a:ext cx="64461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D2216BB-52D2-4DB1-896E-868E02589638}"/>
              </a:ext>
            </a:extLst>
          </p:cNvPr>
          <p:cNvSpPr/>
          <p:nvPr/>
        </p:nvSpPr>
        <p:spPr>
          <a:xfrm>
            <a:off x="65756" y="4110463"/>
            <a:ext cx="3138850" cy="830997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Burst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Pressure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terbesar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terjadi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saat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stimulasi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asumsi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annulus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tidak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terisi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fluida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apapun</a:t>
            </a:r>
            <a:endParaRPr lang="en-ID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C0CED-24FA-459E-89C5-CE580948E31C}"/>
              </a:ext>
            </a:extLst>
          </p:cNvPr>
          <p:cNvSpPr/>
          <p:nvPr/>
        </p:nvSpPr>
        <p:spPr>
          <a:xfrm>
            <a:off x="-857425" y="5368155"/>
            <a:ext cx="502302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0">
              <a:spcAft>
                <a:spcPts val="0"/>
              </a:spcAft>
            </a:pP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ID" sz="14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	=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burst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psi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  <a:tabLst>
                <a:tab pos="1422400" algn="l"/>
              </a:tabLst>
            </a:pP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en-ID" sz="1400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fstimulasi</a:t>
            </a: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Gradien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fluida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stimulasi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psi/ft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ID" sz="1400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Panjang tubing, ft</a:t>
            </a:r>
          </a:p>
          <a:p>
            <a:r>
              <a:rPr lang="en-ID" sz="1400" dirty="0"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ID" sz="14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	=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pompa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psi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sz="1400" dirty="0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0B4249F-04F2-4F3B-8270-BA4BA428E41A}"/>
              </a:ext>
            </a:extLst>
          </p:cNvPr>
          <p:cNvSpPr/>
          <p:nvPr/>
        </p:nvSpPr>
        <p:spPr>
          <a:xfrm>
            <a:off x="94127" y="2311243"/>
            <a:ext cx="1057275" cy="133893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CDEB2ABB-DA05-4E46-8CE2-8997E40E8472}"/>
              </a:ext>
            </a:extLst>
          </p:cNvPr>
          <p:cNvSpPr/>
          <p:nvPr/>
        </p:nvSpPr>
        <p:spPr>
          <a:xfrm>
            <a:off x="2097464" y="2317084"/>
            <a:ext cx="1057275" cy="133893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44CEB3-05A4-48F0-A845-4853C436A951}"/>
              </a:ext>
            </a:extLst>
          </p:cNvPr>
          <p:cNvSpPr/>
          <p:nvPr/>
        </p:nvSpPr>
        <p:spPr>
          <a:xfrm>
            <a:off x="71401" y="6581001"/>
            <a:ext cx="7884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Lake, W., Larry. 2007. Production Operations Engineering vol 4. America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SPE (page: 115-135)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DBFF6-BAAD-4220-BDB1-3EBECDA1226D}"/>
              </a:ext>
            </a:extLst>
          </p:cNvPr>
          <p:cNvSpPr txBox="1"/>
          <p:nvPr/>
        </p:nvSpPr>
        <p:spPr>
          <a:xfrm>
            <a:off x="-78553" y="174044"/>
            <a:ext cx="722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Penentuan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Spesifikasi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Tubing </a:t>
            </a:r>
            <a:r>
              <a:rPr lang="en-US" sz="2000" b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Yang </a:t>
            </a:r>
            <a:r>
              <a:rPr lang="en-US" sz="2000" b="1" spc="100" dirty="0" err="1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Digunakan</a:t>
            </a:r>
            <a:endParaRPr lang="en-US" sz="2000" b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6DB3FB-39C6-4550-9232-56163AAB7D75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Tubing Completion</a:t>
            </a:r>
            <a:endParaRPr lang="en-ID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2BEF3-AC1A-4840-AA07-134D53016391}"/>
              </a:ext>
            </a:extLst>
          </p:cNvPr>
          <p:cNvSpPr/>
          <p:nvPr/>
        </p:nvSpPr>
        <p:spPr>
          <a:xfrm>
            <a:off x="-62511" y="491850"/>
            <a:ext cx="1154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00"/>
                </a:solidFill>
                <a:latin typeface="Roboto"/>
              </a:rPr>
              <a:t>Mempertimbangkan</a:t>
            </a:r>
            <a:r>
              <a:rPr lang="en-US" sz="2800" b="1" dirty="0">
                <a:solidFill>
                  <a:srgbClr val="008000"/>
                </a:solidFill>
                <a:latin typeface="Roboto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Roboto"/>
              </a:rPr>
              <a:t>BEBAN TEKANAN DAN BERAT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989615-A3D0-4FEB-B3F3-F2DA6861E551}"/>
              </a:ext>
            </a:extLst>
          </p:cNvPr>
          <p:cNvSpPr/>
          <p:nvPr/>
        </p:nvSpPr>
        <p:spPr>
          <a:xfrm>
            <a:off x="4486925" y="109723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 Pressure</a:t>
            </a:r>
            <a:endParaRPr lang="en-ID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68E0712-94ED-4B52-8240-A580F45206E7}"/>
              </a:ext>
            </a:extLst>
          </p:cNvPr>
          <p:cNvGrpSpPr/>
          <p:nvPr/>
        </p:nvGrpSpPr>
        <p:grpSpPr>
          <a:xfrm>
            <a:off x="4238595" y="1468817"/>
            <a:ext cx="2574862" cy="2614050"/>
            <a:chOff x="3959205" y="1471072"/>
            <a:chExt cx="2574862" cy="2614050"/>
          </a:xfrm>
        </p:grpSpPr>
        <p:sp>
          <p:nvSpPr>
            <p:cNvPr id="54" name="Flowchart: Magnetic Disk 53">
              <a:extLst>
                <a:ext uri="{FF2B5EF4-FFF2-40B4-BE49-F238E27FC236}">
                  <a16:creationId xmlns:a16="http://schemas.microsoft.com/office/drawing/2014/main" id="{2D07E239-4743-4029-A414-D010311CADD2}"/>
                </a:ext>
              </a:extLst>
            </p:cNvPr>
            <p:cNvSpPr/>
            <p:nvPr/>
          </p:nvSpPr>
          <p:spPr>
            <a:xfrm>
              <a:off x="4703830" y="1471072"/>
              <a:ext cx="1057275" cy="2614050"/>
            </a:xfrm>
            <a:prstGeom prst="flowChartMagneticDisk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22240A6-B662-41A6-90D9-5DEBBF104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9455" y="2646415"/>
              <a:ext cx="644612" cy="0"/>
            </a:xfrm>
            <a:prstGeom prst="straightConnector1">
              <a:avLst/>
            </a:prstGeom>
            <a:ln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5FFB559-08A8-42AB-93F1-A608E9CE54AC}"/>
                </a:ext>
              </a:extLst>
            </p:cNvPr>
            <p:cNvCxnSpPr/>
            <p:nvPr/>
          </p:nvCxnSpPr>
          <p:spPr>
            <a:xfrm>
              <a:off x="3959205" y="2649012"/>
              <a:ext cx="644612" cy="0"/>
            </a:xfrm>
            <a:prstGeom prst="straightConnector1">
              <a:avLst/>
            </a:prstGeom>
            <a:ln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F6C0A3-7EDD-403E-BB41-8914B23A5549}"/>
                </a:ext>
              </a:extLst>
            </p:cNvPr>
            <p:cNvCxnSpPr/>
            <p:nvPr/>
          </p:nvCxnSpPr>
          <p:spPr>
            <a:xfrm>
              <a:off x="3959205" y="2946884"/>
              <a:ext cx="644612" cy="0"/>
            </a:xfrm>
            <a:prstGeom prst="straightConnector1">
              <a:avLst/>
            </a:prstGeom>
            <a:ln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9963E04-5CB2-40FE-94D1-9F2775118DD6}"/>
                </a:ext>
              </a:extLst>
            </p:cNvPr>
            <p:cNvCxnSpPr/>
            <p:nvPr/>
          </p:nvCxnSpPr>
          <p:spPr>
            <a:xfrm>
              <a:off x="3959205" y="3323122"/>
              <a:ext cx="644612" cy="0"/>
            </a:xfrm>
            <a:prstGeom prst="straightConnector1">
              <a:avLst/>
            </a:prstGeom>
            <a:ln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6D18545-27AC-4481-A652-8D11B1CF0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9455" y="2960740"/>
              <a:ext cx="644612" cy="0"/>
            </a:xfrm>
            <a:prstGeom prst="straightConnector1">
              <a:avLst/>
            </a:prstGeom>
            <a:ln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675FCA2-4DA2-4DFB-80D5-89931A425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9455" y="3323122"/>
              <a:ext cx="644612" cy="0"/>
            </a:xfrm>
            <a:prstGeom prst="straightConnector1">
              <a:avLst/>
            </a:prstGeom>
            <a:ln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6C1B118-FFB3-4BDB-AE73-519CEEDFDC6F}"/>
                </a:ext>
              </a:extLst>
            </p:cNvPr>
            <p:cNvCxnSpPr/>
            <p:nvPr/>
          </p:nvCxnSpPr>
          <p:spPr>
            <a:xfrm flipH="1">
              <a:off x="4789554" y="2784959"/>
              <a:ext cx="314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CC74B08-4B01-4585-B0CA-1735A024CC93}"/>
                </a:ext>
              </a:extLst>
            </p:cNvPr>
            <p:cNvCxnSpPr/>
            <p:nvPr/>
          </p:nvCxnSpPr>
          <p:spPr>
            <a:xfrm flipH="1">
              <a:off x="4789554" y="2937359"/>
              <a:ext cx="314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E07C58D-9E59-4A2F-93A6-55EC7D0C5100}"/>
                </a:ext>
              </a:extLst>
            </p:cNvPr>
            <p:cNvCxnSpPr/>
            <p:nvPr/>
          </p:nvCxnSpPr>
          <p:spPr>
            <a:xfrm flipH="1">
              <a:off x="4794317" y="3137383"/>
              <a:ext cx="314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8EBC73-26B3-4D86-ABF7-DD262B749AB9}"/>
                </a:ext>
              </a:extLst>
            </p:cNvPr>
            <p:cNvCxnSpPr/>
            <p:nvPr/>
          </p:nvCxnSpPr>
          <p:spPr>
            <a:xfrm flipH="1">
              <a:off x="4784791" y="3323122"/>
              <a:ext cx="314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9F94673-9F34-40EA-BA6A-3C075AF9096E}"/>
                </a:ext>
              </a:extLst>
            </p:cNvPr>
            <p:cNvCxnSpPr>
              <a:cxnSpLocks/>
            </p:cNvCxnSpPr>
            <p:nvPr/>
          </p:nvCxnSpPr>
          <p:spPr>
            <a:xfrm>
              <a:off x="5413447" y="2784959"/>
              <a:ext cx="314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6EA751D-EC42-403B-92E7-5D330B228015}"/>
                </a:ext>
              </a:extLst>
            </p:cNvPr>
            <p:cNvCxnSpPr>
              <a:cxnSpLocks/>
            </p:cNvCxnSpPr>
            <p:nvPr/>
          </p:nvCxnSpPr>
          <p:spPr>
            <a:xfrm>
              <a:off x="5408684" y="2946884"/>
              <a:ext cx="314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D7DEA80-9385-4397-983B-32B79A6C42D5}"/>
                </a:ext>
              </a:extLst>
            </p:cNvPr>
            <p:cNvCxnSpPr>
              <a:cxnSpLocks/>
            </p:cNvCxnSpPr>
            <p:nvPr/>
          </p:nvCxnSpPr>
          <p:spPr>
            <a:xfrm>
              <a:off x="5394396" y="3137383"/>
              <a:ext cx="314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BFEFBE3-28BA-4514-9A68-484372C6947B}"/>
                </a:ext>
              </a:extLst>
            </p:cNvPr>
            <p:cNvCxnSpPr>
              <a:cxnSpLocks/>
            </p:cNvCxnSpPr>
            <p:nvPr/>
          </p:nvCxnSpPr>
          <p:spPr>
            <a:xfrm>
              <a:off x="5384867" y="3323122"/>
              <a:ext cx="314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65621BB-B9E4-49E3-8B5F-E2B57D43F734}"/>
                </a:ext>
              </a:extLst>
            </p:cNvPr>
            <p:cNvSpPr/>
            <p:nvPr/>
          </p:nvSpPr>
          <p:spPr>
            <a:xfrm rot="16200000">
              <a:off x="4444171" y="2998884"/>
              <a:ext cx="16530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sz="1200" b="1" i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Internal Yield Pressure</a:t>
              </a:r>
              <a:endParaRPr lang="en-ID" sz="1200" dirty="0"/>
            </a:p>
          </p:txBody>
        </p:sp>
      </p:grp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3BF5201B-E811-4806-B549-AB70C01FF533}"/>
              </a:ext>
            </a:extLst>
          </p:cNvPr>
          <p:cNvSpPr/>
          <p:nvPr/>
        </p:nvSpPr>
        <p:spPr>
          <a:xfrm>
            <a:off x="5023636" y="2414044"/>
            <a:ext cx="1057275" cy="133893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BBF4943-7D55-402C-8E17-D6E14BA6851E}"/>
              </a:ext>
            </a:extLst>
          </p:cNvPr>
          <p:cNvCxnSpPr/>
          <p:nvPr/>
        </p:nvCxnSpPr>
        <p:spPr>
          <a:xfrm>
            <a:off x="3739815" y="1154353"/>
            <a:ext cx="0" cy="545205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F3910A1-D322-472B-A75F-E5D4517E34B6}"/>
              </a:ext>
            </a:extLst>
          </p:cNvPr>
          <p:cNvSpPr/>
          <p:nvPr/>
        </p:nvSpPr>
        <p:spPr>
          <a:xfrm>
            <a:off x="3900491" y="4138713"/>
            <a:ext cx="3234947" cy="830997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Collapse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Pressure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diperkirakan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asumsi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tubing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tidak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terisi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fluida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apapun</a:t>
            </a:r>
            <a:endParaRPr lang="en-ID" sz="16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DAEEFB-7D2D-4A65-BF21-5ECD9E6827C9}"/>
              </a:ext>
            </a:extLst>
          </p:cNvPr>
          <p:cNvSpPr/>
          <p:nvPr/>
        </p:nvSpPr>
        <p:spPr>
          <a:xfrm>
            <a:off x="2908291" y="5530908"/>
            <a:ext cx="6096000" cy="1133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89000">
              <a:spcAft>
                <a:spcPts val="0"/>
              </a:spcAft>
            </a:pP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Pc	=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psi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700"/>
              </a:lnSpc>
              <a:spcAft>
                <a:spcPts val="0"/>
              </a:spcAft>
            </a:pP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  <a:tabLst>
                <a:tab pos="1422400" algn="l"/>
              </a:tabLst>
            </a:pP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en-ID" sz="1400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fannullus</a:t>
            </a: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Gradien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fluida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annullus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psi/ft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680"/>
              </a:lnSpc>
              <a:spcAft>
                <a:spcPts val="0"/>
              </a:spcAft>
            </a:pP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Lp</a:t>
            </a: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Panjang tubing, ft</a:t>
            </a:r>
            <a:endParaRPr lang="en-ID" sz="1400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38438D-2111-497C-AE48-55A264E5B9D2}"/>
              </a:ext>
            </a:extLst>
          </p:cNvPr>
          <p:cNvCxnSpPr>
            <a:cxnSpLocks/>
          </p:cNvCxnSpPr>
          <p:nvPr/>
        </p:nvCxnSpPr>
        <p:spPr>
          <a:xfrm>
            <a:off x="7355305" y="1128945"/>
            <a:ext cx="0" cy="565498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36F5720-E3CA-4A6A-866C-D92DA5D7BFBE}"/>
              </a:ext>
            </a:extLst>
          </p:cNvPr>
          <p:cNvSpPr/>
          <p:nvPr/>
        </p:nvSpPr>
        <p:spPr>
          <a:xfrm>
            <a:off x="8843739" y="1072531"/>
            <a:ext cx="147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Tension Load</a:t>
            </a:r>
            <a:endParaRPr lang="en-ID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B2C116-31BD-4F22-9665-142B69314BA3}"/>
              </a:ext>
            </a:extLst>
          </p:cNvPr>
          <p:cNvGrpSpPr/>
          <p:nvPr/>
        </p:nvGrpSpPr>
        <p:grpSpPr>
          <a:xfrm>
            <a:off x="9126809" y="1452866"/>
            <a:ext cx="838326" cy="2664186"/>
            <a:chOff x="1340867" y="2468462"/>
            <a:chExt cx="1057275" cy="3728220"/>
          </a:xfrm>
        </p:grpSpPr>
        <p:sp>
          <p:nvSpPr>
            <p:cNvPr id="80" name="Flowchart: Magnetic Disk 79">
              <a:extLst>
                <a:ext uri="{FF2B5EF4-FFF2-40B4-BE49-F238E27FC236}">
                  <a16:creationId xmlns:a16="http://schemas.microsoft.com/office/drawing/2014/main" id="{F911188D-56D3-4AFF-9A3F-F10A0934F442}"/>
                </a:ext>
              </a:extLst>
            </p:cNvPr>
            <p:cNvSpPr/>
            <p:nvPr/>
          </p:nvSpPr>
          <p:spPr>
            <a:xfrm>
              <a:off x="1340867" y="3025547"/>
              <a:ext cx="1057275" cy="2614050"/>
            </a:xfrm>
            <a:prstGeom prst="flowChartMagneticDisk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Arrow: Down 80">
              <a:extLst>
                <a:ext uri="{FF2B5EF4-FFF2-40B4-BE49-F238E27FC236}">
                  <a16:creationId xmlns:a16="http://schemas.microsoft.com/office/drawing/2014/main" id="{852262FE-E41B-466D-BE18-48D20A149F42}"/>
                </a:ext>
              </a:extLst>
            </p:cNvPr>
            <p:cNvSpPr/>
            <p:nvPr/>
          </p:nvSpPr>
          <p:spPr>
            <a:xfrm>
              <a:off x="1460469" y="5483560"/>
              <a:ext cx="760370" cy="7131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0109AC0F-6D0E-4CC1-B528-6FBF9DCB9DDA}"/>
                </a:ext>
              </a:extLst>
            </p:cNvPr>
            <p:cNvSpPr/>
            <p:nvPr/>
          </p:nvSpPr>
          <p:spPr>
            <a:xfrm rot="10800000">
              <a:off x="1489319" y="2468462"/>
              <a:ext cx="760370" cy="8866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9FC46303-2161-424F-B667-97BAA52BDE39}"/>
              </a:ext>
            </a:extLst>
          </p:cNvPr>
          <p:cNvSpPr/>
          <p:nvPr/>
        </p:nvSpPr>
        <p:spPr>
          <a:xfrm>
            <a:off x="7482253" y="4142465"/>
            <a:ext cx="4566474" cy="107721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Tension Load tubing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terbesar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terjadi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pada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saat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cabut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rangkaian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yaitu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kondisi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tubing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tidak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menerima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effect buoyancy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adanya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overpull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terjadi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melepas</a:t>
            </a:r>
            <a:r>
              <a:rPr 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packer</a:t>
            </a:r>
            <a:endParaRPr lang="en-ID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4069E7-25A0-4AC3-A604-EA3AF4BFB2A8}"/>
                  </a:ext>
                </a:extLst>
              </p:cNvPr>
              <p:cNvSpPr txBox="1"/>
              <p:nvPr/>
            </p:nvSpPr>
            <p:spPr>
              <a:xfrm>
                <a:off x="8562799" y="5337358"/>
                <a:ext cx="2107949" cy="300660"/>
              </a:xfrm>
              <a:prstGeom prst="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000" b="0" i="0" baseline="-25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Roboto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Roboto"/>
                          <a:ea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000" b="0" i="0" baseline="-25000" smtClean="0">
                          <a:latin typeface="Roboto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Roboto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Roboto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Roboto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Roboto"/>
                          <a:ea typeface="Cambria Math" panose="02040503050406030204" pitchFamily="18" charset="0"/>
                        </a:rPr>
                        <m:t>BN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Roboto"/>
                          <a:ea typeface="Cambria Math" panose="02040503050406030204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Roboto"/>
                          <a:ea typeface="Cambria Math" panose="02040503050406030204" pitchFamily="18" charset="0"/>
                        </a:rPr>
                        <m:t>Fop</m:t>
                      </m:r>
                      <m:r>
                        <m:rPr>
                          <m:nor/>
                        </m:rPr>
                        <a:rPr lang="en-US" sz="2000" b="0" i="0" baseline="-25000" smtClean="0">
                          <a:latin typeface="Roboto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sz="2400" baseline="-25000" dirty="0">
                  <a:latin typeface="Roboto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84069E7-25A0-4AC3-A604-EA3AF4BFB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99" y="5337358"/>
                <a:ext cx="2107949" cy="300660"/>
              </a:xfrm>
              <a:prstGeom prst="rect">
                <a:avLst/>
              </a:prstGeom>
              <a:blipFill>
                <a:blip r:embed="rId5"/>
                <a:stretch>
                  <a:fillRect l="-1695" r="-565" b="-22414"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>
            <a:extLst>
              <a:ext uri="{FF2B5EF4-FFF2-40B4-BE49-F238E27FC236}">
                <a16:creationId xmlns:a16="http://schemas.microsoft.com/office/drawing/2014/main" id="{64A31F07-7D42-4A4C-BD9D-A3B602D955CB}"/>
              </a:ext>
            </a:extLst>
          </p:cNvPr>
          <p:cNvSpPr/>
          <p:nvPr/>
        </p:nvSpPr>
        <p:spPr>
          <a:xfrm>
            <a:off x="6917135" y="5566075"/>
            <a:ext cx="6096000" cy="13003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280"/>
              </a:lnSpc>
              <a:spcAft>
                <a:spcPts val="0"/>
              </a:spcAft>
            </a:pP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Ft	= Tension load, lb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700"/>
              </a:lnSpc>
              <a:spcAft>
                <a:spcPts val="0"/>
              </a:spcAft>
            </a:pP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  <a:tabLst>
                <a:tab pos="1422400" algn="l"/>
              </a:tabLst>
            </a:pP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BN</a:t>
            </a: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Berat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Nominal, lb/ft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680"/>
              </a:lnSpc>
              <a:spcAft>
                <a:spcPts val="0"/>
              </a:spcAft>
            </a:pP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Lp</a:t>
            </a:r>
            <a:r>
              <a:rPr lang="en-ID" sz="105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sz="1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Panjang tubing, ft</a:t>
            </a:r>
          </a:p>
          <a:p>
            <a:r>
              <a:rPr lang="en-ID" sz="1400" dirty="0">
                <a:latin typeface="Times New Roman" panose="02020603050405020304" pitchFamily="18" charset="0"/>
                <a:cs typeface="Arial" panose="020B0604020202020204" pitchFamily="34" charset="0"/>
              </a:rPr>
              <a:t>	Fop	= Overpull load, lb ( </a:t>
            </a:r>
            <a:r>
              <a:rPr lang="en-ID" sz="1400" dirty="0" err="1">
                <a:latin typeface="Times New Roman" panose="02020603050405020304" pitchFamily="18" charset="0"/>
                <a:cs typeface="Arial" panose="020B0604020202020204" pitchFamily="34" charset="0"/>
              </a:rPr>
              <a:t>Biasanya</a:t>
            </a:r>
            <a:r>
              <a:rPr lang="en-ID" sz="1400" dirty="0">
                <a:latin typeface="Times New Roman" panose="02020603050405020304" pitchFamily="18" charset="0"/>
                <a:cs typeface="Arial" panose="020B0604020202020204" pitchFamily="34" charset="0"/>
              </a:rPr>
              <a:t> 15000 lb)</a:t>
            </a:r>
            <a:endParaRPr lang="en-ID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2E9EE-78C4-475E-B252-A2842E864D53}"/>
              </a:ext>
            </a:extLst>
          </p:cNvPr>
          <p:cNvSpPr txBox="1"/>
          <p:nvPr/>
        </p:nvSpPr>
        <p:spPr>
          <a:xfrm>
            <a:off x="72758" y="5000554"/>
            <a:ext cx="3583032" cy="369332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/>
              </a:rPr>
              <a:t>Pb=</a:t>
            </a:r>
            <a:r>
              <a:rPr lang="en-US" b="1" dirty="0" err="1">
                <a:latin typeface="Roboto"/>
              </a:rPr>
              <a:t>Ppompa</a:t>
            </a:r>
            <a:r>
              <a:rPr lang="en-US" b="1" dirty="0">
                <a:latin typeface="Roboto"/>
              </a:rPr>
              <a:t> + </a:t>
            </a:r>
            <a:r>
              <a:rPr lang="en-US" b="1" dirty="0" err="1">
                <a:latin typeface="Roboto"/>
              </a:rPr>
              <a:t>Gfstimulasi</a:t>
            </a:r>
            <a:r>
              <a:rPr lang="en-US" b="1" dirty="0">
                <a:latin typeface="Roboto"/>
              </a:rPr>
              <a:t> x </a:t>
            </a:r>
            <a:r>
              <a:rPr lang="en-US" b="1" dirty="0" err="1">
                <a:latin typeface="Roboto"/>
              </a:rPr>
              <a:t>Lp</a:t>
            </a:r>
            <a:endParaRPr lang="en-ID" b="1" dirty="0">
              <a:latin typeface="Roboto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04D106-771B-42FF-9AD7-E99ADED85CAA}"/>
              </a:ext>
            </a:extLst>
          </p:cNvPr>
          <p:cNvSpPr txBox="1"/>
          <p:nvPr/>
        </p:nvSpPr>
        <p:spPr>
          <a:xfrm>
            <a:off x="4457776" y="5079072"/>
            <a:ext cx="2281394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/>
              </a:rPr>
              <a:t>Pc=</a:t>
            </a:r>
            <a:r>
              <a:rPr lang="en-US" b="1" dirty="0" err="1">
                <a:latin typeface="Roboto"/>
              </a:rPr>
              <a:t>Gfannulus</a:t>
            </a:r>
            <a:r>
              <a:rPr lang="en-US" b="1" dirty="0">
                <a:latin typeface="Roboto"/>
              </a:rPr>
              <a:t> x </a:t>
            </a:r>
            <a:r>
              <a:rPr lang="en-US" b="1" dirty="0" err="1">
                <a:latin typeface="Roboto"/>
              </a:rPr>
              <a:t>Lp</a:t>
            </a:r>
            <a:endParaRPr lang="en-ID" b="1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0838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12" grpId="0" animBg="1"/>
      <p:bldP spid="36" grpId="0" animBg="1"/>
      <p:bldP spid="53" grpId="0"/>
      <p:bldP spid="70" grpId="0" animBg="1"/>
      <p:bldP spid="73" grpId="0" animBg="1"/>
      <p:bldP spid="75" grpId="0"/>
      <p:bldP spid="78" grpId="0"/>
      <p:bldP spid="83" grpId="0" animBg="1"/>
      <p:bldP spid="84" grpId="0" animBg="1"/>
      <p:bldP spid="8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4D5937-3B73-4A01-B121-125BB7FC8C32}"/>
              </a:ext>
            </a:extLst>
          </p:cNvPr>
          <p:cNvSpPr/>
          <p:nvPr/>
        </p:nvSpPr>
        <p:spPr>
          <a:xfrm>
            <a:off x="4978776" y="1072901"/>
            <a:ext cx="1593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Tubing Design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88A252-21E0-4FFE-AC46-34CF952C2694}"/>
                  </a:ext>
                </a:extLst>
              </p:cNvPr>
              <p:cNvSpPr txBox="1"/>
              <p:nvPr/>
            </p:nvSpPr>
            <p:spPr>
              <a:xfrm>
                <a:off x="353721" y="1958461"/>
                <a:ext cx="3428823" cy="57676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Db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Internal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Yield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Pressure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smtClean="0">
                              <a:latin typeface="Cambria Math" panose="02040503050406030204" pitchFamily="18" charset="0"/>
                            </a:rPr>
                            <m:t>Pyi</m:t>
                          </m:r>
                          <m:r>
                            <m:rPr>
                              <m:nor/>
                            </m:rPr>
                            <a:rPr lang="en-US" b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Burst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Pressure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Pb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D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88A252-21E0-4FFE-AC46-34CF952C2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1" y="1958461"/>
                <a:ext cx="3428823" cy="576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E56EAC-1D81-4103-8EC2-8A7B98E1195C}"/>
                  </a:ext>
                </a:extLst>
              </p:cNvPr>
              <p:cNvSpPr txBox="1"/>
              <p:nvPr/>
            </p:nvSpPr>
            <p:spPr>
              <a:xfrm>
                <a:off x="4533915" y="1952235"/>
                <a:ext cx="3068661" cy="57676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Collapse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Res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Collapse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Pressure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Pc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D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E56EAC-1D81-4103-8EC2-8A7B98E1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15" y="1952235"/>
                <a:ext cx="3068661" cy="5767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64353F-A6AC-4818-B1F6-8C36D63165E6}"/>
                  </a:ext>
                </a:extLst>
              </p:cNvPr>
              <p:cNvSpPr txBox="1"/>
              <p:nvPr/>
            </p:nvSpPr>
            <p:spPr>
              <a:xfrm>
                <a:off x="8973876" y="1988773"/>
                <a:ext cx="2503891" cy="57676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𝐽𝑜𝑖𝑛𝑡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𝑆𝑡𝑟𝑒𝑛𝑔h𝑡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Tension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Load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Ft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64353F-A6AC-4818-B1F6-8C36D6316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876" y="1988773"/>
                <a:ext cx="2503891" cy="576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CE5CF0-8C03-4842-83F9-2C85C8725544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775340" y="1442233"/>
            <a:ext cx="0" cy="524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F8BB1D-ECC4-4491-8E62-266F396198B8}"/>
              </a:ext>
            </a:extLst>
          </p:cNvPr>
          <p:cNvCxnSpPr/>
          <p:nvPr/>
        </p:nvCxnSpPr>
        <p:spPr>
          <a:xfrm>
            <a:off x="1495791" y="1739222"/>
            <a:ext cx="86493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DA00C5-6A1F-487A-B4A4-2F4783C6DC11}"/>
              </a:ext>
            </a:extLst>
          </p:cNvPr>
          <p:cNvCxnSpPr>
            <a:cxnSpLocks/>
          </p:cNvCxnSpPr>
          <p:nvPr/>
        </p:nvCxnSpPr>
        <p:spPr>
          <a:xfrm>
            <a:off x="1495791" y="1736359"/>
            <a:ext cx="0" cy="2077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19A446-8267-4B32-B4AE-2E7005F66B8D}"/>
              </a:ext>
            </a:extLst>
          </p:cNvPr>
          <p:cNvCxnSpPr>
            <a:cxnSpLocks/>
          </p:cNvCxnSpPr>
          <p:nvPr/>
        </p:nvCxnSpPr>
        <p:spPr>
          <a:xfrm>
            <a:off x="10145115" y="1744520"/>
            <a:ext cx="0" cy="2077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91DB98D-2735-448B-94A8-37EFE70771CE}"/>
              </a:ext>
            </a:extLst>
          </p:cNvPr>
          <p:cNvCxnSpPr>
            <a:cxnSpLocks/>
          </p:cNvCxnSpPr>
          <p:nvPr/>
        </p:nvCxnSpPr>
        <p:spPr>
          <a:xfrm>
            <a:off x="1528270" y="2518345"/>
            <a:ext cx="0" cy="2077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325037-1454-4E71-952C-3992AD82EF3F}"/>
              </a:ext>
            </a:extLst>
          </p:cNvPr>
          <p:cNvCxnSpPr>
            <a:cxnSpLocks/>
          </p:cNvCxnSpPr>
          <p:nvPr/>
        </p:nvCxnSpPr>
        <p:spPr>
          <a:xfrm>
            <a:off x="10207574" y="2496521"/>
            <a:ext cx="0" cy="2077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8076A4-9CAD-4924-BEF9-6170126C6E6B}"/>
              </a:ext>
            </a:extLst>
          </p:cNvPr>
          <p:cNvCxnSpPr>
            <a:cxnSpLocks/>
          </p:cNvCxnSpPr>
          <p:nvPr/>
        </p:nvCxnSpPr>
        <p:spPr>
          <a:xfrm>
            <a:off x="1528270" y="2713761"/>
            <a:ext cx="868616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BE249C-7980-4E32-864F-1F9FC992DD9D}"/>
              </a:ext>
            </a:extLst>
          </p:cNvPr>
          <p:cNvCxnSpPr>
            <a:cxnSpLocks/>
          </p:cNvCxnSpPr>
          <p:nvPr/>
        </p:nvCxnSpPr>
        <p:spPr>
          <a:xfrm>
            <a:off x="5792829" y="2524022"/>
            <a:ext cx="0" cy="524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1560BC-5648-411A-B515-4EFF3B5CCD46}"/>
                  </a:ext>
                </a:extLst>
              </p:cNvPr>
              <p:cNvSpPr txBox="1"/>
              <p:nvPr/>
            </p:nvSpPr>
            <p:spPr>
              <a:xfrm>
                <a:off x="4738426" y="3042407"/>
                <a:ext cx="2164054" cy="276999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Db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≥1,25</m:t>
                      </m:r>
                    </m:oMath>
                  </m:oMathPara>
                </a14:m>
                <a:endParaRPr lang="en-ID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21560BC-5648-411A-B515-4EFF3B5CC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426" y="3042407"/>
                <a:ext cx="2164054" cy="276999"/>
              </a:xfrm>
              <a:prstGeom prst="rect">
                <a:avLst/>
              </a:prstGeom>
              <a:blipFill>
                <a:blip r:embed="rId8"/>
                <a:stretch>
                  <a:fillRect l="-831" r="-1385" b="-576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60DBB62A-FAA3-4F9E-B490-CFBFBE5BC29D}"/>
              </a:ext>
            </a:extLst>
          </p:cNvPr>
          <p:cNvSpPr/>
          <p:nvPr/>
        </p:nvSpPr>
        <p:spPr>
          <a:xfrm>
            <a:off x="-509173" y="3614544"/>
            <a:ext cx="9758596" cy="3860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: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280"/>
              </a:lnSpc>
              <a:spcAft>
                <a:spcPts val="0"/>
              </a:spcAft>
            </a:pPr>
            <a:r>
              <a:rPr lang="en-ID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Db	= Burst Tubing Design</a:t>
            </a:r>
            <a:r>
              <a:rPr lang="en-ID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Dc	= Collapse Tubing Design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Dt	= Tension Tubing Design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Pyi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Internal Yield Pressure, psi (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Berdasarkan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grade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tertentu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	= Collapse Resistance, psi (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Berdasarkan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grade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tertentu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Js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Joint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Strenght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lb (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Berdasarkan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grade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tertentu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Pb	= Burst Pressure, psi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Pc	= Collapse Pressure, psi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Ft	= Tension Load, Lb</a:t>
            </a:r>
          </a:p>
          <a:p>
            <a:pPr marL="889000">
              <a:spcAft>
                <a:spcPts val="0"/>
              </a:spcAft>
            </a:pPr>
            <a:endParaRPr lang="en-ID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endParaRPr lang="en-ID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9C73D-9E35-4BBC-96C2-D8D82EE9FF12}"/>
              </a:ext>
            </a:extLst>
          </p:cNvPr>
          <p:cNvSpPr txBox="1"/>
          <p:nvPr/>
        </p:nvSpPr>
        <p:spPr>
          <a:xfrm>
            <a:off x="7602576" y="4082842"/>
            <a:ext cx="4241883" cy="1477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Pada </a:t>
            </a:r>
            <a:r>
              <a:rPr lang="en-US" b="1" dirty="0" err="1"/>
              <a:t>saat</a:t>
            </a:r>
            <a:r>
              <a:rPr lang="en-US" b="1" dirty="0"/>
              <a:t> </a:t>
            </a:r>
            <a:r>
              <a:rPr lang="en-US" b="1" dirty="0" err="1"/>
              <a:t>mendesain</a:t>
            </a:r>
            <a:r>
              <a:rPr lang="en-US" b="1" dirty="0"/>
              <a:t> tubing </a:t>
            </a:r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menghasilkan</a:t>
            </a:r>
            <a:r>
              <a:rPr lang="en-US" b="1" dirty="0"/>
              <a:t>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satu</a:t>
            </a:r>
            <a:r>
              <a:rPr lang="en-US" b="1" dirty="0"/>
              <a:t> grade </a:t>
            </a:r>
            <a:r>
              <a:rPr lang="en-US" b="1" dirty="0" err="1"/>
              <a:t>sehingga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pemilihan</a:t>
            </a:r>
            <a:r>
              <a:rPr lang="en-US" b="1" dirty="0"/>
              <a:t> grade tubing </a:t>
            </a:r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diperhitungkan</a:t>
            </a:r>
            <a:r>
              <a:rPr lang="en-US" b="1" dirty="0"/>
              <a:t> </a:t>
            </a:r>
            <a:r>
              <a:rPr lang="en-US" b="1" dirty="0" err="1"/>
              <a:t>berdasarkan</a:t>
            </a:r>
            <a:r>
              <a:rPr lang="en-US" b="1" dirty="0"/>
              <a:t> </a:t>
            </a:r>
            <a:r>
              <a:rPr lang="en-US" b="1" dirty="0" err="1"/>
              <a:t>ke</a:t>
            </a:r>
            <a:r>
              <a:rPr lang="en-US" b="1" dirty="0"/>
              <a:t> </a:t>
            </a:r>
            <a:r>
              <a:rPr lang="en-US" b="1" dirty="0" err="1"/>
              <a:t>ekonomisannya</a:t>
            </a:r>
            <a:endParaRPr lang="en-ID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7914C3-143C-4968-BA5B-FB9346FA7D63}"/>
              </a:ext>
            </a:extLst>
          </p:cNvPr>
          <p:cNvSpPr/>
          <p:nvPr/>
        </p:nvSpPr>
        <p:spPr>
          <a:xfrm>
            <a:off x="5545101" y="6581001"/>
            <a:ext cx="7884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Lake, W., Larry. 2007. Production Operations Engineering vol 4. America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SPE (page: 115-135)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CEB53-E5B8-4D89-BD2C-B3FC77236E81}"/>
              </a:ext>
            </a:extLst>
          </p:cNvPr>
          <p:cNvSpPr txBox="1"/>
          <p:nvPr/>
        </p:nvSpPr>
        <p:spPr>
          <a:xfrm>
            <a:off x="-78553" y="174044"/>
            <a:ext cx="7228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Penentuan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Spesifikasi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Tubing </a:t>
            </a:r>
            <a:r>
              <a:rPr lang="en-US" sz="2000" b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Yang </a:t>
            </a:r>
            <a:r>
              <a:rPr lang="en-US" sz="2000" b="1" spc="100" dirty="0" err="1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Digunakan</a:t>
            </a:r>
            <a:endParaRPr lang="en-US" sz="2000" b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EFCFC9-32C9-46A9-A159-67A70F98000A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Tubing Completion</a:t>
            </a:r>
            <a:endParaRPr lang="en-ID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2ABF36-7462-4383-909F-B2458668148E}"/>
              </a:ext>
            </a:extLst>
          </p:cNvPr>
          <p:cNvSpPr/>
          <p:nvPr/>
        </p:nvSpPr>
        <p:spPr>
          <a:xfrm>
            <a:off x="-62511" y="491850"/>
            <a:ext cx="1154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00"/>
                </a:solidFill>
                <a:latin typeface="Roboto"/>
              </a:rPr>
              <a:t>Mempertimbangkan</a:t>
            </a:r>
            <a:r>
              <a:rPr lang="en-US" sz="2800" b="1" dirty="0">
                <a:solidFill>
                  <a:srgbClr val="008000"/>
                </a:solidFill>
                <a:latin typeface="Roboto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Roboto"/>
              </a:rPr>
              <a:t>BEBAN TEKANAN DAN BERAT</a:t>
            </a:r>
          </a:p>
        </p:txBody>
      </p:sp>
    </p:spTree>
    <p:extLst>
      <p:ext uri="{BB962C8B-B14F-4D97-AF65-F5344CB8AC3E}">
        <p14:creationId xmlns:p14="http://schemas.microsoft.com/office/powerpoint/2010/main" val="359665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DB1A3-154D-40F2-B6F2-A2F6280FC34C}"/>
              </a:ext>
            </a:extLst>
          </p:cNvPr>
          <p:cNvSpPr/>
          <p:nvPr/>
        </p:nvSpPr>
        <p:spPr>
          <a:xfrm rot="5400000">
            <a:off x="3223766" y="-2705306"/>
            <a:ext cx="1077218" cy="7524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BFDD7-003D-49B8-97BC-6BCF1FD9BCC7}"/>
              </a:ext>
            </a:extLst>
          </p:cNvPr>
          <p:cNvSpPr txBox="1"/>
          <p:nvPr/>
        </p:nvSpPr>
        <p:spPr>
          <a:xfrm>
            <a:off x="201792" y="899519"/>
            <a:ext cx="6356220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WELLHEAD COMPLETION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BE2CE-6457-41DE-8841-111BE082E2B2}"/>
              </a:ext>
            </a:extLst>
          </p:cNvPr>
          <p:cNvSpPr txBox="1"/>
          <p:nvPr/>
        </p:nvSpPr>
        <p:spPr>
          <a:xfrm>
            <a:off x="-1169220" y="504567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Well Completion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8958D-EE41-4EC5-BBA4-8D33413E3340}"/>
              </a:ext>
            </a:extLst>
          </p:cNvPr>
          <p:cNvSpPr/>
          <p:nvPr/>
        </p:nvSpPr>
        <p:spPr>
          <a:xfrm>
            <a:off x="781372" y="2019244"/>
            <a:ext cx="1913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TOPIK:</a:t>
            </a:r>
            <a:endParaRPr lang="en-ID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1C65C-14C3-46D3-A68A-2004303D05A6}"/>
              </a:ext>
            </a:extLst>
          </p:cNvPr>
          <p:cNvSpPr txBox="1"/>
          <p:nvPr/>
        </p:nvSpPr>
        <p:spPr>
          <a:xfrm flipH="1">
            <a:off x="201791" y="2816344"/>
            <a:ext cx="11799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EFEK WELLHEAD PRESSURE </a:t>
            </a:r>
            <a:r>
              <a:rPr lang="en-US" sz="3200" b="1" i="1" dirty="0">
                <a:latin typeface="Roboto"/>
              </a:rPr>
              <a:t>TERHADAP BERSARNYA</a:t>
            </a:r>
            <a:r>
              <a:rPr lang="en-US" sz="3200" b="1" i="1" dirty="0">
                <a:solidFill>
                  <a:srgbClr val="008000"/>
                </a:solidFill>
                <a:latin typeface="Roboto"/>
              </a:rPr>
              <a:t>  </a:t>
            </a:r>
            <a:r>
              <a:rPr lang="en-US" sz="3200" b="1" i="1" dirty="0">
                <a:solidFill>
                  <a:srgbClr val="FFC000"/>
                </a:solidFill>
                <a:latin typeface="Roboto"/>
              </a:rPr>
              <a:t>LAJU KRITIS MINIMUM TERJADINYA LIQUID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008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3190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1C3F6EC-8B43-4D2F-AA71-EB08FF033535}"/>
              </a:ext>
            </a:extLst>
          </p:cNvPr>
          <p:cNvSpPr/>
          <p:nvPr/>
        </p:nvSpPr>
        <p:spPr>
          <a:xfrm>
            <a:off x="494885" y="3111545"/>
            <a:ext cx="3245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Laju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alir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kritis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Liquid Loading</a:t>
            </a:r>
            <a:endParaRPr lang="en-ID" i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EF9D5C-3669-40A2-BEE9-BB725F4C2EBA}"/>
              </a:ext>
            </a:extLst>
          </p:cNvPr>
          <p:cNvSpPr/>
          <p:nvPr/>
        </p:nvSpPr>
        <p:spPr>
          <a:xfrm>
            <a:off x="494885" y="1477367"/>
            <a:ext cx="3078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Turner Critical Velocity, 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1969:</a:t>
            </a:r>
            <a:endParaRPr lang="en-ID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6C3E47-AA0B-4178-B4B4-0F21619C5D03}"/>
              </a:ext>
            </a:extLst>
          </p:cNvPr>
          <p:cNvSpPr/>
          <p:nvPr/>
        </p:nvSpPr>
        <p:spPr>
          <a:xfrm>
            <a:off x="5999047" y="3619249"/>
            <a:ext cx="6391899" cy="247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D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80"/>
              </a:lnSpc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D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Vg	=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Turner Critical Velocity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ft/s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Pwh</a:t>
            </a:r>
            <a:r>
              <a:rPr lang="en-ID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Tekanan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kepala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sumur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psia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qg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=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Laju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alir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kritis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gas liquid loading,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MMScf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/D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	= Luas inner tubing, ft</a:t>
            </a:r>
            <a:r>
              <a:rPr lang="en-ID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	= inner diameter tubing, in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	= Wellhead temperature, </a:t>
            </a:r>
            <a:r>
              <a:rPr lang="en-ID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	=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Faktor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kompressibilitas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0D256-33E8-4054-B3AA-75E83822302D}"/>
                  </a:ext>
                </a:extLst>
              </p:cNvPr>
              <p:cNvSpPr txBox="1"/>
              <p:nvPr/>
            </p:nvSpPr>
            <p:spPr>
              <a:xfrm>
                <a:off x="1084469" y="3602484"/>
                <a:ext cx="2066271" cy="564257"/>
              </a:xfrm>
              <a:prstGeom prst="rect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qg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3,067 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Pwh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+460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en-ID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0D256-33E8-4054-B3AA-75E838223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469" y="3602484"/>
                <a:ext cx="2066271" cy="564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97719F-2956-42C1-8F81-2A485CE81D86}"/>
                  </a:ext>
                </a:extLst>
              </p:cNvPr>
              <p:cNvSpPr txBox="1"/>
              <p:nvPr/>
            </p:nvSpPr>
            <p:spPr>
              <a:xfrm>
                <a:off x="3847086" y="3612743"/>
                <a:ext cx="1594834" cy="553998"/>
              </a:xfrm>
              <a:prstGeom prst="rect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×144</m:t>
                          </m:r>
                        </m:den>
                      </m:f>
                    </m:oMath>
                  </m:oMathPara>
                </a14:m>
                <a:endParaRPr lang="en-ID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97719F-2956-42C1-8F81-2A485CE81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86" y="3612743"/>
                <a:ext cx="159483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7E5AC1-3F8A-4A58-914B-2F09BD21AACA}"/>
                  </a:ext>
                </a:extLst>
              </p:cNvPr>
              <p:cNvSpPr txBox="1"/>
              <p:nvPr/>
            </p:nvSpPr>
            <p:spPr>
              <a:xfrm>
                <a:off x="1162623" y="1908257"/>
                <a:ext cx="4233752" cy="1031949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kondensate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4,02 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45−0,0031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wh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0,0031 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Pwh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D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7E5AC1-3F8A-4A58-914B-2F09BD21A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23" y="1908257"/>
                <a:ext cx="4233752" cy="10319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4BB41E-845E-4069-B556-E2BAE5D4F0D1}"/>
                  </a:ext>
                </a:extLst>
              </p:cNvPr>
              <p:cNvSpPr txBox="1"/>
              <p:nvPr/>
            </p:nvSpPr>
            <p:spPr>
              <a:xfrm>
                <a:off x="5999047" y="1908258"/>
                <a:ext cx="3936275" cy="1031949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water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5,62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67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−0,0031 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wh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0,0031 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Pwh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D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4BB41E-845E-4069-B556-E2BAE5D4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047" y="1908258"/>
                <a:ext cx="3936275" cy="10319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83C5474-A068-4C0D-8441-A999392CE419}"/>
              </a:ext>
            </a:extLst>
          </p:cNvPr>
          <p:cNvSpPr/>
          <p:nvPr/>
        </p:nvSpPr>
        <p:spPr>
          <a:xfrm>
            <a:off x="7438794" y="6621982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Beggs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 Dale, H. 1984. “Gas Production Operations”. Amerika: OGCI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08882-3759-459E-8099-56A504DDCABB}"/>
              </a:ext>
            </a:extLst>
          </p:cNvPr>
          <p:cNvSpPr txBox="1"/>
          <p:nvPr/>
        </p:nvSpPr>
        <p:spPr>
          <a:xfrm>
            <a:off x="591837" y="5720956"/>
            <a:ext cx="5267556" cy="923330"/>
          </a:xfrm>
          <a:prstGeom prst="rect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loading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kritis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kritis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minimum rate agar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liquid loading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FFEC64-956A-44C9-BF49-D8325EA89015}"/>
              </a:ext>
            </a:extLst>
          </p:cNvPr>
          <p:cNvSpPr/>
          <p:nvPr/>
        </p:nvSpPr>
        <p:spPr>
          <a:xfrm>
            <a:off x="261229" y="536383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Note:</a:t>
            </a:r>
            <a:endParaRPr lang="en-ID" i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A37A9F-33E5-4F0C-BFB2-47F1E7B137B0}"/>
              </a:ext>
            </a:extLst>
          </p:cNvPr>
          <p:cNvSpPr/>
          <p:nvPr/>
        </p:nvSpPr>
        <p:spPr>
          <a:xfrm>
            <a:off x="4560846" y="2162229"/>
            <a:ext cx="509452" cy="2236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5CD6C7-D966-4DB9-901B-514F1F2282F8}"/>
              </a:ext>
            </a:extLst>
          </p:cNvPr>
          <p:cNvCxnSpPr>
            <a:stCxn id="6" idx="2"/>
          </p:cNvCxnSpPr>
          <p:nvPr/>
        </p:nvCxnSpPr>
        <p:spPr>
          <a:xfrm flipH="1">
            <a:off x="4814682" y="2385851"/>
            <a:ext cx="890" cy="830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1717AB-6DF4-4847-BC5A-A17EAA6064E7}"/>
              </a:ext>
            </a:extLst>
          </p:cNvPr>
          <p:cNvCxnSpPr/>
          <p:nvPr/>
        </p:nvCxnSpPr>
        <p:spPr>
          <a:xfrm>
            <a:off x="4788556" y="3216492"/>
            <a:ext cx="48332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E45608-6A21-4D46-9E3E-88ABFB4E5A97}"/>
              </a:ext>
            </a:extLst>
          </p:cNvPr>
          <p:cNvSpPr txBox="1"/>
          <p:nvPr/>
        </p:nvSpPr>
        <p:spPr>
          <a:xfrm>
            <a:off x="5271882" y="303951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Ditentukan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terlebih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dahulu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98D038-9383-451E-828A-8E1E6F50DE95}"/>
              </a:ext>
            </a:extLst>
          </p:cNvPr>
          <p:cNvSpPr txBox="1"/>
          <p:nvPr/>
        </p:nvSpPr>
        <p:spPr>
          <a:xfrm>
            <a:off x="-78552" y="242284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Wellhead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CFE74B-1EAA-4877-8B2C-9EA1DA654D09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Perencanaan</a:t>
            </a:r>
            <a:r>
              <a:rPr lang="en-US" b="1" dirty="0"/>
              <a:t> </a:t>
            </a:r>
            <a:r>
              <a:rPr lang="en-US" b="1" i="1" dirty="0"/>
              <a:t>Well Completion </a:t>
            </a:r>
            <a:r>
              <a:rPr lang="en-US" b="1" dirty="0" err="1"/>
              <a:t>Lapangan</a:t>
            </a:r>
            <a:r>
              <a:rPr lang="en-US" b="1" dirty="0"/>
              <a:t> Gas Reservoir </a:t>
            </a:r>
            <a:r>
              <a:rPr lang="en-US" b="1" dirty="0" err="1"/>
              <a:t>Batu</a:t>
            </a:r>
            <a:r>
              <a:rPr lang="en-US" b="1" dirty="0"/>
              <a:t> </a:t>
            </a:r>
            <a:r>
              <a:rPr lang="en-US" b="1" dirty="0" err="1"/>
              <a:t>pasir</a:t>
            </a:r>
            <a:endParaRPr lang="en-ID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5E42A8-D4F8-4086-8C05-C006F7794A3E}"/>
              </a:ext>
            </a:extLst>
          </p:cNvPr>
          <p:cNvSpPr/>
          <p:nvPr/>
        </p:nvSpPr>
        <p:spPr>
          <a:xfrm>
            <a:off x="-62511" y="491850"/>
            <a:ext cx="108577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8000"/>
                </a:solidFill>
                <a:latin typeface="Roboto"/>
              </a:rPr>
              <a:t>PENGARUH WELLHEAD PRESSURE </a:t>
            </a:r>
            <a:r>
              <a:rPr lang="en-US" sz="2800" b="1" i="1" dirty="0">
                <a:latin typeface="Roboto"/>
              </a:rPr>
              <a:t>TERHADAP BESARNYA</a:t>
            </a:r>
            <a:r>
              <a:rPr lang="en-US" sz="2800" b="1" i="1" dirty="0">
                <a:solidFill>
                  <a:srgbClr val="008000"/>
                </a:solidFill>
                <a:latin typeface="Roboto"/>
              </a:rPr>
              <a:t>  </a:t>
            </a:r>
            <a:r>
              <a:rPr lang="en-US" sz="2800" b="1" i="1" dirty="0">
                <a:solidFill>
                  <a:srgbClr val="FFC000"/>
                </a:solidFill>
                <a:latin typeface="Roboto"/>
              </a:rPr>
              <a:t>LAJU KRITIS MINIMUM TERJADINYA LIQUID LOADING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27D812-1CB1-4869-A8AF-822C09D54F13}"/>
              </a:ext>
            </a:extLst>
          </p:cNvPr>
          <p:cNvCxnSpPr>
            <a:cxnSpLocks/>
          </p:cNvCxnSpPr>
          <p:nvPr/>
        </p:nvCxnSpPr>
        <p:spPr>
          <a:xfrm>
            <a:off x="1404690" y="4166741"/>
            <a:ext cx="0" cy="28596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4EA6D2-AEEA-493D-A930-5ECA5EE045A0}"/>
              </a:ext>
            </a:extLst>
          </p:cNvPr>
          <p:cNvSpPr txBox="1"/>
          <p:nvPr/>
        </p:nvSpPr>
        <p:spPr>
          <a:xfrm>
            <a:off x="106763" y="4471511"/>
            <a:ext cx="3740323" cy="83099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Pwh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qg</a:t>
            </a:r>
            <a:r>
              <a:rPr lang="en-US" sz="1600" dirty="0"/>
              <a:t>,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potensi</a:t>
            </a:r>
            <a:r>
              <a:rPr lang="en-US" sz="1600" dirty="0"/>
              <a:t> </a:t>
            </a:r>
            <a:r>
              <a:rPr lang="en-US" sz="1600" dirty="0" err="1"/>
              <a:t>terjadinya</a:t>
            </a:r>
            <a:r>
              <a:rPr lang="en-US" sz="1600" dirty="0"/>
              <a:t> Liquid Loading</a:t>
            </a:r>
            <a:endParaRPr lang="en-ID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2297D7-1568-4A09-92B9-DA2A2F233F7F}"/>
              </a:ext>
            </a:extLst>
          </p:cNvPr>
          <p:cNvCxnSpPr>
            <a:cxnSpLocks/>
          </p:cNvCxnSpPr>
          <p:nvPr/>
        </p:nvCxnSpPr>
        <p:spPr>
          <a:xfrm>
            <a:off x="4735921" y="4185546"/>
            <a:ext cx="0" cy="28596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47BDF02-3F06-4890-AF3E-89DB779D9FD2}"/>
              </a:ext>
            </a:extLst>
          </p:cNvPr>
          <p:cNvSpPr txBox="1"/>
          <p:nvPr/>
        </p:nvSpPr>
        <p:spPr>
          <a:xfrm>
            <a:off x="3994038" y="4471511"/>
            <a:ext cx="2825861" cy="107721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ukuran</a:t>
            </a:r>
            <a:r>
              <a:rPr lang="en-US" sz="1600" dirty="0"/>
              <a:t> tubing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berpotensi</a:t>
            </a:r>
            <a:r>
              <a:rPr lang="en-US" sz="1600" dirty="0"/>
              <a:t> </a:t>
            </a:r>
            <a:r>
              <a:rPr lang="en-US" sz="1600" dirty="0" err="1"/>
              <a:t>terjadinya</a:t>
            </a:r>
            <a:r>
              <a:rPr lang="en-US" sz="1600" dirty="0"/>
              <a:t> liquid loading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405004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88904E-AFEE-42AE-8CEF-5DCE8FA6B0B2}"/>
              </a:ext>
            </a:extLst>
          </p:cNvPr>
          <p:cNvSpPr/>
          <p:nvPr/>
        </p:nvSpPr>
        <p:spPr>
          <a:xfrm>
            <a:off x="6029158" y="6581001"/>
            <a:ext cx="7884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Lake, W., Larry. 2007. Production Operations Engineering vol 4. America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SPE (page: 27)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C9928C-99A4-4689-AF5E-2355D35EB0EC}"/>
                  </a:ext>
                </a:extLst>
              </p:cNvPr>
              <p:cNvSpPr txBox="1"/>
              <p:nvPr/>
            </p:nvSpPr>
            <p:spPr>
              <a:xfrm>
                <a:off x="176221" y="2064809"/>
                <a:ext cx="5324535" cy="672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27,611 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𝐶𝑑𝑃𝑤h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𝑤h</m:t>
                              </m:r>
                              <m:r>
                                <a:rPr lang="en-US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+1)/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C9928C-99A4-4689-AF5E-2355D35EB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21" y="2064809"/>
                <a:ext cx="5324535" cy="672107"/>
              </a:xfrm>
              <a:prstGeom prst="rect">
                <a:avLst/>
              </a:prstGeom>
              <a:blipFill>
                <a:blip r:embed="rId5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D7935E-1BCF-4A98-9D1C-9C93A7E745EE}"/>
                  </a:ext>
                </a:extLst>
              </p:cNvPr>
              <p:cNvSpPr txBox="1"/>
              <p:nvPr/>
            </p:nvSpPr>
            <p:spPr>
              <a:xfrm>
                <a:off x="3337438" y="2759415"/>
                <a:ext cx="1638141" cy="781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D7935E-1BCF-4A98-9D1C-9C93A7E74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438" y="2759415"/>
                <a:ext cx="1638141" cy="781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41C3F6EC-8B43-4D2F-AA71-EB08FF033535}"/>
              </a:ext>
            </a:extLst>
          </p:cNvPr>
          <p:cNvSpPr/>
          <p:nvPr/>
        </p:nvSpPr>
        <p:spPr>
          <a:xfrm>
            <a:off x="1421690" y="1624967"/>
            <a:ext cx="212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Aliran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satu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fasa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 gas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50003E-A37B-4A33-94FE-FB1CB229A897}"/>
                  </a:ext>
                </a:extLst>
              </p:cNvPr>
              <p:cNvSpPr txBox="1"/>
              <p:nvPr/>
            </p:nvSpPr>
            <p:spPr>
              <a:xfrm>
                <a:off x="8195577" y="2045666"/>
                <a:ext cx="1775743" cy="619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𝑃𝑤h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50003E-A37B-4A33-94FE-FB1CB229A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577" y="2045666"/>
                <a:ext cx="1775743" cy="6192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61B7F8-DFE2-452C-A711-28C37DA17D91}"/>
              </a:ext>
            </a:extLst>
          </p:cNvPr>
          <p:cNvGraphicFramePr>
            <a:graphicFrameLocks noGrp="1"/>
          </p:cNvGraphicFramePr>
          <p:nvPr/>
        </p:nvGraphicFramePr>
        <p:xfrm>
          <a:off x="7659996" y="2726551"/>
          <a:ext cx="3178854" cy="1404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201256472"/>
                    </a:ext>
                  </a:extLst>
                </a:gridCol>
                <a:gridCol w="1087361">
                  <a:extLst>
                    <a:ext uri="{9D8B030D-6E8A-4147-A177-3AD203B41FA5}">
                      <a16:colId xmlns:a16="http://schemas.microsoft.com/office/drawing/2014/main" val="26655524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571154762"/>
                    </a:ext>
                  </a:extLst>
                </a:gridCol>
                <a:gridCol w="610355">
                  <a:extLst>
                    <a:ext uri="{9D8B030D-6E8A-4147-A177-3AD203B41FA5}">
                      <a16:colId xmlns:a16="http://schemas.microsoft.com/office/drawing/2014/main" val="507227034"/>
                    </a:ext>
                  </a:extLst>
                </a:gridCol>
              </a:tblGrid>
              <a:tr h="29047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 err="1">
                          <a:effectLst/>
                        </a:rPr>
                        <a:t>Koefisien</a:t>
                      </a:r>
                      <a:r>
                        <a:rPr lang="en-ID" sz="1400" u="none" strike="noStrike" dirty="0">
                          <a:effectLst/>
                        </a:rPr>
                        <a:t> Choke </a:t>
                      </a:r>
                      <a:r>
                        <a:rPr lang="en-ID" sz="1400" u="none" strike="noStrike" dirty="0" err="1">
                          <a:effectLst/>
                        </a:rPr>
                        <a:t>untuk</a:t>
                      </a:r>
                      <a:r>
                        <a:rPr lang="en-ID" sz="1400" u="none" strike="noStrike" dirty="0">
                          <a:effectLst/>
                        </a:rPr>
                        <a:t> </a:t>
                      </a:r>
                      <a:r>
                        <a:rPr lang="en-ID" sz="1400" u="none" strike="noStrike" dirty="0" err="1">
                          <a:effectLst/>
                        </a:rPr>
                        <a:t>aliran</a:t>
                      </a:r>
                      <a:r>
                        <a:rPr lang="en-ID" sz="1400" u="none" strike="noStrike" dirty="0">
                          <a:effectLst/>
                        </a:rPr>
                        <a:t> </a:t>
                      </a:r>
                      <a:r>
                        <a:rPr lang="en-ID" sz="1400" u="none" strike="noStrike" dirty="0" err="1">
                          <a:effectLst/>
                        </a:rPr>
                        <a:t>multifasa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17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 err="1">
                          <a:effectLst/>
                        </a:rPr>
                        <a:t>Peneliti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A1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A2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>
                          <a:effectLst/>
                        </a:rPr>
                        <a:t>A3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0757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Gilbert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3,86x10</a:t>
                      </a:r>
                      <a:r>
                        <a:rPr lang="en-ID" sz="1400" u="none" strike="noStrike" baseline="30000" dirty="0">
                          <a:effectLst/>
                        </a:rPr>
                        <a:t>-3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0,546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1,89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05620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Ros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4,26x10</a:t>
                      </a:r>
                      <a:r>
                        <a:rPr lang="en-ID" sz="1400" u="none" strike="noStrike" baseline="30000" dirty="0">
                          <a:effectLst/>
                        </a:rPr>
                        <a:t>-3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0,5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>
                          <a:effectLst/>
                        </a:rPr>
                        <a:t>2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6074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 err="1">
                          <a:effectLst/>
                        </a:rPr>
                        <a:t>Baxendell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3,12x10</a:t>
                      </a:r>
                      <a:r>
                        <a:rPr lang="en-ID" sz="1400" u="none" strike="noStrike" baseline="30000" dirty="0">
                          <a:effectLst/>
                        </a:rPr>
                        <a:t>-3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0,546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>
                          <a:effectLst/>
                        </a:rPr>
                        <a:t>1,93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080562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 err="1">
                          <a:effectLst/>
                        </a:rPr>
                        <a:t>Achong</a:t>
                      </a:r>
                      <a:r>
                        <a:rPr lang="en-ID" sz="1400" u="none" strike="noStrike" dirty="0">
                          <a:effectLst/>
                        </a:rPr>
                        <a:t> 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1,54x10</a:t>
                      </a:r>
                      <a:r>
                        <a:rPr lang="en-ID" sz="1400" u="none" strike="noStrike" baseline="30000" dirty="0">
                          <a:effectLst/>
                        </a:rPr>
                        <a:t>-3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0,65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u="none" strike="noStrike" dirty="0">
                          <a:effectLst/>
                        </a:rPr>
                        <a:t>1,88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870662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9EEF9D5C-3669-40A2-BEE9-BB725F4C2EBA}"/>
              </a:ext>
            </a:extLst>
          </p:cNvPr>
          <p:cNvSpPr/>
          <p:nvPr/>
        </p:nvSpPr>
        <p:spPr>
          <a:xfrm>
            <a:off x="8100295" y="1587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Aliran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 multi </a:t>
            </a:r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fasa</a:t>
            </a:r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BF29A5-28AF-41CF-B7B5-D6B761E2DDC8}"/>
              </a:ext>
            </a:extLst>
          </p:cNvPr>
          <p:cNvSpPr/>
          <p:nvPr/>
        </p:nvSpPr>
        <p:spPr>
          <a:xfrm>
            <a:off x="-722789" y="3180137"/>
            <a:ext cx="7573965" cy="3860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: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280"/>
              </a:lnSpc>
              <a:spcAft>
                <a:spcPts val="0"/>
              </a:spcAft>
            </a:pPr>
            <a:r>
              <a:rPr lang="en-ID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	= specific heat capacity ratio, Cp/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Cv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dimensionless</a:t>
            </a:r>
            <a:endParaRPr lang="en-ID" sz="1200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ID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S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pecific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heat capacity at constant pressure, BTU/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lbm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US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</a:p>
          <a:p>
            <a:pPr marL="889000"/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ID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S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pecific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heat capacity at constant volume, BTU/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lbm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US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endParaRPr lang="en-ID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ID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Discharge coefficient, dimensionless (C</a:t>
            </a:r>
            <a:r>
              <a:rPr lang="en-ID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= 0,82)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ID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wh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Wellhead Pressure, psi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	= diameter choke, in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ID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sc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Standard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temperature, </a:t>
            </a:r>
            <a:r>
              <a:rPr lang="en-ID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ID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sc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Standard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pressure, psi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Ɣ</a:t>
            </a:r>
            <a:r>
              <a:rPr lang="en-ID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gas specific gravity, dimensionless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ID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wh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Wellhead Temperature, </a:t>
            </a:r>
            <a:r>
              <a:rPr lang="en-ID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ID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gas rate,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Mscf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/D</a:t>
            </a:r>
          </a:p>
          <a:p>
            <a:pPr marL="889000">
              <a:spcAft>
                <a:spcPts val="0"/>
              </a:spcAft>
            </a:pP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6C3E47-AA0B-4178-B4B4-0F21619C5D03}"/>
              </a:ext>
            </a:extLst>
          </p:cNvPr>
          <p:cNvSpPr/>
          <p:nvPr/>
        </p:nvSpPr>
        <p:spPr>
          <a:xfrm>
            <a:off x="6703715" y="4193061"/>
            <a:ext cx="9758596" cy="1921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: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280"/>
              </a:lnSpc>
              <a:spcAft>
                <a:spcPts val="0"/>
              </a:spcAft>
            </a:pPr>
            <a:r>
              <a:rPr lang="en-ID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Pwh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= Wellhead pressure, psi</a:t>
            </a:r>
            <a:endParaRPr lang="en-ID" sz="1200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ID" baseline="-25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1,2,3	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Koeffisien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</a:t>
            </a:r>
            <a:r>
              <a:rPr lang="en-ID" baseline="-25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= Liquid Rate, STB/D</a:t>
            </a:r>
          </a:p>
          <a:p>
            <a:pPr marL="889000">
              <a:spcAft>
                <a:spcPts val="0"/>
              </a:spcAft>
            </a:pP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	= Gas Liquid Ratio,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scf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stb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	= diameter choke, 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9BCE3B-D479-45BA-A8A8-3A6A5DBC9C84}"/>
              </a:ext>
            </a:extLst>
          </p:cNvPr>
          <p:cNvSpPr txBox="1"/>
          <p:nvPr/>
        </p:nvSpPr>
        <p:spPr>
          <a:xfrm>
            <a:off x="-78552" y="242284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Wellhead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DFB32-7329-4CBE-87FC-CCCCA5CE65BB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Perencanaan</a:t>
            </a:r>
            <a:r>
              <a:rPr lang="en-US" b="1" dirty="0"/>
              <a:t> </a:t>
            </a:r>
            <a:r>
              <a:rPr lang="en-US" b="1" i="1" dirty="0"/>
              <a:t>Well Completion </a:t>
            </a:r>
            <a:r>
              <a:rPr lang="en-US" b="1" dirty="0" err="1"/>
              <a:t>Lapangan</a:t>
            </a:r>
            <a:r>
              <a:rPr lang="en-US" b="1" dirty="0"/>
              <a:t> Gas Reservoir </a:t>
            </a:r>
            <a:r>
              <a:rPr lang="en-US" b="1" dirty="0" err="1"/>
              <a:t>Batu</a:t>
            </a:r>
            <a:r>
              <a:rPr lang="en-US" b="1" dirty="0"/>
              <a:t> </a:t>
            </a:r>
            <a:r>
              <a:rPr lang="en-US" b="1" dirty="0" err="1"/>
              <a:t>pasir</a:t>
            </a:r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C0534D-DDF2-4448-B524-9A5E8B50F98A}"/>
              </a:ext>
            </a:extLst>
          </p:cNvPr>
          <p:cNvSpPr/>
          <p:nvPr/>
        </p:nvSpPr>
        <p:spPr>
          <a:xfrm>
            <a:off x="-62511" y="491850"/>
            <a:ext cx="108577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8000"/>
                </a:solidFill>
                <a:latin typeface="Roboto"/>
              </a:rPr>
              <a:t>PENGARUH UKURAN CHOKE </a:t>
            </a:r>
            <a:r>
              <a:rPr lang="en-US" sz="2800" b="1" i="1" dirty="0">
                <a:latin typeface="Roboto"/>
              </a:rPr>
              <a:t>TERHADAP BERSARNYA</a:t>
            </a:r>
            <a:r>
              <a:rPr lang="en-US" sz="2800" b="1" i="1" dirty="0">
                <a:solidFill>
                  <a:srgbClr val="008000"/>
                </a:solidFill>
                <a:latin typeface="Roboto"/>
              </a:rPr>
              <a:t>  </a:t>
            </a:r>
            <a:r>
              <a:rPr lang="en-US" sz="2800" b="1" i="1" dirty="0">
                <a:solidFill>
                  <a:srgbClr val="FFC000"/>
                </a:solidFill>
                <a:latin typeface="Roboto"/>
              </a:rPr>
              <a:t>LAJU ALIR PRODUKSI</a:t>
            </a:r>
          </a:p>
        </p:txBody>
      </p:sp>
    </p:spTree>
    <p:extLst>
      <p:ext uri="{BB962C8B-B14F-4D97-AF65-F5344CB8AC3E}">
        <p14:creationId xmlns:p14="http://schemas.microsoft.com/office/powerpoint/2010/main" val="20675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>
            <a:extLst>
              <a:ext uri="{FF2B5EF4-FFF2-40B4-BE49-F238E27FC236}">
                <a16:creationId xmlns:a16="http://schemas.microsoft.com/office/drawing/2014/main" id="{12035EF3-889E-44C4-A979-E5C3C3E94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1" y="1950219"/>
            <a:ext cx="7014180" cy="487171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E11A1B-C192-4BB3-BAAB-5ACE8212F856}"/>
              </a:ext>
            </a:extLst>
          </p:cNvPr>
          <p:cNvSpPr/>
          <p:nvPr/>
        </p:nvSpPr>
        <p:spPr>
          <a:xfrm>
            <a:off x="1304144" y="2682035"/>
            <a:ext cx="949253" cy="32840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Liquid Loading</a:t>
            </a:r>
            <a:endParaRPr lang="en-ID" sz="1400" b="1" i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F37FFFE-34F6-4B1A-907F-B0A70DDE8FE5}"/>
              </a:ext>
            </a:extLst>
          </p:cNvPr>
          <p:cNvSpPr/>
          <p:nvPr/>
        </p:nvSpPr>
        <p:spPr>
          <a:xfrm>
            <a:off x="6799222" y="3258048"/>
            <a:ext cx="5322442" cy="10360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penentuan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i="1" dirty="0"/>
              <a:t>tubing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dibatasi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Laju</a:t>
            </a:r>
            <a:r>
              <a:rPr lang="en-ID" dirty="0"/>
              <a:t> </a:t>
            </a:r>
            <a:r>
              <a:rPr lang="en-ID" dirty="0" err="1"/>
              <a:t>kritis</a:t>
            </a:r>
            <a:r>
              <a:rPr lang="en-ID" dirty="0"/>
              <a:t> </a:t>
            </a:r>
            <a:r>
              <a:rPr lang="en-ID" i="1" dirty="0"/>
              <a:t>Liquid Loading</a:t>
            </a:r>
            <a:r>
              <a:rPr lang="en-ID" dirty="0"/>
              <a:t> dan </a:t>
            </a:r>
            <a:r>
              <a:rPr lang="en-ID" i="1" dirty="0"/>
              <a:t>Water coning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Laju</a:t>
            </a:r>
            <a:r>
              <a:rPr lang="en-ID" dirty="0"/>
              <a:t> </a:t>
            </a:r>
            <a:r>
              <a:rPr lang="en-ID" dirty="0" err="1"/>
              <a:t>kritis</a:t>
            </a:r>
            <a:r>
              <a:rPr lang="en-ID" dirty="0"/>
              <a:t> </a:t>
            </a:r>
            <a:r>
              <a:rPr lang="en-ID" dirty="0" err="1"/>
              <a:t>kepasiran</a:t>
            </a:r>
            <a:endParaRPr lang="en-ID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FAB99-3BE7-436A-B6CA-F3259BA1AE73}"/>
              </a:ext>
            </a:extLst>
          </p:cNvPr>
          <p:cNvSpPr/>
          <p:nvPr/>
        </p:nvSpPr>
        <p:spPr>
          <a:xfrm>
            <a:off x="7438794" y="6621983"/>
            <a:ext cx="5075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Beggs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 Dale, H. 1984. “Gas Production Operations”. Amerika: OGCI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469517-49D9-443F-8C09-ED24BEA197A0}"/>
              </a:ext>
            </a:extLst>
          </p:cNvPr>
          <p:cNvCxnSpPr>
            <a:cxnSpLocks/>
          </p:cNvCxnSpPr>
          <p:nvPr/>
        </p:nvCxnSpPr>
        <p:spPr>
          <a:xfrm flipV="1">
            <a:off x="3991073" y="1950219"/>
            <a:ext cx="0" cy="399160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703AF-671A-4311-AE2D-2003D02D325B}"/>
              </a:ext>
            </a:extLst>
          </p:cNvPr>
          <p:cNvCxnSpPr>
            <a:cxnSpLocks/>
          </p:cNvCxnSpPr>
          <p:nvPr/>
        </p:nvCxnSpPr>
        <p:spPr>
          <a:xfrm flipV="1">
            <a:off x="2299257" y="1969239"/>
            <a:ext cx="0" cy="401586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42EB9-C27B-47EB-A34C-DE7B4DE74A18}"/>
              </a:ext>
            </a:extLst>
          </p:cNvPr>
          <p:cNvSpPr/>
          <p:nvPr/>
        </p:nvSpPr>
        <p:spPr>
          <a:xfrm>
            <a:off x="1004198" y="1558707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Liquid Loading </a:t>
            </a:r>
            <a:endParaRPr lang="en-ID" i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CEEEEC-1E2C-468F-BD41-46DA7A15B4E8}"/>
              </a:ext>
            </a:extLst>
          </p:cNvPr>
          <p:cNvSpPr/>
          <p:nvPr/>
        </p:nvSpPr>
        <p:spPr>
          <a:xfrm>
            <a:off x="2930316" y="1548928"/>
            <a:ext cx="4508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Water Coning </a:t>
            </a:r>
            <a:r>
              <a:rPr lang="en-US" b="1" i="1" dirty="0" err="1">
                <a:latin typeface="Times New Roman" panose="02020603050405020304" pitchFamily="18" charset="0"/>
                <a:cs typeface="Arial" panose="020B0604020202020204" pitchFamily="34" charset="0"/>
              </a:rPr>
              <a:t>ataupun</a:t>
            </a:r>
            <a:r>
              <a:rPr lang="en-US" b="1" i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Laju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kritis</a:t>
            </a:r>
            <a:r>
              <a:rPr lang="en-US" b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kepasiran</a:t>
            </a:r>
            <a:endParaRPr lang="en-ID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D3D758-A2C9-4E42-AA1C-B4E50A1F177F}"/>
              </a:ext>
            </a:extLst>
          </p:cNvPr>
          <p:cNvSpPr/>
          <p:nvPr/>
        </p:nvSpPr>
        <p:spPr>
          <a:xfrm>
            <a:off x="4000598" y="2682035"/>
            <a:ext cx="2652546" cy="32840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Water Coning</a:t>
            </a:r>
            <a:br>
              <a:rPr lang="en-US" b="1" i="1" dirty="0"/>
            </a:br>
            <a:r>
              <a:rPr lang="en-US" b="1" dirty="0" err="1"/>
              <a:t>atau</a:t>
            </a:r>
            <a:br>
              <a:rPr lang="en-US" b="1" i="1" dirty="0"/>
            </a:br>
            <a:r>
              <a:rPr lang="en-US" b="1" dirty="0" err="1"/>
              <a:t>Laju</a:t>
            </a:r>
            <a:r>
              <a:rPr lang="en-US" b="1" dirty="0"/>
              <a:t> </a:t>
            </a:r>
            <a:r>
              <a:rPr lang="en-US" b="1" dirty="0" err="1"/>
              <a:t>Kritis</a:t>
            </a:r>
            <a:r>
              <a:rPr lang="en-US" b="1" dirty="0"/>
              <a:t> </a:t>
            </a:r>
            <a:r>
              <a:rPr lang="en-US" b="1" dirty="0" err="1"/>
              <a:t>Kepasiran</a:t>
            </a:r>
            <a:endParaRPr lang="en-ID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0DB5C5-35F8-453D-81A0-38D413B7F197}"/>
              </a:ext>
            </a:extLst>
          </p:cNvPr>
          <p:cNvSpPr/>
          <p:nvPr/>
        </p:nvSpPr>
        <p:spPr>
          <a:xfrm>
            <a:off x="2324101" y="2682035"/>
            <a:ext cx="1636304" cy="3284052"/>
          </a:xfrm>
          <a:prstGeom prst="rect">
            <a:avLst/>
          </a:prstGeom>
          <a:solidFill>
            <a:srgbClr val="DCBE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Zona Optimum</a:t>
            </a:r>
            <a:endParaRPr lang="en-ID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C66428-5E90-4D87-90F2-2A60A248242F}"/>
              </a:ext>
            </a:extLst>
          </p:cNvPr>
          <p:cNvCxnSpPr>
            <a:cxnSpLocks/>
          </p:cNvCxnSpPr>
          <p:nvPr/>
        </p:nvCxnSpPr>
        <p:spPr>
          <a:xfrm flipV="1">
            <a:off x="1956782" y="2381322"/>
            <a:ext cx="1385147" cy="138514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DD5C77-E130-4047-89D4-FBFC8F018DB4}"/>
              </a:ext>
            </a:extLst>
          </p:cNvPr>
          <p:cNvCxnSpPr>
            <a:cxnSpLocks/>
          </p:cNvCxnSpPr>
          <p:nvPr/>
        </p:nvCxnSpPr>
        <p:spPr>
          <a:xfrm flipV="1">
            <a:off x="1956782" y="2432301"/>
            <a:ext cx="1725119" cy="17251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B92B3C-8AE2-46F9-AFED-310161DC5161}"/>
              </a:ext>
            </a:extLst>
          </p:cNvPr>
          <p:cNvCxnSpPr>
            <a:cxnSpLocks/>
          </p:cNvCxnSpPr>
          <p:nvPr/>
        </p:nvCxnSpPr>
        <p:spPr>
          <a:xfrm flipV="1">
            <a:off x="2014057" y="2534029"/>
            <a:ext cx="2086452" cy="20864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B37DE1A-C0C6-4C59-8096-E11E5031B61C}"/>
              </a:ext>
            </a:extLst>
          </p:cNvPr>
          <p:cNvSpPr/>
          <p:nvPr/>
        </p:nvSpPr>
        <p:spPr>
          <a:xfrm>
            <a:off x="6956613" y="4446112"/>
            <a:ext cx="4944284" cy="3522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tubing </a:t>
            </a:r>
            <a:r>
              <a:rPr lang="en-US" dirty="0" err="1"/>
              <a:t>dalam</a:t>
            </a:r>
            <a:r>
              <a:rPr lang="en-US" dirty="0"/>
              <a:t> zona optimum </a:t>
            </a:r>
            <a:endParaRPr lang="en-ID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015D9-0446-425E-8191-47F375E3A2D1}"/>
              </a:ext>
            </a:extLst>
          </p:cNvPr>
          <p:cNvSpPr txBox="1"/>
          <p:nvPr/>
        </p:nvSpPr>
        <p:spPr>
          <a:xfrm rot="18943974">
            <a:off x="2609060" y="3180100"/>
            <a:ext cx="80021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VLP</a:t>
            </a:r>
            <a:endParaRPr lang="en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7F1282-C4F2-4B19-8922-638CAA7E361A}"/>
              </a:ext>
            </a:extLst>
          </p:cNvPr>
          <p:cNvSpPr txBox="1"/>
          <p:nvPr/>
        </p:nvSpPr>
        <p:spPr>
          <a:xfrm>
            <a:off x="-78552" y="224355"/>
            <a:ext cx="4072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Wellhead</a:t>
            </a:r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0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sz="20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EB87B-D29F-453D-A65A-FAC0D0546398}"/>
              </a:ext>
            </a:extLst>
          </p:cNvPr>
          <p:cNvSpPr/>
          <p:nvPr/>
        </p:nvSpPr>
        <p:spPr>
          <a:xfrm>
            <a:off x="-62510" y="-55262"/>
            <a:ext cx="1060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Perencanaan</a:t>
            </a:r>
            <a:r>
              <a:rPr lang="en-US" b="1" dirty="0"/>
              <a:t> </a:t>
            </a:r>
            <a:r>
              <a:rPr lang="en-US" b="1" i="1" dirty="0"/>
              <a:t>Well Completion </a:t>
            </a:r>
            <a:r>
              <a:rPr lang="en-US" b="1" dirty="0" err="1"/>
              <a:t>Lapangan</a:t>
            </a:r>
            <a:r>
              <a:rPr lang="en-US" b="1" dirty="0"/>
              <a:t> Gas Reservoir </a:t>
            </a:r>
            <a:r>
              <a:rPr lang="en-US" b="1" dirty="0" err="1"/>
              <a:t>Batu</a:t>
            </a:r>
            <a:r>
              <a:rPr lang="en-US" b="1" dirty="0"/>
              <a:t> </a:t>
            </a:r>
            <a:r>
              <a:rPr lang="en-US" b="1" dirty="0" err="1"/>
              <a:t>pasir</a:t>
            </a:r>
            <a:endParaRPr lang="en-ID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EAA4BC-B18C-46BC-A8B2-4B5C5AA6E6C2}"/>
              </a:ext>
            </a:extLst>
          </p:cNvPr>
          <p:cNvSpPr/>
          <p:nvPr/>
        </p:nvSpPr>
        <p:spPr>
          <a:xfrm>
            <a:off x="-80440" y="491850"/>
            <a:ext cx="108376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8000"/>
                </a:solidFill>
                <a:latin typeface="Roboto"/>
              </a:rPr>
              <a:t>KONDISI WELL </a:t>
            </a:r>
            <a:r>
              <a:rPr lang="en-US" sz="2800" b="1" i="1" dirty="0">
                <a:solidFill>
                  <a:srgbClr val="FFC000"/>
                </a:solidFill>
                <a:latin typeface="Roboto"/>
              </a:rPr>
              <a:t>COMPLETION TEROPTIMUM</a:t>
            </a:r>
          </a:p>
        </p:txBody>
      </p:sp>
    </p:spTree>
    <p:extLst>
      <p:ext uri="{BB962C8B-B14F-4D97-AF65-F5344CB8AC3E}">
        <p14:creationId xmlns:p14="http://schemas.microsoft.com/office/powerpoint/2010/main" val="185470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8" grpId="0" animBg="1"/>
      <p:bldP spid="28" grpId="1" animBg="1"/>
      <p:bldP spid="30" grpId="0"/>
      <p:bldP spid="33" grpId="0"/>
      <p:bldP spid="34" grpId="0" animBg="1"/>
      <p:bldP spid="34" grpId="1" animBg="1"/>
      <p:bldP spid="35" grpId="0" animBg="1"/>
      <p:bldP spid="35" grpId="1" animBg="1"/>
      <p:bldP spid="45" grpId="0" animBg="1"/>
      <p:bldP spid="45" grpId="1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375557" y="2297114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ectangle 21"/>
          <p:cNvSpPr/>
          <p:nvPr/>
        </p:nvSpPr>
        <p:spPr>
          <a:xfrm>
            <a:off x="4872487" y="1881615"/>
            <a:ext cx="21603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Tujuan</a:t>
            </a:r>
            <a:endParaRPr lang="en-ID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8904" y="3105013"/>
            <a:ext cx="8831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b="1" dirty="0"/>
              <a:t>Untuk </a:t>
            </a:r>
            <a:r>
              <a:rPr lang="en-ID" sz="2400" b="1" dirty="0" err="1"/>
              <a:t>mengoptimalkan</a:t>
            </a:r>
            <a:r>
              <a:rPr lang="en-ID" sz="2400" b="1" dirty="0"/>
              <a:t> </a:t>
            </a:r>
            <a:r>
              <a:rPr lang="id-ID" sz="2400" b="1" dirty="0"/>
              <a:t>produksi</a:t>
            </a:r>
            <a:r>
              <a:rPr lang="en-ID" sz="2400" b="1" dirty="0"/>
              <a:t> gas</a:t>
            </a:r>
            <a:r>
              <a:rPr lang="id-ID" sz="2400" b="1" dirty="0"/>
              <a:t> pada reservoir </a:t>
            </a:r>
            <a:r>
              <a:rPr lang="en-ID" sz="2400" b="1" dirty="0" err="1"/>
              <a:t>batu</a:t>
            </a:r>
            <a:r>
              <a:rPr lang="en-ID" sz="2400" b="1" dirty="0"/>
              <a:t> </a:t>
            </a:r>
            <a:r>
              <a:rPr lang="en-ID" sz="2400" b="1" dirty="0" err="1"/>
              <a:t>pasir</a:t>
            </a:r>
            <a:r>
              <a:rPr lang="en-ID" sz="2400" b="1" dirty="0"/>
              <a:t> </a:t>
            </a:r>
            <a:r>
              <a:rPr lang="en-ID" sz="2400" b="1" dirty="0" err="1"/>
              <a:t>dengan</a:t>
            </a:r>
            <a:r>
              <a:rPr lang="en-ID" sz="2400" b="1" dirty="0"/>
              <a:t> </a:t>
            </a:r>
            <a:r>
              <a:rPr lang="en-ID" sz="2400" b="1" dirty="0" err="1"/>
              <a:t>desain</a:t>
            </a:r>
            <a:r>
              <a:rPr lang="en-ID" sz="2400" b="1" dirty="0"/>
              <a:t> </a:t>
            </a:r>
            <a:r>
              <a:rPr lang="en-ID" sz="2400" b="1" i="1" dirty="0"/>
              <a:t>well completion </a:t>
            </a:r>
            <a:r>
              <a:rPr lang="en-ID" sz="2400" b="1" dirty="0" err="1"/>
              <a:t>terbaik</a:t>
            </a:r>
            <a:r>
              <a:rPr lang="en-ID" sz="2400" b="1" dirty="0"/>
              <a:t>.</a:t>
            </a:r>
            <a:endParaRPr lang="en-ID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DB1A3-154D-40F2-B6F2-A2F6280FC34C}"/>
              </a:ext>
            </a:extLst>
          </p:cNvPr>
          <p:cNvSpPr/>
          <p:nvPr/>
        </p:nvSpPr>
        <p:spPr>
          <a:xfrm rot="5400000">
            <a:off x="1677321" y="-1719386"/>
            <a:ext cx="657801" cy="401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BFDD7-003D-49B8-97BC-6BCF1FD9BCC7}"/>
              </a:ext>
            </a:extLst>
          </p:cNvPr>
          <p:cNvSpPr txBox="1"/>
          <p:nvPr/>
        </p:nvSpPr>
        <p:spPr>
          <a:xfrm>
            <a:off x="-1616896" y="29519"/>
            <a:ext cx="6984000" cy="576000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Maksud</a:t>
            </a:r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danTujuan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098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4362086" y="157918"/>
            <a:ext cx="8970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KESIM</a:t>
            </a:r>
            <a:r>
              <a:rPr lang="en-US" sz="3200" b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PULAN</a:t>
            </a:r>
            <a:endParaRPr lang="en-US" sz="3200" b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1033221" y="-1646540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289439" y="-2142988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772140" y="10760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>
            <a:off x="11005291" y="106355"/>
            <a:ext cx="594381" cy="550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C761D2-8028-4AE7-A658-4AC80F2E355C}"/>
              </a:ext>
            </a:extLst>
          </p:cNvPr>
          <p:cNvSpPr/>
          <p:nvPr/>
        </p:nvSpPr>
        <p:spPr>
          <a:xfrm>
            <a:off x="266767" y="874776"/>
            <a:ext cx="11449050" cy="585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mud log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data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wireline logging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dan data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MDT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dikorelasikan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sama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lain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interpretasi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lapisan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produktif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dilengkapi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kandungan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fluida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dalamannya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baiknya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formation completion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cased hole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dikarenakan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bersifat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prenventif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mengurangi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masalah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sumur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agar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formasi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runtuh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mengurangi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masalah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kepasiran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dan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mengurangi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kemungkinan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terproduksinya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air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mendesain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titik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interval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perforasi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tebal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interval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kecil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laju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kritis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gas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potensi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terjadinya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water coning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laju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alir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gas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diproduksikan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cepat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terjadinya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water cone breakthrough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banyak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lubang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laju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kritis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kepasiran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sehinggaa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banyaknya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lubang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mudah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terjadinya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kepasiran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ukuran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inner diameter tubing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perpotongan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nodal analysis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rate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kepala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sumur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memepengaruhi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rate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dihasilkan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berpotongan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nodal analysis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tekanan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kepala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sumur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perpotongan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rate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kecil</a:t>
            </a:r>
            <a:endParaRPr lang="en-ID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9017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diameter choke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semakin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rate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dihasilkan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4226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58268" y="130469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Daftar </a:t>
            </a:r>
            <a:r>
              <a:rPr lang="en-US" sz="2400" b="1" spc="100" dirty="0" err="1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Pustaka</a:t>
            </a:r>
            <a:endParaRPr lang="en-US" sz="2400" b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F02E2D-E9C9-4F05-9275-739DA571FD52}"/>
              </a:ext>
            </a:extLst>
          </p:cNvPr>
          <p:cNvSpPr/>
          <p:nvPr/>
        </p:nvSpPr>
        <p:spPr>
          <a:xfrm>
            <a:off x="0" y="736942"/>
            <a:ext cx="10959721" cy="69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Daniel J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Tearpock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,,. 1991.“Applied Subsurface Geological Mapping”, New Jersey: Prentice Hall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Hobson G.D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Tratsoo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E.N, .1975.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“Introduction to Petroleum Geology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England:Scientific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Press</a:t>
            </a:r>
          </a:p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DepdikBud,,1982. “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Menggambar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Geologi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Tambang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Dolson, John. 2016. Understanding Oil and Gas Shows and Seals in the Search for Hydrocarbons. Switzerland: Springer International Publishing</a:t>
            </a:r>
          </a:p>
          <a:p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ENI. 1999. Drilling Design Manual.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Itali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ENI</a:t>
            </a:r>
          </a:p>
          <a:p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Byrom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G. Ted. 2007. Casing and Liners for drilling and </a:t>
            </a:r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Completion.Texas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Gulf Publishing Company</a:t>
            </a:r>
          </a:p>
          <a:p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Adams, Neal. 1985. Drilling engineering: a complete well planning approach. Amerika</a:t>
            </a:r>
            <a:r>
              <a:rPr lang="en-US" altLang="ko-KR" sz="14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PennWell </a:t>
            </a:r>
          </a:p>
          <a:p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Rabia, Hussain. 2002. Well Engineering &amp; Construction. United Kingdom</a:t>
            </a:r>
            <a:r>
              <a:rPr lang="en-US" altLang="ko-KR" sz="14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</a:t>
            </a:r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Entrac</a:t>
            </a:r>
            <a:r>
              <a:rPr lang="en-US" altLang="ko-KR" sz="14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Consulting</a:t>
            </a:r>
          </a:p>
          <a:p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Serra, </a:t>
            </a:r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Oberto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. 1984. Fundamental of Well Log Interpretation. Netherlands</a:t>
            </a:r>
            <a:r>
              <a:rPr lang="en-US" altLang="ko-KR" sz="14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Elsevier </a:t>
            </a:r>
          </a:p>
          <a:p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Hilchie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, D., W. 1978. Density-neutron log illustrating type I gas effect. Amerika: SPE</a:t>
            </a:r>
          </a:p>
          <a:p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Lehne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, A., Karl. 2006. Wireline Formation Tester. </a:t>
            </a:r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Norwegia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Society of Petroleum Engineer</a:t>
            </a:r>
          </a:p>
          <a:p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Energy Resources Conversation Board. 1978. Theory and practice of the testing of gas wells</a:t>
            </a:r>
          </a:p>
          <a:p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Bellarby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, Jonathan. 2009. Well Completion Design. </a:t>
            </a:r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Hungaria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Elsevier</a:t>
            </a:r>
          </a:p>
          <a:p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Allen O Thomas. 1978. Production Operations second </a:t>
            </a:r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edition.Tulsa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OGCI</a:t>
            </a:r>
          </a:p>
          <a:p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Hagoort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, Jacques. 1988. Fundamental of Gas Engineering. Netherlands</a:t>
            </a:r>
            <a:r>
              <a:rPr lang="en-US" altLang="ko-KR" sz="14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Elsevier</a:t>
            </a:r>
          </a:p>
          <a:p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Beggs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 Dale, H. 1984. Gas Production Operations. Amerika: OGCI</a:t>
            </a:r>
          </a:p>
          <a:p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Ott, k., William. 2003. Modern </a:t>
            </a:r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Sandface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Completion </a:t>
            </a:r>
            <a:r>
              <a:rPr lang="en-US" altLang="ko-KR" sz="1400" i="1" dirty="0" err="1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Parctices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 Handbook First Edition. Texas</a:t>
            </a:r>
            <a:r>
              <a:rPr lang="en-US" altLang="ko-KR" sz="14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Gulf Publishing Company</a:t>
            </a:r>
          </a:p>
          <a:p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Lake, W., Larry. 2007. Production Operations Engineering vol 4. America</a:t>
            </a:r>
            <a:r>
              <a:rPr lang="en-US" altLang="ko-KR" sz="1400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: </a:t>
            </a:r>
            <a:r>
              <a:rPr lang="en-US" altLang="ko-KR" sz="1400" i="1" dirty="0">
                <a:latin typeface="Times New Roman" panose="02020603050405020304" pitchFamily="18" charset="0"/>
                <a:ea typeface="FZShuTi" pitchFamily="2" charset="-122"/>
                <a:cs typeface="Times New Roman" panose="02020603050405020304" pitchFamily="18" charset="0"/>
              </a:rPr>
              <a:t>SPE</a:t>
            </a:r>
          </a:p>
          <a:p>
            <a:r>
              <a:rPr lang="en-US" altLang="ko-KR" sz="1400" i="1" dirty="0">
                <a:ea typeface="FZShuTi" pitchFamily="2" charset="-122"/>
                <a:cs typeface="Arial" pitchFamily="34" charset="0"/>
              </a:rPr>
              <a:t>Archie, G,E. 1942. The Electrical Resistivity Log as an Aid in Determining some Reservoir Characteristics. Dallas Meeting: SPE</a:t>
            </a:r>
          </a:p>
          <a:p>
            <a:r>
              <a:rPr lang="en-US" altLang="ko-KR" sz="1400" i="1" dirty="0" err="1">
                <a:ea typeface="FZShuTi" pitchFamily="2" charset="-122"/>
                <a:cs typeface="Arial" pitchFamily="34" charset="0"/>
              </a:rPr>
              <a:t>Tixier</a:t>
            </a:r>
            <a:r>
              <a:rPr lang="en-US" altLang="ko-KR" sz="1400" i="1" dirty="0">
                <a:ea typeface="FZShuTi" pitchFamily="2" charset="-122"/>
                <a:cs typeface="Arial" pitchFamily="34" charset="0"/>
              </a:rPr>
              <a:t>. 1975. Estimation of Formation Strength From the Mechanical Properties Log,. Dallas: SPE</a:t>
            </a:r>
          </a:p>
          <a:p>
            <a:endParaRPr lang="en-US" altLang="ko-KR" sz="1400" i="1" dirty="0">
              <a:ea typeface="FZShuTi" pitchFamily="2" charset="-122"/>
              <a:cs typeface="Arial" pitchFamily="34" charset="0"/>
            </a:endParaRPr>
          </a:p>
          <a:p>
            <a:endParaRPr lang="en-US" altLang="ko-KR" sz="1400" i="1" dirty="0">
              <a:ea typeface="FZShuTi" pitchFamily="2" charset="-122"/>
              <a:cs typeface="Arial" pitchFamily="34" charset="0"/>
            </a:endParaRPr>
          </a:p>
          <a:p>
            <a:endParaRPr lang="en-US" altLang="ko-KR" sz="1400" i="1" dirty="0">
              <a:ea typeface="FZShuTi" pitchFamily="2" charset="-122"/>
              <a:cs typeface="Arial" pitchFamily="34" charset="0"/>
            </a:endParaRPr>
          </a:p>
          <a:p>
            <a:endParaRPr lang="en-US" altLang="ko-KR" sz="1400" i="1" dirty="0">
              <a:ea typeface="FZShuTi" pitchFamily="2" charset="-122"/>
              <a:cs typeface="Arial" pitchFamily="34" charset="0"/>
            </a:endParaRPr>
          </a:p>
          <a:p>
            <a:endParaRPr lang="en-US" altLang="ko-KR" sz="1400" i="1" dirty="0">
              <a:ea typeface="FZShuTi" pitchFamily="2" charset="-122"/>
              <a:cs typeface="Arial" pitchFamily="34" charset="0"/>
            </a:endParaRPr>
          </a:p>
          <a:p>
            <a:endParaRPr lang="en-US" altLang="ko-KR" sz="1400" i="1" dirty="0">
              <a:ea typeface="FZShuTi" pitchFamily="2" charset="-122"/>
              <a:cs typeface="Arial" pitchFamily="34" charset="0"/>
            </a:endParaRPr>
          </a:p>
          <a:p>
            <a:endParaRPr lang="en-US" altLang="ko-KR" sz="1400" i="1" dirty="0">
              <a:ea typeface="FZShuTi" pitchFamily="2" charset="-122"/>
              <a:cs typeface="Arial" pitchFamily="34" charset="0"/>
            </a:endParaRPr>
          </a:p>
          <a:p>
            <a:endParaRPr lang="en-US" altLang="ko-KR" sz="1400" i="1" dirty="0">
              <a:latin typeface="Times New Roman" panose="02020603050405020304" pitchFamily="18" charset="0"/>
              <a:ea typeface="FZShuTi" pitchFamily="2" charset="-122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601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3881254" y="2463328"/>
            <a:ext cx="897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Lamp</a:t>
            </a:r>
            <a:r>
              <a:rPr lang="en-US" sz="72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iran</a:t>
            </a:r>
            <a:endParaRPr lang="en-US" sz="72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46EF03-A4CE-42D5-B593-BBAAFBD6B3FA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3418355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3BA93-3CE7-4B94-B662-55B0CA62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81" y="0"/>
            <a:ext cx="49850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B40B2E-4427-46E2-AC42-CC1EBF092A52}"/>
              </a:ext>
            </a:extLst>
          </p:cNvPr>
          <p:cNvSpPr txBox="1"/>
          <p:nvPr/>
        </p:nvSpPr>
        <p:spPr>
          <a:xfrm>
            <a:off x="568419" y="2643482"/>
            <a:ext cx="4460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Roboto"/>
              </a:rPr>
              <a:t>Ukuran</a:t>
            </a:r>
            <a:r>
              <a:rPr lang="en-US" sz="4000" b="1" dirty="0">
                <a:latin typeface="Roboto"/>
              </a:rPr>
              <a:t> Mesh </a:t>
            </a:r>
            <a:br>
              <a:rPr lang="en-US" sz="4000" b="1" dirty="0">
                <a:latin typeface="Roboto"/>
              </a:rPr>
            </a:br>
            <a:r>
              <a:rPr lang="en-US" sz="4000" b="1" dirty="0" err="1">
                <a:latin typeface="Roboto"/>
              </a:rPr>
              <a:t>Ke</a:t>
            </a:r>
            <a:r>
              <a:rPr lang="en-US" sz="4000" b="1" dirty="0">
                <a:latin typeface="Roboto"/>
              </a:rPr>
              <a:t> Inch </a:t>
            </a:r>
            <a:br>
              <a:rPr lang="en-US" sz="4000" b="1" dirty="0">
                <a:latin typeface="Roboto"/>
              </a:rPr>
            </a:br>
            <a:r>
              <a:rPr lang="en-US" sz="4000" b="1" dirty="0" err="1">
                <a:latin typeface="Roboto"/>
              </a:rPr>
              <a:t>Ke</a:t>
            </a:r>
            <a:r>
              <a:rPr lang="en-US" sz="4000" b="1" dirty="0">
                <a:latin typeface="Roboto"/>
              </a:rPr>
              <a:t> </a:t>
            </a:r>
            <a:r>
              <a:rPr lang="en-US" sz="4000" b="1" dirty="0" err="1">
                <a:latin typeface="Roboto"/>
              </a:rPr>
              <a:t>Milimeter</a:t>
            </a:r>
            <a:endParaRPr lang="en-ID" sz="4000" b="1" dirty="0">
              <a:latin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697F-2317-4D10-A961-1EF305FBD914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1407205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B40B2E-4427-46E2-AC42-CC1EBF092A52}"/>
              </a:ext>
            </a:extLst>
          </p:cNvPr>
          <p:cNvSpPr txBox="1"/>
          <p:nvPr/>
        </p:nvSpPr>
        <p:spPr>
          <a:xfrm>
            <a:off x="568419" y="2643482"/>
            <a:ext cx="4460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Roboto"/>
              </a:rPr>
              <a:t>Spesifikasi</a:t>
            </a:r>
            <a:r>
              <a:rPr lang="en-US" sz="3600" b="1" dirty="0">
                <a:latin typeface="Roboto"/>
              </a:rPr>
              <a:t> tubing </a:t>
            </a:r>
            <a:br>
              <a:rPr lang="en-US" sz="3600" b="1" dirty="0">
                <a:latin typeface="Roboto"/>
              </a:rPr>
            </a:br>
            <a:r>
              <a:rPr lang="en-US" sz="3600" b="1" dirty="0">
                <a:latin typeface="Roboto"/>
              </a:rPr>
              <a:t>(API BULL 5C2)</a:t>
            </a:r>
            <a:endParaRPr lang="en-ID" sz="3600" b="1" dirty="0">
              <a:latin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6F471-EFA7-499A-8372-56DF40BC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25276"/>
            <a:ext cx="5810250" cy="6832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5E0E8-6187-444A-9BE5-2F7F0E1FC37C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2385434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3881254" y="2463328"/>
            <a:ext cx="8970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Back</a:t>
            </a:r>
            <a:r>
              <a:rPr lang="en-US" sz="7200" b="1" i="1" spc="100" dirty="0" err="1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Up</a:t>
            </a:r>
            <a:endParaRPr lang="en-US" sz="72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500CE-41AC-42A8-BF14-07A62CEE7D66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441925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81372" y="2019244"/>
            <a:ext cx="1913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TOPIK:</a:t>
            </a:r>
            <a:endParaRPr lang="en-ID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DB1A3-154D-40F2-B6F2-A2F6280FC34C}"/>
              </a:ext>
            </a:extLst>
          </p:cNvPr>
          <p:cNvSpPr/>
          <p:nvPr/>
        </p:nvSpPr>
        <p:spPr>
          <a:xfrm rot="5400000">
            <a:off x="2155787" y="-1637327"/>
            <a:ext cx="1077218" cy="5388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BFDD7-003D-49B8-97BC-6BCF1FD9BCC7}"/>
              </a:ext>
            </a:extLst>
          </p:cNvPr>
          <p:cNvSpPr txBox="1"/>
          <p:nvPr/>
        </p:nvSpPr>
        <p:spPr>
          <a:xfrm>
            <a:off x="201792" y="899519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Sebelum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Pemboran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BE2CE-6457-41DE-8841-111BE082E2B2}"/>
              </a:ext>
            </a:extLst>
          </p:cNvPr>
          <p:cNvSpPr txBox="1"/>
          <p:nvPr/>
        </p:nvSpPr>
        <p:spPr>
          <a:xfrm>
            <a:off x="-1169220" y="504567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Penilaian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Formasi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C082F-CCBF-4F49-8ED1-7979AD01C262}"/>
              </a:ext>
            </a:extLst>
          </p:cNvPr>
          <p:cNvSpPr txBox="1"/>
          <p:nvPr/>
        </p:nvSpPr>
        <p:spPr>
          <a:xfrm flipH="1">
            <a:off x="3196228" y="2476053"/>
            <a:ext cx="7199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Roboto"/>
              </a:rPr>
              <a:t>SURVEY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PERMUKAAN</a:t>
            </a: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FOTO</a:t>
            </a:r>
            <a:r>
              <a:rPr lang="en-US" sz="3200" b="1" dirty="0">
                <a:latin typeface="Roboto"/>
              </a:rPr>
              <a:t> </a:t>
            </a:r>
            <a:r>
              <a:rPr lang="en-US" sz="3200" b="1" dirty="0">
                <a:solidFill>
                  <a:srgbClr val="44546A"/>
                </a:solidFill>
                <a:latin typeface="Roboto"/>
              </a:rPr>
              <a:t>UDARA</a:t>
            </a: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PETA</a:t>
            </a:r>
            <a:r>
              <a:rPr lang="en-US" sz="3200" b="1" dirty="0">
                <a:latin typeface="Roboto"/>
              </a:rPr>
              <a:t> </a:t>
            </a:r>
            <a:r>
              <a:rPr lang="en-US" sz="3200" b="1" dirty="0">
                <a:solidFill>
                  <a:srgbClr val="44546A"/>
                </a:solidFill>
                <a:latin typeface="Roboto"/>
              </a:rPr>
              <a:t>GEOLOGI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Roboto"/>
              </a:rPr>
              <a:t>SURVEY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BAWAH PERMUKAAN</a:t>
            </a: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SURVEY </a:t>
            </a:r>
            <a:r>
              <a:rPr lang="en-US" sz="3200" b="1" dirty="0">
                <a:solidFill>
                  <a:srgbClr val="44546A"/>
                </a:solidFill>
                <a:latin typeface="Roboto"/>
              </a:rPr>
              <a:t>SEISMIC</a:t>
            </a:r>
          </a:p>
          <a:p>
            <a:pPr marL="914344" lvl="1" indent="-457200">
              <a:buFont typeface="Arial" panose="020B0604020202020204" pitchFamily="34" charset="0"/>
              <a:buChar char="•"/>
            </a:pPr>
            <a:endParaRPr lang="en-ID" sz="3200" b="1" dirty="0">
              <a:solidFill>
                <a:srgbClr val="008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31523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C1DB4C-ED64-45F7-AB0C-06D852C6213E}"/>
              </a:ext>
            </a:extLst>
          </p:cNvPr>
          <p:cNvCxnSpPr>
            <a:cxnSpLocks/>
          </p:cNvCxnSpPr>
          <p:nvPr/>
        </p:nvCxnSpPr>
        <p:spPr>
          <a:xfrm>
            <a:off x="6096000" y="1131432"/>
            <a:ext cx="0" cy="56063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34910" y="96607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/>
              <a:t>SEBELUM PEMBORAN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114720" y="395023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SURVEY </a:t>
            </a:r>
            <a:r>
              <a:rPr lang="en-US" sz="2400" b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PERMUKAAN</a:t>
            </a:r>
            <a:endParaRPr lang="en-US" sz="2400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99FF95-941D-4CE0-B973-FDF1FE2F5E88}"/>
              </a:ext>
            </a:extLst>
          </p:cNvPr>
          <p:cNvSpPr txBox="1"/>
          <p:nvPr/>
        </p:nvSpPr>
        <p:spPr>
          <a:xfrm>
            <a:off x="334725" y="1131432"/>
            <a:ext cx="189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boto" charset="0"/>
                <a:ea typeface="Roboto" charset="0"/>
                <a:cs typeface="Roboto" charset="0"/>
              </a:rPr>
              <a:t>FOTO UDARA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808EEE-A58A-486F-86F7-603532B04E11}"/>
              </a:ext>
            </a:extLst>
          </p:cNvPr>
          <p:cNvSpPr txBox="1"/>
          <p:nvPr/>
        </p:nvSpPr>
        <p:spPr>
          <a:xfrm>
            <a:off x="401005" y="1571884"/>
            <a:ext cx="12556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dirty="0">
                <a:solidFill>
                  <a:srgbClr val="44546A"/>
                </a:solidFill>
              </a:rPr>
              <a:t>Metode</a:t>
            </a:r>
            <a:r>
              <a:rPr lang="en-US" dirty="0">
                <a:solidFill>
                  <a:schemeClr val="accent2"/>
                </a:solidFill>
              </a:rPr>
              <a:t>  : </a:t>
            </a:r>
            <a:r>
              <a:rPr lang="en-US" dirty="0" err="1"/>
              <a:t>Satelitte</a:t>
            </a:r>
            <a:r>
              <a:rPr lang="en-US" dirty="0"/>
              <a:t>, Drone</a:t>
            </a:r>
          </a:p>
          <a:p>
            <a:pPr algn="justLow"/>
            <a:r>
              <a:rPr lang="en-US" dirty="0" err="1">
                <a:solidFill>
                  <a:srgbClr val="44546A"/>
                </a:solidFill>
              </a:rPr>
              <a:t>Tujuan</a:t>
            </a:r>
            <a:r>
              <a:rPr lang="en-US" dirty="0">
                <a:solidFill>
                  <a:schemeClr val="accent2"/>
                </a:solidFill>
              </a:rPr>
              <a:t>   : </a:t>
            </a:r>
            <a:r>
              <a:rPr lang="en-US" dirty="0"/>
              <a:t>- </a:t>
            </a:r>
            <a:r>
              <a:rPr lang="en-US" dirty="0" err="1"/>
              <a:t>Topografi</a:t>
            </a:r>
            <a:endParaRPr lang="en-US" dirty="0"/>
          </a:p>
          <a:p>
            <a:pPr algn="justLow"/>
            <a:r>
              <a:rPr lang="en-US" dirty="0"/>
              <a:t>	 - </a:t>
            </a:r>
            <a:r>
              <a:rPr lang="en-US" dirty="0" err="1"/>
              <a:t>Sistim</a:t>
            </a:r>
            <a:r>
              <a:rPr lang="en-US" dirty="0"/>
              <a:t> </a:t>
            </a:r>
            <a:r>
              <a:rPr lang="en-US" dirty="0" err="1"/>
              <a:t>Aliran</a:t>
            </a:r>
            <a:endParaRPr lang="en-US" dirty="0"/>
          </a:p>
          <a:p>
            <a:pPr algn="justLow"/>
            <a:r>
              <a:rPr lang="en-US" dirty="0"/>
              <a:t>	 - Relief </a:t>
            </a:r>
            <a:r>
              <a:rPr lang="en-US" dirty="0" err="1"/>
              <a:t>dll</a:t>
            </a:r>
            <a:endParaRPr lang="en-US" dirty="0"/>
          </a:p>
        </p:txBody>
      </p:sp>
      <p:pic>
        <p:nvPicPr>
          <p:cNvPr id="31" name="Picture 30" descr="poto udara">
            <a:extLst>
              <a:ext uri="{FF2B5EF4-FFF2-40B4-BE49-F238E27FC236}">
                <a16:creationId xmlns:a16="http://schemas.microsoft.com/office/drawing/2014/main" id="{EB5A2A3A-79A3-4970-B8B5-6B5C62B29A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1122" y="2967658"/>
            <a:ext cx="1724648" cy="2879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 descr="img093">
            <a:extLst>
              <a:ext uri="{FF2B5EF4-FFF2-40B4-BE49-F238E27FC236}">
                <a16:creationId xmlns:a16="http://schemas.microsoft.com/office/drawing/2014/main" id="{1207B479-1B80-486D-B844-20BB5F474D0D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5" y="2851246"/>
            <a:ext cx="3412952" cy="2910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CFDA6CE-0CC6-4C00-8A97-93C331345609}"/>
              </a:ext>
            </a:extLst>
          </p:cNvPr>
          <p:cNvSpPr/>
          <p:nvPr/>
        </p:nvSpPr>
        <p:spPr>
          <a:xfrm>
            <a:off x="-15002" y="6393237"/>
            <a:ext cx="5760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Source Sans Pro" panose="020B0503030403020204" pitchFamily="34" charset="0"/>
              </a:rPr>
              <a:t>Hobson G.D and </a:t>
            </a:r>
            <a:r>
              <a:rPr lang="en-US" sz="1200" i="1" dirty="0" err="1">
                <a:latin typeface="Source Sans Pro" panose="020B0503030403020204" pitchFamily="34" charset="0"/>
              </a:rPr>
              <a:t>Tratsoo</a:t>
            </a:r>
            <a:r>
              <a:rPr lang="en-US" sz="1200" i="1" dirty="0">
                <a:latin typeface="Source Sans Pro" panose="020B0503030403020204" pitchFamily="34" charset="0"/>
              </a:rPr>
              <a:t> E.N, .1975.“Introduction to Petroleum Geology”, </a:t>
            </a:r>
            <a:r>
              <a:rPr lang="en-US" sz="1200" i="1" dirty="0" err="1">
                <a:latin typeface="Source Sans Pro" panose="020B0503030403020204" pitchFamily="34" charset="0"/>
              </a:rPr>
              <a:t>England:Scientific</a:t>
            </a:r>
            <a:r>
              <a:rPr lang="en-US" sz="1200" i="1" dirty="0">
                <a:latin typeface="Source Sans Pro" panose="020B0503030403020204" pitchFamily="34" charset="0"/>
              </a:rPr>
              <a:t> Press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CEEEA-DE10-47FB-8949-187D4C17DE35}"/>
              </a:ext>
            </a:extLst>
          </p:cNvPr>
          <p:cNvSpPr txBox="1"/>
          <p:nvPr/>
        </p:nvSpPr>
        <p:spPr>
          <a:xfrm>
            <a:off x="6189788" y="1174547"/>
            <a:ext cx="210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boto" charset="0"/>
                <a:ea typeface="Roboto" charset="0"/>
                <a:cs typeface="Roboto" charset="0"/>
              </a:rPr>
              <a:t>PETA GEOLOGI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9F215E-173F-4893-A584-1E60D59E5EE6}"/>
              </a:ext>
            </a:extLst>
          </p:cNvPr>
          <p:cNvSpPr txBox="1"/>
          <p:nvPr/>
        </p:nvSpPr>
        <p:spPr>
          <a:xfrm>
            <a:off x="6221588" y="1584580"/>
            <a:ext cx="589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44546A"/>
                </a:solidFill>
              </a:rPr>
              <a:t>Metode</a:t>
            </a:r>
            <a:r>
              <a:rPr lang="en-US" dirty="0">
                <a:solidFill>
                  <a:schemeClr val="accent2"/>
                </a:solidFill>
              </a:rPr>
              <a:t>  	: </a:t>
            </a:r>
            <a:r>
              <a:rPr lang="en-US" dirty="0" err="1"/>
              <a:t>Pemetaan</a:t>
            </a:r>
            <a:br>
              <a:rPr lang="en-US" dirty="0"/>
            </a:br>
            <a:r>
              <a:rPr lang="en-US" dirty="0" err="1">
                <a:solidFill>
                  <a:srgbClr val="44546A"/>
                </a:solidFill>
              </a:rPr>
              <a:t>Tujuan</a:t>
            </a:r>
            <a:r>
              <a:rPr lang="en-US" dirty="0">
                <a:solidFill>
                  <a:schemeClr val="accent2"/>
                </a:solidFill>
              </a:rPr>
              <a:t> 	: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Geologi</a:t>
            </a:r>
            <a:r>
              <a:rPr lang="en-US" dirty="0"/>
              <a:t> dan </a:t>
            </a:r>
            <a:r>
              <a:rPr lang="en-US" dirty="0" err="1"/>
              <a:t>Lithologi</a:t>
            </a:r>
            <a:r>
              <a:rPr lang="en-US" dirty="0"/>
              <a:t> 	</a:t>
            </a:r>
            <a:br>
              <a:rPr lang="en-US" dirty="0"/>
            </a:br>
            <a:r>
              <a:rPr lang="en-US" dirty="0"/>
              <a:t>	  </a:t>
            </a:r>
            <a:r>
              <a:rPr lang="en-US" dirty="0" err="1"/>
              <a:t>Batuan</a:t>
            </a:r>
            <a:r>
              <a:rPr lang="en-US" dirty="0"/>
              <a:t> </a:t>
            </a:r>
            <a:r>
              <a:rPr lang="en-US" dirty="0" err="1"/>
              <a:t>Permukaan</a:t>
            </a:r>
            <a:r>
              <a:rPr lang="en-US" dirty="0"/>
              <a:t>. </a:t>
            </a:r>
          </a:p>
        </p:txBody>
      </p:sp>
      <p:pic>
        <p:nvPicPr>
          <p:cNvPr id="24" name="Picture 19" descr="img095">
            <a:extLst>
              <a:ext uri="{FF2B5EF4-FFF2-40B4-BE49-F238E27FC236}">
                <a16:creationId xmlns:a16="http://schemas.microsoft.com/office/drawing/2014/main" id="{5B225529-1C06-4F1D-98C1-4BB9F1FF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33" y="2811137"/>
            <a:ext cx="3960163" cy="384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15">
            <a:extLst>
              <a:ext uri="{FF2B5EF4-FFF2-40B4-BE49-F238E27FC236}">
                <a16:creationId xmlns:a16="http://schemas.microsoft.com/office/drawing/2014/main" id="{2DA9224F-21FA-4609-994E-F8AF5F565432}"/>
              </a:ext>
            </a:extLst>
          </p:cNvPr>
          <p:cNvGrpSpPr>
            <a:grpSpLocks/>
          </p:cNvGrpSpPr>
          <p:nvPr/>
        </p:nvGrpSpPr>
        <p:grpSpPr bwMode="auto">
          <a:xfrm>
            <a:off x="6221588" y="2797601"/>
            <a:ext cx="3115085" cy="1740090"/>
            <a:chOff x="0" y="0"/>
            <a:chExt cx="4665345" cy="2604135"/>
          </a:xfrm>
        </p:grpSpPr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3E2C51BC-F648-49C0-9ADC-99F00BB4E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665345" cy="2604135"/>
            </a:xfrm>
            <a:prstGeom prst="rect">
              <a:avLst/>
            </a:prstGeom>
            <a:solidFill>
              <a:srgbClr val="FFFFFF"/>
            </a:solidFill>
            <a:ln w="19050" cmpd="thickThin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35" name="Picture 18" descr="topografi">
              <a:extLst>
                <a:ext uri="{FF2B5EF4-FFF2-40B4-BE49-F238E27FC236}">
                  <a16:creationId xmlns:a16="http://schemas.microsoft.com/office/drawing/2014/main" id="{BF673539-8DC2-41CE-B132-9F0379DA8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" b="49509"/>
            <a:stretch>
              <a:fillRect/>
            </a:stretch>
          </p:blipFill>
          <p:spPr bwMode="auto">
            <a:xfrm>
              <a:off x="47625" y="47625"/>
              <a:ext cx="457200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285AFC6-E58B-4B16-8AE4-0509195B7A27}"/>
              </a:ext>
            </a:extLst>
          </p:cNvPr>
          <p:cNvSpPr/>
          <p:nvPr/>
        </p:nvSpPr>
        <p:spPr>
          <a:xfrm>
            <a:off x="8012442" y="6553162"/>
            <a:ext cx="405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DepdikBud,,1982. “</a:t>
            </a:r>
            <a:r>
              <a:rPr lang="en-US" i="1" baseline="30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Menggambar</a:t>
            </a:r>
            <a:r>
              <a:rPr lang="en-US" i="1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Teknik </a:t>
            </a:r>
            <a:r>
              <a:rPr lang="en-US" i="1" baseline="30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Geologi</a:t>
            </a:r>
            <a:r>
              <a:rPr lang="en-US" i="1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Tambang</a:t>
            </a:r>
            <a:r>
              <a:rPr lang="en-US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7FB36A-8BDE-45E9-B17E-673F20872AA2}"/>
              </a:ext>
            </a:extLst>
          </p:cNvPr>
          <p:cNvSpPr/>
          <p:nvPr/>
        </p:nvSpPr>
        <p:spPr>
          <a:xfrm>
            <a:off x="0" y="0"/>
            <a:ext cx="12192000" cy="6821415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37B1B5-53E7-43F8-A852-FFB7E7099169}"/>
              </a:ext>
            </a:extLst>
          </p:cNvPr>
          <p:cNvSpPr txBox="1"/>
          <p:nvPr/>
        </p:nvSpPr>
        <p:spPr>
          <a:xfrm>
            <a:off x="174305" y="2533096"/>
            <a:ext cx="5304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SURVEY</a:t>
            </a:r>
          </a:p>
          <a:p>
            <a:r>
              <a:rPr lang="en-US" sz="40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PERMUKAAN</a:t>
            </a:r>
            <a:endParaRPr lang="en-US" sz="4000" b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8" name="Right Arrow 1">
            <a:extLst>
              <a:ext uri="{FF2B5EF4-FFF2-40B4-BE49-F238E27FC236}">
                <a16:creationId xmlns:a16="http://schemas.microsoft.com/office/drawing/2014/main" id="{266845C1-6A7D-46CB-A8B1-86CA1CFDC88D}"/>
              </a:ext>
            </a:extLst>
          </p:cNvPr>
          <p:cNvSpPr/>
          <p:nvPr/>
        </p:nvSpPr>
        <p:spPr>
          <a:xfrm>
            <a:off x="3833057" y="2772213"/>
            <a:ext cx="2272928" cy="757848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66608-1509-4154-9689-E6A6581C5CB2}"/>
              </a:ext>
            </a:extLst>
          </p:cNvPr>
          <p:cNvSpPr txBox="1"/>
          <p:nvPr/>
        </p:nvSpPr>
        <p:spPr>
          <a:xfrm>
            <a:off x="6184901" y="2381405"/>
            <a:ext cx="60616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INDIKASI ADANYA</a:t>
            </a:r>
          </a:p>
          <a:p>
            <a:r>
              <a:rPr lang="en-US" sz="40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JEBAKAN/SINGKAPAN</a:t>
            </a:r>
            <a:endParaRPr lang="en-US" sz="4000" b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26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/>
      <p:bldP spid="28" grpId="0" animBg="1"/>
      <p:bldP spid="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4910" y="96607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/>
              <a:t>SEBELUM PEMBORAN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139991" y="365740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SURVEY BAWAH </a:t>
            </a:r>
            <a:r>
              <a:rPr lang="en-US" sz="2400" b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PERMUKAAN</a:t>
            </a:r>
            <a:endParaRPr lang="en-US" sz="2400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89A436-FDBB-498A-ACDB-E1620DE11061}"/>
              </a:ext>
            </a:extLst>
          </p:cNvPr>
          <p:cNvSpPr txBox="1"/>
          <p:nvPr/>
        </p:nvSpPr>
        <p:spPr>
          <a:xfrm>
            <a:off x="174306" y="1097059"/>
            <a:ext cx="212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  <a:cs typeface="Roboto" charset="0"/>
              </a:rPr>
              <a:t>SURVEY SEISMIK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F0126-8B26-42B1-9C25-4B5ED27704D6}"/>
              </a:ext>
            </a:extLst>
          </p:cNvPr>
          <p:cNvSpPr txBox="1"/>
          <p:nvPr/>
        </p:nvSpPr>
        <p:spPr>
          <a:xfrm>
            <a:off x="174305" y="1477674"/>
            <a:ext cx="1532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dirty="0">
                <a:solidFill>
                  <a:srgbClr val="44546A"/>
                </a:solidFill>
              </a:rPr>
              <a:t>Metode 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Menembakkan</a:t>
            </a:r>
            <a:r>
              <a:rPr lang="en-US" dirty="0"/>
              <a:t> </a:t>
            </a:r>
            <a:r>
              <a:rPr lang="en-US" dirty="0" err="1"/>
              <a:t>Gelombang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. Vibrator </a:t>
            </a:r>
            <a:r>
              <a:rPr lang="en-US" dirty="0" err="1"/>
              <a:t>dan</a:t>
            </a:r>
            <a:r>
              <a:rPr lang="en-US" dirty="0"/>
              <a:t> Receiver.</a:t>
            </a:r>
          </a:p>
          <a:p>
            <a:pPr algn="justLow"/>
            <a:r>
              <a:rPr lang="en-US" dirty="0" err="1">
                <a:solidFill>
                  <a:srgbClr val="44546A"/>
                </a:solidFill>
              </a:rPr>
              <a:t>Tujuan</a:t>
            </a:r>
            <a:r>
              <a:rPr lang="en-US" dirty="0">
                <a:solidFill>
                  <a:srgbClr val="44546A"/>
                </a:solidFill>
              </a:rPr>
              <a:t>  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trap, fault. </a:t>
            </a:r>
            <a:r>
              <a:rPr lang="en-US" dirty="0" err="1"/>
              <a:t>Ketebalan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Lapisan</a:t>
            </a:r>
            <a:r>
              <a:rPr lang="en-US" dirty="0"/>
              <a:t>.</a:t>
            </a:r>
          </a:p>
        </p:txBody>
      </p:sp>
      <p:pic>
        <p:nvPicPr>
          <p:cNvPr id="10" name="Picture 4" descr="205sist">
            <a:extLst>
              <a:ext uri="{FF2B5EF4-FFF2-40B4-BE49-F238E27FC236}">
                <a16:creationId xmlns:a16="http://schemas.microsoft.com/office/drawing/2014/main" id="{B8593CDE-459E-4548-A3D2-E217529F77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513256" y="2361691"/>
            <a:ext cx="3630893" cy="187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://www.open.edu/openlearn/ocw/pluginfile.php/101217/mod_oucontent/oucontent/891/e0c8dc34/9e93be7c/s278_1_006i.jpg">
            <a:extLst>
              <a:ext uri="{FF2B5EF4-FFF2-40B4-BE49-F238E27FC236}">
                <a16:creationId xmlns:a16="http://schemas.microsoft.com/office/drawing/2014/main" id="{366736B6-C1BC-4DD7-B348-CD957411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5" y="2329226"/>
            <a:ext cx="3103808" cy="192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icture1">
            <a:extLst>
              <a:ext uri="{FF2B5EF4-FFF2-40B4-BE49-F238E27FC236}">
                <a16:creationId xmlns:a16="http://schemas.microsoft.com/office/drawing/2014/main" id="{4752FC5D-1D6C-4EB1-ACB5-6084008F6AD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240" y="3473859"/>
            <a:ext cx="3722674" cy="2412042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ED7E80-094D-4AA0-B56A-138F3BCE212B}"/>
              </a:ext>
            </a:extLst>
          </p:cNvPr>
          <p:cNvSpPr/>
          <p:nvPr/>
        </p:nvSpPr>
        <p:spPr>
          <a:xfrm>
            <a:off x="6622138" y="6438227"/>
            <a:ext cx="10617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30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Sumber</a:t>
            </a:r>
            <a:r>
              <a:rPr lang="en-US" i="1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: Hobson G.D and </a:t>
            </a:r>
            <a:r>
              <a:rPr lang="en-US" i="1" baseline="30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Tratsoo</a:t>
            </a:r>
            <a:r>
              <a:rPr lang="en-US" i="1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E.N,, “Introduction to Petroleum Geology”, 1981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5BCC5-29A5-4FFB-995A-AEE9F120250C}"/>
              </a:ext>
            </a:extLst>
          </p:cNvPr>
          <p:cNvSpPr txBox="1"/>
          <p:nvPr/>
        </p:nvSpPr>
        <p:spPr>
          <a:xfrm>
            <a:off x="557289" y="433231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Roboto"/>
              </a:rPr>
              <a:t>Gelombang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Suara</a:t>
            </a:r>
            <a:endParaRPr lang="en-ID" dirty="0">
              <a:latin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31B3A4-DF51-4ACC-92C0-4B3B27D51538}"/>
              </a:ext>
            </a:extLst>
          </p:cNvPr>
          <p:cNvSpPr txBox="1"/>
          <p:nvPr/>
        </p:nvSpPr>
        <p:spPr>
          <a:xfrm>
            <a:off x="8300215" y="4362916"/>
            <a:ext cx="23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/>
              </a:rPr>
              <a:t>Vibrator dan receiver</a:t>
            </a:r>
            <a:endParaRPr lang="en-ID" dirty="0">
              <a:latin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50CBE-CC07-4877-AE85-56E5BA715966}"/>
              </a:ext>
            </a:extLst>
          </p:cNvPr>
          <p:cNvSpPr txBox="1"/>
          <p:nvPr/>
        </p:nvSpPr>
        <p:spPr>
          <a:xfrm>
            <a:off x="3468559" y="589357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Roboto"/>
              </a:rPr>
              <a:t>Interpretasi</a:t>
            </a:r>
            <a:r>
              <a:rPr lang="en-US" dirty="0">
                <a:latin typeface="Roboto"/>
              </a:rPr>
              <a:t> survey </a:t>
            </a:r>
            <a:r>
              <a:rPr lang="en-US" dirty="0" err="1">
                <a:latin typeface="Roboto"/>
              </a:rPr>
              <a:t>bawah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permukaan</a:t>
            </a:r>
            <a:endParaRPr lang="en-ID" dirty="0">
              <a:latin typeface="Robot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8788AC-52C5-4423-8CB4-3E26AFF5921C}"/>
              </a:ext>
            </a:extLst>
          </p:cNvPr>
          <p:cNvSpPr/>
          <p:nvPr/>
        </p:nvSpPr>
        <p:spPr>
          <a:xfrm>
            <a:off x="0" y="18292"/>
            <a:ext cx="12192000" cy="6821415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690AB-FA34-4DF5-AB38-8DFF024BB80E}"/>
              </a:ext>
            </a:extLst>
          </p:cNvPr>
          <p:cNvSpPr txBox="1"/>
          <p:nvPr/>
        </p:nvSpPr>
        <p:spPr>
          <a:xfrm>
            <a:off x="179145" y="390234"/>
            <a:ext cx="4543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SURVEY</a:t>
            </a:r>
          </a:p>
          <a:p>
            <a:r>
              <a:rPr lang="en-US" sz="40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BAWAH</a:t>
            </a:r>
          </a:p>
          <a:p>
            <a:r>
              <a:rPr lang="en-US" sz="40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PERMUKAAN</a:t>
            </a:r>
            <a:endParaRPr lang="en-US" sz="4000" b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19" name="Right Arrow 1">
            <a:extLst>
              <a:ext uri="{FF2B5EF4-FFF2-40B4-BE49-F238E27FC236}">
                <a16:creationId xmlns:a16="http://schemas.microsoft.com/office/drawing/2014/main" id="{E754B5A5-B182-4AED-B94A-CB967A005D62}"/>
              </a:ext>
            </a:extLst>
          </p:cNvPr>
          <p:cNvSpPr/>
          <p:nvPr/>
        </p:nvSpPr>
        <p:spPr>
          <a:xfrm>
            <a:off x="3951609" y="909172"/>
            <a:ext cx="2272928" cy="757848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5A9C8-37C1-4986-97F1-04B9BA31B680}"/>
              </a:ext>
            </a:extLst>
          </p:cNvPr>
          <p:cNvSpPr txBox="1"/>
          <p:nvPr/>
        </p:nvSpPr>
        <p:spPr>
          <a:xfrm>
            <a:off x="6266705" y="255467"/>
            <a:ext cx="5994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PETA TOP &amp; BOTTOM STRUCTURE</a:t>
            </a:r>
          </a:p>
          <a:p>
            <a:pPr algn="ctr"/>
            <a:r>
              <a:rPr lang="en-US" sz="40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(PETA ISOPACH)</a:t>
            </a:r>
            <a:endParaRPr lang="en-US" sz="4000" b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55F8FA9-2BA7-480E-88FB-C8FA2856A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r="6772"/>
          <a:stretch/>
        </p:blipFill>
        <p:spPr bwMode="auto">
          <a:xfrm>
            <a:off x="3361700" y="2201176"/>
            <a:ext cx="4738008" cy="432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D1B7C48-A4F7-40E7-AEF7-E8271BCB197B}"/>
              </a:ext>
            </a:extLst>
          </p:cNvPr>
          <p:cNvSpPr/>
          <p:nvPr/>
        </p:nvSpPr>
        <p:spPr>
          <a:xfrm>
            <a:off x="5416028" y="6554224"/>
            <a:ext cx="6852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30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Sumber</a:t>
            </a:r>
            <a:r>
              <a:rPr lang="en-US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: Daniel J </a:t>
            </a:r>
            <a:r>
              <a:rPr lang="en-US" i="1" baseline="30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Tearpock</a:t>
            </a:r>
            <a:r>
              <a:rPr lang="en-US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,,. 1991.“Applied Subsurface Geological Mapping”, New Jersey: Prentice Hall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57-8BB1-475F-A6FF-DC6FB931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7" y="1202030"/>
            <a:ext cx="6134322" cy="4696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AC7B8C-1E61-4017-97FA-250204FD8475}"/>
                  </a:ext>
                </a:extLst>
              </p:cNvPr>
              <p:cNvSpPr/>
              <p:nvPr/>
            </p:nvSpPr>
            <p:spPr>
              <a:xfrm>
                <a:off x="2763737" y="5436604"/>
                <a:ext cx="1472133" cy="5255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D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ID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AC7B8C-1E61-4017-97FA-250204FD8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737" y="5436604"/>
                <a:ext cx="1472133" cy="525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16F9AB0-0670-448D-B189-4E5D392A530A}"/>
              </a:ext>
            </a:extLst>
          </p:cNvPr>
          <p:cNvSpPr/>
          <p:nvPr/>
        </p:nvSpPr>
        <p:spPr>
          <a:xfrm>
            <a:off x="3064722" y="5397861"/>
            <a:ext cx="347908" cy="358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42FFF8-C2EE-45BC-9262-94360B04E521}"/>
              </a:ext>
            </a:extLst>
          </p:cNvPr>
          <p:cNvCxnSpPr>
            <a:cxnSpLocks/>
          </p:cNvCxnSpPr>
          <p:nvPr/>
        </p:nvCxnSpPr>
        <p:spPr>
          <a:xfrm flipH="1">
            <a:off x="2172092" y="5646843"/>
            <a:ext cx="904117" cy="179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198FF5-2C15-4F99-9E11-FFCD907126BF}"/>
              </a:ext>
            </a:extLst>
          </p:cNvPr>
          <p:cNvSpPr txBox="1"/>
          <p:nvPr/>
        </p:nvSpPr>
        <p:spPr>
          <a:xfrm>
            <a:off x="359914" y="5814635"/>
            <a:ext cx="2685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Roboto Medium"/>
              </a:rPr>
              <a:t>Jumlah</a:t>
            </a:r>
            <a:r>
              <a:rPr lang="en-US" sz="1400" b="1" dirty="0">
                <a:latin typeface="Roboto Medium"/>
              </a:rPr>
              <a:t> Waktu </a:t>
            </a:r>
            <a:r>
              <a:rPr lang="en-US" sz="1400" b="1" dirty="0" err="1">
                <a:latin typeface="Roboto Medium"/>
              </a:rPr>
              <a:t>Produksi</a:t>
            </a:r>
            <a:r>
              <a:rPr lang="en-US" sz="1400" b="1" dirty="0">
                <a:latin typeface="Roboto Medium"/>
              </a:rPr>
              <a:t> (jam)</a:t>
            </a:r>
            <a:endParaRPr lang="en-ID" sz="1400" b="1" dirty="0">
              <a:latin typeface="Roboto Medium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2D3A07-8364-4D35-9D94-3D23AD969245}"/>
              </a:ext>
            </a:extLst>
          </p:cNvPr>
          <p:cNvSpPr/>
          <p:nvPr/>
        </p:nvSpPr>
        <p:spPr>
          <a:xfrm>
            <a:off x="3326484" y="5737430"/>
            <a:ext cx="347908" cy="358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C74378-6770-492D-A473-C982D361E902}"/>
              </a:ext>
            </a:extLst>
          </p:cNvPr>
          <p:cNvCxnSpPr>
            <a:cxnSpLocks/>
          </p:cNvCxnSpPr>
          <p:nvPr/>
        </p:nvCxnSpPr>
        <p:spPr>
          <a:xfrm>
            <a:off x="3657613" y="5870618"/>
            <a:ext cx="567620" cy="251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5F7BD44-66DE-4A09-8389-0CDB9F93F9A1}"/>
              </a:ext>
            </a:extLst>
          </p:cNvPr>
          <p:cNvSpPr txBox="1"/>
          <p:nvPr/>
        </p:nvSpPr>
        <p:spPr>
          <a:xfrm>
            <a:off x="2982368" y="6122412"/>
            <a:ext cx="3528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Roboto Medium"/>
              </a:rPr>
              <a:t>Jumlah</a:t>
            </a:r>
            <a:r>
              <a:rPr lang="en-US" sz="1400" b="1" dirty="0">
                <a:latin typeface="Roboto Medium"/>
              </a:rPr>
              <a:t> Waktu </a:t>
            </a:r>
            <a:r>
              <a:rPr lang="en-US" sz="1400" b="1" dirty="0" err="1">
                <a:latin typeface="Roboto Medium"/>
              </a:rPr>
              <a:t>saat</a:t>
            </a:r>
            <a:r>
              <a:rPr lang="en-US" sz="1400" b="1" dirty="0">
                <a:latin typeface="Roboto Medium"/>
              </a:rPr>
              <a:t> </a:t>
            </a:r>
            <a:r>
              <a:rPr lang="en-US" sz="1400" b="1" dirty="0" err="1">
                <a:latin typeface="Roboto Medium"/>
              </a:rPr>
              <a:t>sumur</a:t>
            </a:r>
            <a:r>
              <a:rPr lang="en-US" sz="1400" b="1" dirty="0">
                <a:latin typeface="Roboto Medium"/>
              </a:rPr>
              <a:t> </a:t>
            </a:r>
            <a:r>
              <a:rPr lang="en-US" sz="1400" b="1" dirty="0" err="1">
                <a:latin typeface="Roboto Medium"/>
              </a:rPr>
              <a:t>ditutup</a:t>
            </a:r>
            <a:r>
              <a:rPr lang="en-US" sz="1400" b="1" dirty="0">
                <a:latin typeface="Roboto Medium"/>
              </a:rPr>
              <a:t> (jam)</a:t>
            </a:r>
            <a:endParaRPr lang="en-ID" sz="1400" b="1" dirty="0">
              <a:latin typeface="Roboto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2491C2-A2D7-4076-8919-C7299ECEEBFF}"/>
              </a:ext>
            </a:extLst>
          </p:cNvPr>
          <p:cNvSpPr/>
          <p:nvPr/>
        </p:nvSpPr>
        <p:spPr>
          <a:xfrm>
            <a:off x="331975" y="2807661"/>
            <a:ext cx="503056" cy="1842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E38CAD-6EA4-49EB-8545-C24F06ED9A57}"/>
              </a:ext>
            </a:extLst>
          </p:cNvPr>
          <p:cNvCxnSpPr>
            <a:stCxn id="14" idx="3"/>
          </p:cNvCxnSpPr>
          <p:nvPr/>
        </p:nvCxnSpPr>
        <p:spPr>
          <a:xfrm>
            <a:off x="835031" y="3729095"/>
            <a:ext cx="4554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B52C6D-7776-4454-A239-D85BCE5EF5E4}"/>
              </a:ext>
            </a:extLst>
          </p:cNvPr>
          <p:cNvSpPr txBox="1"/>
          <p:nvPr/>
        </p:nvSpPr>
        <p:spPr>
          <a:xfrm>
            <a:off x="1290461" y="3404798"/>
            <a:ext cx="173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Roboto Medium"/>
              </a:rPr>
              <a:t>Tekanan</a:t>
            </a:r>
            <a:r>
              <a:rPr lang="en-US" sz="1400" b="1" dirty="0">
                <a:latin typeface="Roboto Medium"/>
              </a:rPr>
              <a:t> </a:t>
            </a:r>
            <a:r>
              <a:rPr lang="en-US" sz="1400" b="1" dirty="0" err="1">
                <a:latin typeface="Roboto Medium"/>
              </a:rPr>
              <a:t>saat</a:t>
            </a:r>
            <a:r>
              <a:rPr lang="en-US" sz="1400" b="1" dirty="0">
                <a:latin typeface="Roboto Medium"/>
              </a:rPr>
              <a:t> </a:t>
            </a:r>
            <a:r>
              <a:rPr lang="en-US" sz="1400" b="1" dirty="0" err="1">
                <a:latin typeface="Roboto Medium"/>
              </a:rPr>
              <a:t>sumur</a:t>
            </a:r>
            <a:r>
              <a:rPr lang="en-US" sz="1400" b="1" dirty="0">
                <a:latin typeface="Roboto Medium"/>
              </a:rPr>
              <a:t> di </a:t>
            </a:r>
            <a:r>
              <a:rPr lang="en-US" sz="1400" b="1" dirty="0" err="1">
                <a:latin typeface="Roboto Medium"/>
              </a:rPr>
              <a:t>tutup</a:t>
            </a:r>
            <a:endParaRPr lang="en-ID" sz="1400" b="1" dirty="0">
              <a:latin typeface="Roboto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DBD69-0F00-4376-9CF4-517BBDC39046}"/>
              </a:ext>
            </a:extLst>
          </p:cNvPr>
          <p:cNvSpPr/>
          <p:nvPr/>
        </p:nvSpPr>
        <p:spPr>
          <a:xfrm>
            <a:off x="2914775" y="5433143"/>
            <a:ext cx="1912972" cy="62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Horner Time</a:t>
            </a:r>
            <a:endParaRPr lang="en-ID" sz="1400" b="1" i="1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9706D-47DC-4EE3-8100-35DA639174A8}"/>
              </a:ext>
            </a:extLst>
          </p:cNvPr>
          <p:cNvCxnSpPr/>
          <p:nvPr/>
        </p:nvCxnSpPr>
        <p:spPr>
          <a:xfrm flipV="1">
            <a:off x="3021935" y="1912327"/>
            <a:ext cx="2966209" cy="1371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63DB99B-7B61-4D37-87D8-F84A75537CE2}"/>
              </a:ext>
            </a:extLst>
          </p:cNvPr>
          <p:cNvSpPr/>
          <p:nvPr/>
        </p:nvSpPr>
        <p:spPr>
          <a:xfrm>
            <a:off x="5828731" y="5177344"/>
            <a:ext cx="347908" cy="3336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2EFF30-3776-4D71-BD49-12C591464A93}"/>
              </a:ext>
            </a:extLst>
          </p:cNvPr>
          <p:cNvCxnSpPr>
            <a:stCxn id="23" idx="6"/>
          </p:cNvCxnSpPr>
          <p:nvPr/>
        </p:nvCxnSpPr>
        <p:spPr>
          <a:xfrm>
            <a:off x="6176639" y="5344147"/>
            <a:ext cx="3652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762BB6-2B11-4413-A1A0-E882CA4B9EB3}"/>
              </a:ext>
            </a:extLst>
          </p:cNvPr>
          <p:cNvCxnSpPr/>
          <p:nvPr/>
        </p:nvCxnSpPr>
        <p:spPr>
          <a:xfrm flipV="1">
            <a:off x="6541899" y="1912327"/>
            <a:ext cx="0" cy="34318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713C55-E989-4E43-894B-8D2AF6863564}"/>
              </a:ext>
            </a:extLst>
          </p:cNvPr>
          <p:cNvCxnSpPr>
            <a:cxnSpLocks/>
          </p:cNvCxnSpPr>
          <p:nvPr/>
        </p:nvCxnSpPr>
        <p:spPr>
          <a:xfrm flipH="1">
            <a:off x="6359270" y="1912327"/>
            <a:ext cx="1826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D5BD7B4-7820-41DF-B276-D499C2F386D4}"/>
              </a:ext>
            </a:extLst>
          </p:cNvPr>
          <p:cNvSpPr txBox="1"/>
          <p:nvPr/>
        </p:nvSpPr>
        <p:spPr>
          <a:xfrm>
            <a:off x="7093810" y="1707196"/>
            <a:ext cx="2055243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8CBABE"/>
                </a:solidFill>
                <a:latin typeface="Roboto Medium"/>
              </a:rPr>
              <a:t>DENGAN</a:t>
            </a:r>
            <a:r>
              <a:rPr lang="en-US" sz="1600" b="1" dirty="0">
                <a:latin typeface="Roboto Medium"/>
              </a:rPr>
              <a:t> </a:t>
            </a:r>
            <a:r>
              <a:rPr lang="en-US" sz="1600" b="1" dirty="0">
                <a:solidFill>
                  <a:srgbClr val="44546A"/>
                </a:solidFill>
                <a:latin typeface="Roboto Medium"/>
              </a:rPr>
              <a:t>CATATAN</a:t>
            </a:r>
            <a:endParaRPr lang="en-ID" sz="1600" b="1" dirty="0">
              <a:solidFill>
                <a:srgbClr val="44546A"/>
              </a:solidFill>
              <a:latin typeface="Roboto Medium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A8D4E0-E4D6-425F-9EEB-DE901B985556}"/>
              </a:ext>
            </a:extLst>
          </p:cNvPr>
          <p:cNvSpPr/>
          <p:nvPr/>
        </p:nvSpPr>
        <p:spPr>
          <a:xfrm>
            <a:off x="1290461" y="3283927"/>
            <a:ext cx="1511496" cy="796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045580-DBF1-48D9-B6A1-8EBF29ED4F09}"/>
              </a:ext>
            </a:extLst>
          </p:cNvPr>
          <p:cNvCxnSpPr>
            <a:cxnSpLocks/>
          </p:cNvCxnSpPr>
          <p:nvPr/>
        </p:nvCxnSpPr>
        <p:spPr>
          <a:xfrm>
            <a:off x="2801957" y="3628237"/>
            <a:ext cx="41493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1E340EC-7026-49F6-9DE7-6F2BF5907F06}"/>
              </a:ext>
            </a:extLst>
          </p:cNvPr>
          <p:cNvSpPr/>
          <p:nvPr/>
        </p:nvSpPr>
        <p:spPr>
          <a:xfrm>
            <a:off x="6992293" y="2142879"/>
            <a:ext cx="4934466" cy="41825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F676D2-D859-4D53-9E1F-759EEF832821}"/>
              </a:ext>
            </a:extLst>
          </p:cNvPr>
          <p:cNvSpPr txBox="1"/>
          <p:nvPr/>
        </p:nvSpPr>
        <p:spPr>
          <a:xfrm>
            <a:off x="7166180" y="2274327"/>
            <a:ext cx="4832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 Medium"/>
              </a:rPr>
              <a:t>Pada Analisa </a:t>
            </a:r>
            <a:r>
              <a:rPr lang="en-US" sz="1400" b="1" dirty="0" err="1">
                <a:latin typeface="Roboto Medium"/>
              </a:rPr>
              <a:t>tekanan</a:t>
            </a:r>
            <a:r>
              <a:rPr lang="en-US" sz="1400" b="1" dirty="0">
                <a:latin typeface="Roboto Medium"/>
              </a:rPr>
              <a:t> </a:t>
            </a:r>
            <a:r>
              <a:rPr lang="en-US" sz="1400" b="1" dirty="0" err="1">
                <a:latin typeface="Roboto Medium"/>
              </a:rPr>
              <a:t>sumur</a:t>
            </a:r>
            <a:r>
              <a:rPr lang="en-US" sz="1400" b="1" dirty="0">
                <a:latin typeface="Roboto Medium"/>
              </a:rPr>
              <a:t> gas </a:t>
            </a:r>
            <a:r>
              <a:rPr lang="en-US" sz="1400" b="1" dirty="0" err="1">
                <a:latin typeface="Roboto Medium"/>
              </a:rPr>
              <a:t>sangat</a:t>
            </a:r>
            <a:r>
              <a:rPr lang="en-US" sz="1400" b="1" dirty="0">
                <a:latin typeface="Roboto Medium"/>
              </a:rPr>
              <a:t> </a:t>
            </a:r>
            <a:r>
              <a:rPr lang="en-US" sz="1400" b="1" dirty="0" err="1">
                <a:latin typeface="Roboto Medium"/>
              </a:rPr>
              <a:t>dipengaruhi</a:t>
            </a:r>
            <a:r>
              <a:rPr lang="en-US" sz="1400" b="1" dirty="0">
                <a:latin typeface="Roboto Medium"/>
              </a:rPr>
              <a:t> oleh </a:t>
            </a:r>
            <a:r>
              <a:rPr lang="en-US" sz="1400" b="1" dirty="0" err="1">
                <a:latin typeface="Roboto Medium"/>
              </a:rPr>
              <a:t>besarnya</a:t>
            </a:r>
            <a:r>
              <a:rPr lang="en-US" sz="1400" b="1" dirty="0">
                <a:latin typeface="Roboto Medium"/>
              </a:rPr>
              <a:t> </a:t>
            </a:r>
            <a:r>
              <a:rPr lang="en-US" sz="1400" b="1" dirty="0" err="1">
                <a:latin typeface="Roboto Medium"/>
              </a:rPr>
              <a:t>tekanan</a:t>
            </a:r>
            <a:r>
              <a:rPr lang="en-US" sz="1400" b="1" dirty="0">
                <a:latin typeface="Roboto Medium"/>
              </a:rPr>
              <a:t> reservoir </a:t>
            </a:r>
            <a:r>
              <a:rPr lang="en-US" sz="1400" b="1" dirty="0" err="1">
                <a:latin typeface="Roboto Medium"/>
              </a:rPr>
              <a:t>karena</a:t>
            </a:r>
            <a:r>
              <a:rPr lang="en-US" sz="1400" b="1" dirty="0">
                <a:latin typeface="Roboto Medium"/>
              </a:rPr>
              <a:t> </a:t>
            </a:r>
            <a:r>
              <a:rPr lang="en-US" sz="1400" b="1" dirty="0" err="1">
                <a:latin typeface="Roboto Medium"/>
              </a:rPr>
              <a:t>sifat</a:t>
            </a:r>
            <a:r>
              <a:rPr lang="en-US" sz="1400" b="1" dirty="0">
                <a:latin typeface="Roboto Medium"/>
              </a:rPr>
              <a:t> gas yang </a:t>
            </a:r>
            <a:r>
              <a:rPr lang="en-US" sz="1400" b="1" dirty="0" err="1">
                <a:latin typeface="Roboto Medium"/>
              </a:rPr>
              <a:t>kompressible</a:t>
            </a:r>
            <a:r>
              <a:rPr lang="en-US" sz="1400" b="1" dirty="0">
                <a:latin typeface="Roboto Medium"/>
              </a:rPr>
              <a:t> </a:t>
            </a:r>
            <a:endParaRPr lang="en-ID" sz="1400" b="1" dirty="0">
              <a:latin typeface="Roboto Medium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5E6EDB4-73AC-4750-B669-93189FD3E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80" y="3115457"/>
            <a:ext cx="4738788" cy="292912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4678C2F-BB12-4182-B3AF-60ABEE79C95E}"/>
              </a:ext>
            </a:extLst>
          </p:cNvPr>
          <p:cNvSpPr txBox="1"/>
          <p:nvPr/>
        </p:nvSpPr>
        <p:spPr>
          <a:xfrm>
            <a:off x="8246709" y="500400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/>
              </a:rPr>
              <a:t>P</a:t>
            </a:r>
            <a:r>
              <a:rPr lang="en-US" baseline="30000" dirty="0">
                <a:latin typeface="Roboto Medium"/>
              </a:rPr>
              <a:t>2</a:t>
            </a:r>
            <a:endParaRPr lang="en-ID" baseline="30000" dirty="0">
              <a:latin typeface="Roboto Medium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2B1A5B-08BF-4790-8F2E-BA408DE72341}"/>
              </a:ext>
            </a:extLst>
          </p:cNvPr>
          <p:cNvSpPr txBox="1"/>
          <p:nvPr/>
        </p:nvSpPr>
        <p:spPr>
          <a:xfrm>
            <a:off x="10670336" y="487824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Medium"/>
              </a:rPr>
              <a:t>P</a:t>
            </a:r>
            <a:endParaRPr lang="en-ID" baseline="30000" dirty="0">
              <a:latin typeface="Roboto Medium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C5738E-C41C-42C0-B0FD-8DB9E5E6C0F0}"/>
              </a:ext>
            </a:extLst>
          </p:cNvPr>
          <p:cNvSpPr txBox="1"/>
          <p:nvPr/>
        </p:nvSpPr>
        <p:spPr>
          <a:xfrm>
            <a:off x="9530790" y="503620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>
                <a:latin typeface="Roboto Medium"/>
                <a:cs typeface="Arial" panose="020B0604020202020204" pitchFamily="34" charset="0"/>
              </a:rPr>
              <a:t>Ψ</a:t>
            </a:r>
            <a:endParaRPr lang="en-ID" sz="2400" baseline="30000" dirty="0">
              <a:latin typeface="Roboto Medium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511B58-9C36-47AC-8D23-5ABB633C75E7}"/>
              </a:ext>
            </a:extLst>
          </p:cNvPr>
          <p:cNvSpPr txBox="1"/>
          <p:nvPr/>
        </p:nvSpPr>
        <p:spPr>
          <a:xfrm>
            <a:off x="8582913" y="5805415"/>
            <a:ext cx="52450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baseline="30000" dirty="0">
                <a:latin typeface="Roboto Medium"/>
              </a:rPr>
              <a:t>2000</a:t>
            </a:r>
            <a:endParaRPr lang="en-ID" b="1" baseline="30000" dirty="0">
              <a:latin typeface="Roboto Medium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61DAD4-1CF1-4FAE-B253-74D662674DEF}"/>
              </a:ext>
            </a:extLst>
          </p:cNvPr>
          <p:cNvSpPr txBox="1"/>
          <p:nvPr/>
        </p:nvSpPr>
        <p:spPr>
          <a:xfrm>
            <a:off x="10254835" y="5784616"/>
            <a:ext cx="52450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baseline="30000" dirty="0">
                <a:latin typeface="Roboto Medium"/>
              </a:rPr>
              <a:t>3000</a:t>
            </a:r>
            <a:endParaRPr lang="en-ID" b="1" baseline="30000" dirty="0">
              <a:latin typeface="Roboto Medium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794209-9C2C-4BB9-8803-D843682B7E91}"/>
              </a:ext>
            </a:extLst>
          </p:cNvPr>
          <p:cNvSpPr txBox="1"/>
          <p:nvPr/>
        </p:nvSpPr>
        <p:spPr>
          <a:xfrm>
            <a:off x="7070145" y="3764555"/>
            <a:ext cx="46320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sz="2000" b="1" baseline="30000" dirty="0">
                <a:latin typeface="Roboto Medium"/>
              </a:rPr>
              <a:t>µ</a:t>
            </a:r>
            <a:r>
              <a:rPr lang="en-ID" sz="1400" b="1" baseline="-25000" dirty="0" err="1">
                <a:latin typeface="Roboto Medium"/>
              </a:rPr>
              <a:t>g</a:t>
            </a:r>
            <a:r>
              <a:rPr lang="en-ID" sz="1400" b="1" dirty="0" err="1">
                <a:latin typeface="Roboto Medium"/>
              </a:rPr>
              <a:t>Z</a:t>
            </a:r>
            <a:endParaRPr lang="en-ID" sz="1400" b="1" baseline="-25000" dirty="0">
              <a:latin typeface="Roboto Medium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0A07ED-C06F-44A3-89E7-FC9D223EA679}"/>
              </a:ext>
            </a:extLst>
          </p:cNvPr>
          <p:cNvSpPr/>
          <p:nvPr/>
        </p:nvSpPr>
        <p:spPr>
          <a:xfrm>
            <a:off x="-18531" y="6623145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C79F3A-3CB1-4AD3-BB29-BBF18E884617}"/>
              </a:ext>
            </a:extLst>
          </p:cNvPr>
          <p:cNvSpPr/>
          <p:nvPr/>
        </p:nvSpPr>
        <p:spPr>
          <a:xfrm>
            <a:off x="7307681" y="6430189"/>
            <a:ext cx="4838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Ahmed, Tarek. 2001. Reservoir Engineering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Handbook.Texas:Gulf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Proffesional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Publishing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EAAB4C-538E-47E1-9A63-F57B617055B5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F00AC8-557F-4BE8-82A3-B1C065460C88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81798-503B-438B-B880-465912B195C3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 err="1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Menentukan</a:t>
            </a:r>
            <a:r>
              <a:rPr lang="en-US" sz="2400" b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spc="100" dirty="0" err="1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Tekanan</a:t>
            </a:r>
            <a:r>
              <a:rPr lang="en-US" sz="2400" b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 Reservoir </a:t>
            </a:r>
            <a:r>
              <a:rPr lang="en-US" sz="2400" b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dengan</a:t>
            </a:r>
            <a:r>
              <a:rPr lang="en-US" sz="2400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Analisa PBU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Test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586C2F-4BA8-46B0-97FD-3E1F9FDD6102}"/>
                  </a:ext>
                </a:extLst>
              </p:cNvPr>
              <p:cNvSpPr txBox="1"/>
              <p:nvPr/>
            </p:nvSpPr>
            <p:spPr>
              <a:xfrm>
                <a:off x="7618613" y="3233001"/>
                <a:ext cx="2012730" cy="669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D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  <m:brk m:alnAt="23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ref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  <m:r>
                                <m:rPr>
                                  <m:nor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dP</m:t>
                          </m:r>
                        </m:e>
                      </m:nary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586C2F-4BA8-46B0-97FD-3E1F9FDD6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13" y="3233001"/>
                <a:ext cx="2012730" cy="669542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99EB01-C687-4F34-9507-AAB6508D360B}"/>
              </a:ext>
            </a:extLst>
          </p:cNvPr>
          <p:cNvSpPr/>
          <p:nvPr/>
        </p:nvSpPr>
        <p:spPr>
          <a:xfrm>
            <a:off x="7586447" y="3169143"/>
            <a:ext cx="2044896" cy="8433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CF6E49-0935-414A-AA29-0C2C13DAAB48}"/>
              </a:ext>
            </a:extLst>
          </p:cNvPr>
          <p:cNvCxnSpPr>
            <a:cxnSpLocks/>
          </p:cNvCxnSpPr>
          <p:nvPr/>
        </p:nvCxnSpPr>
        <p:spPr>
          <a:xfrm flipH="1" flipV="1">
            <a:off x="8845164" y="4146655"/>
            <a:ext cx="737492" cy="7315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A4CB933-D8B0-412B-A9E5-C33D3BE8D0EE}"/>
                  </a:ext>
                </a:extLst>
              </p:cNvPr>
              <p:cNvSpPr txBox="1"/>
              <p:nvPr/>
            </p:nvSpPr>
            <p:spPr>
              <a:xfrm>
                <a:off x="13448" y="5869225"/>
                <a:ext cx="2208874" cy="603114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kh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1,632 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panose="02040503050406030204" pitchFamily="18" charset="0"/>
                            </a:rPr>
                            <m:t>sc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A4CB933-D8B0-412B-A9E5-C33D3BE8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8" y="5869225"/>
                <a:ext cx="2208874" cy="6031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DB0EFC-E9E8-4E97-954A-C26BD681166F}"/>
                  </a:ext>
                </a:extLst>
              </p:cNvPr>
              <p:cNvSpPr txBox="1"/>
              <p:nvPr/>
            </p:nvSpPr>
            <p:spPr>
              <a:xfrm>
                <a:off x="2313231" y="5838968"/>
                <a:ext cx="5376087" cy="691536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=1,151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ID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0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𝑤𝑠</m:t>
                              </m:r>
                              <m:r>
                                <a:rPr lang="en-US" sz="20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ID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0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𝑤𝑓</m:t>
                              </m:r>
                              <m:r>
                                <a:rPr lang="en-US" sz="20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𝑟𝑤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+3,23</m:t>
                          </m:r>
                        </m:e>
                      </m:d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DB0EFC-E9E8-4E97-954A-C26BD681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231" y="5838968"/>
                <a:ext cx="5376087" cy="6915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21" grpId="0" animBg="1"/>
      <p:bldP spid="21" grpId="1" animBg="1"/>
      <p:bldP spid="24" grpId="0"/>
      <p:bldP spid="24" grpId="1"/>
      <p:bldP spid="14" grpId="0" animBg="1"/>
      <p:bldP spid="31" grpId="0"/>
      <p:bldP spid="18" grpId="0" animBg="1"/>
      <p:bldP spid="23" grpId="0" animBg="1"/>
      <p:bldP spid="23" grpId="1" animBg="1"/>
      <p:bldP spid="45" grpId="1" animBg="1"/>
      <p:bldP spid="35" grpId="0" animBg="1"/>
      <p:bldP spid="46" grpId="0" animBg="1"/>
      <p:bldP spid="53" grpId="1"/>
      <p:bldP spid="50" grpId="0"/>
      <p:bldP spid="58" grpId="0"/>
      <p:bldP spid="59" grpId="0"/>
      <p:bldP spid="60" grpId="0" animBg="1"/>
      <p:bldP spid="61" grpId="0" animBg="1"/>
      <p:bldP spid="64" grpId="0" animBg="1"/>
      <p:bldP spid="44" grpId="0"/>
      <p:bldP spid="2" grpId="0" animBg="1"/>
      <p:bldP spid="49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AFAC30-F3F6-47AE-95E4-A0757085B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6206" cy="685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16710" y="-209008"/>
            <a:ext cx="4452079" cy="724247"/>
          </a:xfrm>
        </p:spPr>
        <p:txBody>
          <a:bodyPr>
            <a:normAutofit/>
          </a:bodyPr>
          <a:lstStyle/>
          <a:p>
            <a:r>
              <a:rPr lang="en-ID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Flow</a:t>
            </a:r>
          </a:p>
        </p:txBody>
      </p:sp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24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Picture 825">
            <a:extLst>
              <a:ext uri="{FF2B5EF4-FFF2-40B4-BE49-F238E27FC236}">
                <a16:creationId xmlns:a16="http://schemas.microsoft.com/office/drawing/2014/main" id="{18DF2D53-2A10-4CD2-9407-FFE718E2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15" y="4034784"/>
            <a:ext cx="4020111" cy="270547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3C79F3A-3CB1-4AD3-BB29-BBF18E884617}"/>
              </a:ext>
            </a:extLst>
          </p:cNvPr>
          <p:cNvSpPr/>
          <p:nvPr/>
        </p:nvSpPr>
        <p:spPr>
          <a:xfrm>
            <a:off x="5884466" y="6596390"/>
            <a:ext cx="7399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Spivey P. John., &amp; Lee, John. 2013. Applied Well Test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Interpretation.Amerika:SPE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(page:89)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EAAB4C-538E-47E1-9A63-F57B617055B5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F00AC8-557F-4BE8-82A3-B1C065460C88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81798-503B-438B-B880-465912B195C3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Analisa Pressure Derivative </a:t>
            </a:r>
            <a:r>
              <a:rPr lang="en-US" sz="2400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pada PBU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Test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FE6D94D1-CF2C-4B71-B837-238D72CBE394}"/>
              </a:ext>
            </a:extLst>
          </p:cNvPr>
          <p:cNvSpPr txBox="1"/>
          <p:nvPr/>
        </p:nvSpPr>
        <p:spPr>
          <a:xfrm>
            <a:off x="8277726" y="1711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grpSp>
        <p:nvGrpSpPr>
          <p:cNvPr id="824" name="Group 823">
            <a:extLst>
              <a:ext uri="{FF2B5EF4-FFF2-40B4-BE49-F238E27FC236}">
                <a16:creationId xmlns:a16="http://schemas.microsoft.com/office/drawing/2014/main" id="{E86D81EC-BF4D-4554-A39F-933E2F3FC2E5}"/>
              </a:ext>
            </a:extLst>
          </p:cNvPr>
          <p:cNvGrpSpPr/>
          <p:nvPr/>
        </p:nvGrpSpPr>
        <p:grpSpPr>
          <a:xfrm>
            <a:off x="186030" y="1038993"/>
            <a:ext cx="6403734" cy="4120044"/>
            <a:chOff x="353106" y="1426511"/>
            <a:chExt cx="6403734" cy="4120044"/>
          </a:xfrm>
        </p:grpSpPr>
        <p:grpSp>
          <p:nvGrpSpPr>
            <p:cNvPr id="49" name="Group 3">
              <a:extLst>
                <a:ext uri="{FF2B5EF4-FFF2-40B4-BE49-F238E27FC236}">
                  <a16:creationId xmlns:a16="http://schemas.microsoft.com/office/drawing/2014/main" id="{31D29E14-25A5-4553-BC73-2A2570FBB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106" y="1426511"/>
              <a:ext cx="6403734" cy="4120044"/>
              <a:chOff x="386" y="1007"/>
              <a:chExt cx="4931" cy="3251"/>
            </a:xfrm>
          </p:grpSpPr>
          <p:sp>
            <p:nvSpPr>
              <p:cNvPr id="55" name="Rectangle 4">
                <a:extLst>
                  <a:ext uri="{FF2B5EF4-FFF2-40B4-BE49-F238E27FC236}">
                    <a16:creationId xmlns:a16="http://schemas.microsoft.com/office/drawing/2014/main" id="{17D8CF7D-134A-4997-8BFC-D38A2FF37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4" y="1015"/>
                <a:ext cx="1077" cy="2786"/>
              </a:xfrm>
              <a:prstGeom prst="rect">
                <a:avLst/>
              </a:prstGeom>
              <a:solidFill>
                <a:srgbClr val="FFFFCC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9933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D"/>
              </a:p>
            </p:txBody>
          </p:sp>
          <p:grpSp>
            <p:nvGrpSpPr>
              <p:cNvPr id="56" name="Group 5">
                <a:extLst>
                  <a:ext uri="{FF2B5EF4-FFF2-40B4-BE49-F238E27FC236}">
                    <a16:creationId xmlns:a16="http://schemas.microsoft.com/office/drawing/2014/main" id="{BE62ADB8-6527-433B-8FC2-A47C169DAC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25" y="1007"/>
                <a:ext cx="511" cy="2794"/>
                <a:chOff x="3707" y="986"/>
                <a:chExt cx="511" cy="2794"/>
              </a:xfrm>
            </p:grpSpPr>
            <p:sp>
              <p:nvSpPr>
                <p:cNvPr id="812" name="Rectangle 6">
                  <a:extLst>
                    <a:ext uri="{FF2B5EF4-FFF2-40B4-BE49-F238E27FC236}">
                      <a16:creationId xmlns:a16="http://schemas.microsoft.com/office/drawing/2014/main" id="{C72F2D69-EE7F-42E4-9194-DA29E0165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7" y="994"/>
                  <a:ext cx="511" cy="2786"/>
                </a:xfrm>
                <a:prstGeom prst="rect">
                  <a:avLst/>
                </a:prstGeom>
                <a:solidFill>
                  <a:srgbClr val="CCFFCC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9933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D"/>
                </a:p>
              </p:txBody>
            </p:sp>
            <p:sp>
              <p:nvSpPr>
                <p:cNvPr id="813" name="Line 7">
                  <a:extLst>
                    <a:ext uri="{FF2B5EF4-FFF2-40B4-BE49-F238E27FC236}">
                      <a16:creationId xmlns:a16="http://schemas.microsoft.com/office/drawing/2014/main" id="{72C23565-19E3-431B-A170-F2EE56ECF3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3" y="986"/>
                  <a:ext cx="0" cy="279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7" name="Group 8">
                <a:extLst>
                  <a:ext uri="{FF2B5EF4-FFF2-40B4-BE49-F238E27FC236}">
                    <a16:creationId xmlns:a16="http://schemas.microsoft.com/office/drawing/2014/main" id="{87B8B57F-57A6-499D-9432-43B11DD0FA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1" y="1007"/>
                <a:ext cx="3074" cy="2794"/>
                <a:chOff x="633" y="986"/>
                <a:chExt cx="3074" cy="2794"/>
              </a:xfrm>
            </p:grpSpPr>
            <p:sp>
              <p:nvSpPr>
                <p:cNvPr id="810" name="Rectangle 9">
                  <a:extLst>
                    <a:ext uri="{FF2B5EF4-FFF2-40B4-BE49-F238E27FC236}">
                      <a16:creationId xmlns:a16="http://schemas.microsoft.com/office/drawing/2014/main" id="{B1307D43-FEB2-419A-B0AE-7B76715DD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994"/>
                  <a:ext cx="3073" cy="2786"/>
                </a:xfrm>
                <a:prstGeom prst="rect">
                  <a:avLst/>
                </a:prstGeom>
                <a:solidFill>
                  <a:srgbClr val="CCEC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9933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D" b="1" dirty="0"/>
                </a:p>
              </p:txBody>
            </p:sp>
            <p:sp>
              <p:nvSpPr>
                <p:cNvPr id="811" name="Line 10">
                  <a:extLst>
                    <a:ext uri="{FF2B5EF4-FFF2-40B4-BE49-F238E27FC236}">
                      <a16:creationId xmlns:a16="http://schemas.microsoft.com/office/drawing/2014/main" id="{39F7A0D9-8EA4-4E81-A85F-7181EB1C6A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07" y="986"/>
                  <a:ext cx="0" cy="279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ID"/>
                </a:p>
              </p:txBody>
            </p:sp>
          </p:grpSp>
          <p:grpSp>
            <p:nvGrpSpPr>
              <p:cNvPr id="62" name="Group 11">
                <a:extLst>
                  <a:ext uri="{FF2B5EF4-FFF2-40B4-BE49-F238E27FC236}">
                    <a16:creationId xmlns:a16="http://schemas.microsoft.com/office/drawing/2014/main" id="{D6EA0F32-8B00-497E-8630-D81DE92425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" y="1027"/>
                <a:ext cx="4669" cy="2781"/>
                <a:chOff x="630" y="1019"/>
                <a:chExt cx="4669" cy="2781"/>
              </a:xfrm>
            </p:grpSpPr>
            <p:sp>
              <p:nvSpPr>
                <p:cNvPr id="610" name="Rectangle 12">
                  <a:extLst>
                    <a:ext uri="{FF2B5EF4-FFF2-40B4-BE49-F238E27FC236}">
                      <a16:creationId xmlns:a16="http://schemas.microsoft.com/office/drawing/2014/main" id="{DFD27BE8-1FBB-4634-8296-D676F1A765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1019"/>
                  <a:ext cx="4668" cy="27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11" name="Line 13">
                  <a:extLst>
                    <a:ext uri="{FF2B5EF4-FFF2-40B4-BE49-F238E27FC236}">
                      <a16:creationId xmlns:a16="http://schemas.microsoft.com/office/drawing/2014/main" id="{0D63409D-7FA2-4C6A-920E-272FB5D627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0" y="3799"/>
                  <a:ext cx="466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12" name="Line 14">
                  <a:extLst>
                    <a:ext uri="{FF2B5EF4-FFF2-40B4-BE49-F238E27FC236}">
                      <a16:creationId xmlns:a16="http://schemas.microsoft.com/office/drawing/2014/main" id="{7E9801E2-F629-4DBB-9770-5593934038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0" y="2874"/>
                  <a:ext cx="466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13" name="Line 15">
                  <a:extLst>
                    <a:ext uri="{FF2B5EF4-FFF2-40B4-BE49-F238E27FC236}">
                      <a16:creationId xmlns:a16="http://schemas.microsoft.com/office/drawing/2014/main" id="{D65F33A9-EBE1-4769-B58B-664718DB3E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0" y="1944"/>
                  <a:ext cx="466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14" name="Line 16">
                  <a:extLst>
                    <a:ext uri="{FF2B5EF4-FFF2-40B4-BE49-F238E27FC236}">
                      <a16:creationId xmlns:a16="http://schemas.microsoft.com/office/drawing/2014/main" id="{E870DC88-18AC-4FB0-A051-045509593D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0" y="1019"/>
                  <a:ext cx="466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15" name="Line 17">
                  <a:extLst>
                    <a:ext uri="{FF2B5EF4-FFF2-40B4-BE49-F238E27FC236}">
                      <a16:creationId xmlns:a16="http://schemas.microsoft.com/office/drawing/2014/main" id="{2319B33D-7F74-4087-9DD6-3640DD4B51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0" y="1019"/>
                  <a:ext cx="1" cy="27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16" name="Line 18">
                  <a:extLst>
                    <a:ext uri="{FF2B5EF4-FFF2-40B4-BE49-F238E27FC236}">
                      <a16:creationId xmlns:a16="http://schemas.microsoft.com/office/drawing/2014/main" id="{DE4B14E0-A031-455B-B0D6-3ED6A0EED3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1" y="1019"/>
                  <a:ext cx="1" cy="27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17" name="Line 19">
                  <a:extLst>
                    <a:ext uri="{FF2B5EF4-FFF2-40B4-BE49-F238E27FC236}">
                      <a16:creationId xmlns:a16="http://schemas.microsoft.com/office/drawing/2014/main" id="{813E524D-567D-4AAE-88E3-5A84D745F8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8" y="1019"/>
                  <a:ext cx="1" cy="27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18" name="Line 20">
                  <a:extLst>
                    <a:ext uri="{FF2B5EF4-FFF2-40B4-BE49-F238E27FC236}">
                      <a16:creationId xmlns:a16="http://schemas.microsoft.com/office/drawing/2014/main" id="{8D81016A-B87B-4AEC-900B-3332B7A2D3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30" y="1019"/>
                  <a:ext cx="1" cy="27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19" name="Line 21">
                  <a:extLst>
                    <a:ext uri="{FF2B5EF4-FFF2-40B4-BE49-F238E27FC236}">
                      <a16:creationId xmlns:a16="http://schemas.microsoft.com/office/drawing/2014/main" id="{5D438AC2-911A-4625-BED1-EB3F28922F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7" y="1019"/>
                  <a:ext cx="1" cy="27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0" name="Line 22">
                  <a:extLst>
                    <a:ext uri="{FF2B5EF4-FFF2-40B4-BE49-F238E27FC236}">
                      <a16:creationId xmlns:a16="http://schemas.microsoft.com/office/drawing/2014/main" id="{6238A18C-2783-4BFD-B964-630BC6CE4D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98" y="1019"/>
                  <a:ext cx="1" cy="27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1" name="Rectangle 23">
                  <a:extLst>
                    <a:ext uri="{FF2B5EF4-FFF2-40B4-BE49-F238E27FC236}">
                      <a16:creationId xmlns:a16="http://schemas.microsoft.com/office/drawing/2014/main" id="{4239BEBD-F76A-4B84-8FE2-2F4B4C43F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1019"/>
                  <a:ext cx="4668" cy="2780"/>
                </a:xfrm>
                <a:prstGeom prst="rect">
                  <a:avLst/>
                </a:prstGeom>
                <a:noFill/>
                <a:ln w="17463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2" name="Oval 24">
                  <a:extLst>
                    <a:ext uri="{FF2B5EF4-FFF2-40B4-BE49-F238E27FC236}">
                      <a16:creationId xmlns:a16="http://schemas.microsoft.com/office/drawing/2014/main" id="{656E8D8E-2996-476B-8896-A495264B0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0" y="3057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3" name="Oval 25">
                  <a:extLst>
                    <a:ext uri="{FF2B5EF4-FFF2-40B4-BE49-F238E27FC236}">
                      <a16:creationId xmlns:a16="http://schemas.microsoft.com/office/drawing/2014/main" id="{C9AA1D3F-AC60-49F0-B13C-E3EF45BCF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5" y="2846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4" name="Oval 26">
                  <a:extLst>
                    <a:ext uri="{FF2B5EF4-FFF2-40B4-BE49-F238E27FC236}">
                      <a16:creationId xmlns:a16="http://schemas.microsoft.com/office/drawing/2014/main" id="{EF8D5C4A-4B3B-49AA-9D72-F1248B9AC3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3" y="270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5" name="Oval 27">
                  <a:extLst>
                    <a:ext uri="{FF2B5EF4-FFF2-40B4-BE49-F238E27FC236}">
                      <a16:creationId xmlns:a16="http://schemas.microsoft.com/office/drawing/2014/main" id="{A96BB167-86EF-4134-859E-1F3626D4F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3" y="2597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6" name="Oval 28">
                  <a:extLst>
                    <a:ext uri="{FF2B5EF4-FFF2-40B4-BE49-F238E27FC236}">
                      <a16:creationId xmlns:a16="http://schemas.microsoft.com/office/drawing/2014/main" id="{E38D4D02-C8CF-4AD7-BECA-A44DBC5FF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73" y="245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7" name="Oval 29">
                  <a:extLst>
                    <a:ext uri="{FF2B5EF4-FFF2-40B4-BE49-F238E27FC236}">
                      <a16:creationId xmlns:a16="http://schemas.microsoft.com/office/drawing/2014/main" id="{A69215B7-71C6-4ED2-AEBB-9EDB237AEC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8" y="239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8" name="Oval 30">
                  <a:extLst>
                    <a:ext uri="{FF2B5EF4-FFF2-40B4-BE49-F238E27FC236}">
                      <a16:creationId xmlns:a16="http://schemas.microsoft.com/office/drawing/2014/main" id="{A2EE0BC4-8F85-4C65-A578-02C92C9DC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4" y="234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29" name="Oval 31">
                  <a:extLst>
                    <a:ext uri="{FF2B5EF4-FFF2-40B4-BE49-F238E27FC236}">
                      <a16:creationId xmlns:a16="http://schemas.microsoft.com/office/drawing/2014/main" id="{020E5DB7-DD74-4E11-82B7-140CC21D5A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8" y="230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0" name="Oval 32">
                  <a:extLst>
                    <a:ext uri="{FF2B5EF4-FFF2-40B4-BE49-F238E27FC236}">
                      <a16:creationId xmlns:a16="http://schemas.microsoft.com/office/drawing/2014/main" id="{775954D0-35A7-41D9-9E34-2983119CFC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7" y="227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1" name="Oval 33">
                  <a:extLst>
                    <a:ext uri="{FF2B5EF4-FFF2-40B4-BE49-F238E27FC236}">
                      <a16:creationId xmlns:a16="http://schemas.microsoft.com/office/drawing/2014/main" id="{2D8910B8-523D-4957-994B-8B4BC5A04F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9" y="2210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2" name="Oval 34">
                  <a:extLst>
                    <a:ext uri="{FF2B5EF4-FFF2-40B4-BE49-F238E27FC236}">
                      <a16:creationId xmlns:a16="http://schemas.microsoft.com/office/drawing/2014/main" id="{8F401B87-FC3E-461F-9D46-7FE4219105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7" y="218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3" name="Oval 35">
                  <a:extLst>
                    <a:ext uri="{FF2B5EF4-FFF2-40B4-BE49-F238E27FC236}">
                      <a16:creationId xmlns:a16="http://schemas.microsoft.com/office/drawing/2014/main" id="{2928ED6B-60AD-4A14-B233-78B29A88C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0" y="215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4" name="Oval 36">
                  <a:extLst>
                    <a:ext uri="{FF2B5EF4-FFF2-40B4-BE49-F238E27FC236}">
                      <a16:creationId xmlns:a16="http://schemas.microsoft.com/office/drawing/2014/main" id="{EFC98174-AB55-43C1-80A7-FBF98EC60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2" y="213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5" name="Oval 37">
                  <a:extLst>
                    <a:ext uri="{FF2B5EF4-FFF2-40B4-BE49-F238E27FC236}">
                      <a16:creationId xmlns:a16="http://schemas.microsoft.com/office/drawing/2014/main" id="{62E9B853-CF19-4BC2-9121-315D0C588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0" y="211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6" name="Oval 38">
                  <a:extLst>
                    <a:ext uri="{FF2B5EF4-FFF2-40B4-BE49-F238E27FC236}">
                      <a16:creationId xmlns:a16="http://schemas.microsoft.com/office/drawing/2014/main" id="{184CAA64-888C-4D81-A07C-AF1B8F00B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4" y="207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7" name="Oval 39">
                  <a:extLst>
                    <a:ext uri="{FF2B5EF4-FFF2-40B4-BE49-F238E27FC236}">
                      <a16:creationId xmlns:a16="http://schemas.microsoft.com/office/drawing/2014/main" id="{94BC8CD2-161D-4E20-BD78-5C4840693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6" y="205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8" name="Oval 40">
                  <a:extLst>
                    <a:ext uri="{FF2B5EF4-FFF2-40B4-BE49-F238E27FC236}">
                      <a16:creationId xmlns:a16="http://schemas.microsoft.com/office/drawing/2014/main" id="{B01D9F0A-77DF-47E4-8C00-BD250C8A2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9" y="203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39" name="Oval 41">
                  <a:extLst>
                    <a:ext uri="{FF2B5EF4-FFF2-40B4-BE49-F238E27FC236}">
                      <a16:creationId xmlns:a16="http://schemas.microsoft.com/office/drawing/2014/main" id="{6E411FB8-4D27-4B78-89BE-D60A79150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5" y="202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0" name="Oval 42">
                  <a:extLst>
                    <a:ext uri="{FF2B5EF4-FFF2-40B4-BE49-F238E27FC236}">
                      <a16:creationId xmlns:a16="http://schemas.microsoft.com/office/drawing/2014/main" id="{2769D3DC-1EB2-442A-B8BE-FA3B58242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7" y="2005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1" name="Oval 43">
                  <a:extLst>
                    <a:ext uri="{FF2B5EF4-FFF2-40B4-BE49-F238E27FC236}">
                      <a16:creationId xmlns:a16="http://schemas.microsoft.com/office/drawing/2014/main" id="{226C6D77-27E5-476C-B90E-1C7355A58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1" y="1977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2" name="Oval 44">
                  <a:extLst>
                    <a:ext uri="{FF2B5EF4-FFF2-40B4-BE49-F238E27FC236}">
                      <a16:creationId xmlns:a16="http://schemas.microsoft.com/office/drawing/2014/main" id="{2C00AF30-EDC5-433C-8D03-72B08675B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" y="196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3" name="Oval 45">
                  <a:extLst>
                    <a:ext uri="{FF2B5EF4-FFF2-40B4-BE49-F238E27FC236}">
                      <a16:creationId xmlns:a16="http://schemas.microsoft.com/office/drawing/2014/main" id="{EC459C6D-5491-43A7-9DC4-5C1304FF0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4" y="194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4" name="Oval 46">
                  <a:extLst>
                    <a:ext uri="{FF2B5EF4-FFF2-40B4-BE49-F238E27FC236}">
                      <a16:creationId xmlns:a16="http://schemas.microsoft.com/office/drawing/2014/main" id="{67D91A72-54DA-49B7-8CDA-912DBF696B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5" y="193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5" name="Oval 47">
                  <a:extLst>
                    <a:ext uri="{FF2B5EF4-FFF2-40B4-BE49-F238E27FC236}">
                      <a16:creationId xmlns:a16="http://schemas.microsoft.com/office/drawing/2014/main" id="{1BA2BAA2-5FBC-448A-8E65-BBAC9F0A5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2" y="1927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6" name="Oval 48">
                  <a:extLst>
                    <a:ext uri="{FF2B5EF4-FFF2-40B4-BE49-F238E27FC236}">
                      <a16:creationId xmlns:a16="http://schemas.microsoft.com/office/drawing/2014/main" id="{700331D5-AA4E-4BE4-9DAB-DE76E1B774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9" y="190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7" name="Oval 49">
                  <a:extLst>
                    <a:ext uri="{FF2B5EF4-FFF2-40B4-BE49-F238E27FC236}">
                      <a16:creationId xmlns:a16="http://schemas.microsoft.com/office/drawing/2014/main" id="{EFFC1F59-A078-4E12-83C7-D09475881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0" y="189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8" name="Oval 50">
                  <a:extLst>
                    <a:ext uri="{FF2B5EF4-FFF2-40B4-BE49-F238E27FC236}">
                      <a16:creationId xmlns:a16="http://schemas.microsoft.com/office/drawing/2014/main" id="{43790B2D-3FE2-45E2-8538-6EED740AE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7" y="188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49" name="Oval 51">
                  <a:extLst>
                    <a:ext uri="{FF2B5EF4-FFF2-40B4-BE49-F238E27FC236}">
                      <a16:creationId xmlns:a16="http://schemas.microsoft.com/office/drawing/2014/main" id="{0E06F722-DC74-4735-AAFD-5E4BC33AC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8" y="1872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0" name="Oval 52">
                  <a:extLst>
                    <a:ext uri="{FF2B5EF4-FFF2-40B4-BE49-F238E27FC236}">
                      <a16:creationId xmlns:a16="http://schemas.microsoft.com/office/drawing/2014/main" id="{2A500C35-FA97-4D74-8DCA-B76B7B02EC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9" y="1861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1" name="Oval 53">
                  <a:extLst>
                    <a:ext uri="{FF2B5EF4-FFF2-40B4-BE49-F238E27FC236}">
                      <a16:creationId xmlns:a16="http://schemas.microsoft.com/office/drawing/2014/main" id="{A8CE336E-CBCE-4038-B484-2504FE6D1C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1" y="184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2" name="Oval 54">
                  <a:extLst>
                    <a:ext uri="{FF2B5EF4-FFF2-40B4-BE49-F238E27FC236}">
                      <a16:creationId xmlns:a16="http://schemas.microsoft.com/office/drawing/2014/main" id="{DFCFA0E5-7525-48E0-9BE5-628ACB9B0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3" y="1839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3" name="Oval 55">
                  <a:extLst>
                    <a:ext uri="{FF2B5EF4-FFF2-40B4-BE49-F238E27FC236}">
                      <a16:creationId xmlns:a16="http://schemas.microsoft.com/office/drawing/2014/main" id="{883B2E5C-1DC5-460B-91AE-61F1DB3A8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4" y="1827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4" name="Oval 56">
                  <a:extLst>
                    <a:ext uri="{FF2B5EF4-FFF2-40B4-BE49-F238E27FC236}">
                      <a16:creationId xmlns:a16="http://schemas.microsoft.com/office/drawing/2014/main" id="{808EC7CE-9A8E-40F0-A780-E761B18C4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5" y="182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5" name="Oval 57">
                  <a:extLst>
                    <a:ext uri="{FF2B5EF4-FFF2-40B4-BE49-F238E27FC236}">
                      <a16:creationId xmlns:a16="http://schemas.microsoft.com/office/drawing/2014/main" id="{1B082735-1C99-4B40-8E15-1CC34ED0D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6" y="181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6" name="Oval 58">
                  <a:extLst>
                    <a:ext uri="{FF2B5EF4-FFF2-40B4-BE49-F238E27FC236}">
                      <a16:creationId xmlns:a16="http://schemas.microsoft.com/office/drawing/2014/main" id="{07EDD934-ED26-44A0-8730-D1C622D745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" y="1800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7" name="Oval 59">
                  <a:extLst>
                    <a:ext uri="{FF2B5EF4-FFF2-40B4-BE49-F238E27FC236}">
                      <a16:creationId xmlns:a16="http://schemas.microsoft.com/office/drawing/2014/main" id="{0C1D5232-B55B-4F7F-9C60-97C0E4EFEC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4" y="179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8" name="Oval 60">
                  <a:extLst>
                    <a:ext uri="{FF2B5EF4-FFF2-40B4-BE49-F238E27FC236}">
                      <a16:creationId xmlns:a16="http://schemas.microsoft.com/office/drawing/2014/main" id="{F5326ACA-43F5-474C-8645-87FAD9ABA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5" y="1789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59" name="Oval 61">
                  <a:extLst>
                    <a:ext uri="{FF2B5EF4-FFF2-40B4-BE49-F238E27FC236}">
                      <a16:creationId xmlns:a16="http://schemas.microsoft.com/office/drawing/2014/main" id="{D8CFAA07-F416-4A89-B5C5-40AE31B88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78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0" name="Oval 62">
                  <a:extLst>
                    <a:ext uri="{FF2B5EF4-FFF2-40B4-BE49-F238E27FC236}">
                      <a16:creationId xmlns:a16="http://schemas.microsoft.com/office/drawing/2014/main" id="{02717906-67BD-45CD-97D6-F242DCFBF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1" y="177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1" name="Oval 63">
                  <a:extLst>
                    <a:ext uri="{FF2B5EF4-FFF2-40B4-BE49-F238E27FC236}">
                      <a16:creationId xmlns:a16="http://schemas.microsoft.com/office/drawing/2014/main" id="{DF4AF14D-6015-465A-9B32-5681FCD920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8" y="176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2" name="Oval 64">
                  <a:extLst>
                    <a:ext uri="{FF2B5EF4-FFF2-40B4-BE49-F238E27FC236}">
                      <a16:creationId xmlns:a16="http://schemas.microsoft.com/office/drawing/2014/main" id="{296F44F8-8762-438B-876B-1A4678732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5" y="1755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3" name="Oval 65">
                  <a:extLst>
                    <a:ext uri="{FF2B5EF4-FFF2-40B4-BE49-F238E27FC236}">
                      <a16:creationId xmlns:a16="http://schemas.microsoft.com/office/drawing/2014/main" id="{56A99347-211F-4608-8E24-A140790A8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0" y="175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4" name="Oval 66">
                  <a:extLst>
                    <a:ext uri="{FF2B5EF4-FFF2-40B4-BE49-F238E27FC236}">
                      <a16:creationId xmlns:a16="http://schemas.microsoft.com/office/drawing/2014/main" id="{FC8C22FA-12F9-4506-ADD5-8C64D639A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1" y="174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5" name="Oval 67">
                  <a:extLst>
                    <a:ext uri="{FF2B5EF4-FFF2-40B4-BE49-F238E27FC236}">
                      <a16:creationId xmlns:a16="http://schemas.microsoft.com/office/drawing/2014/main" id="{BF1332F4-C4E3-4F4D-95C1-6B53B749E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173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6" name="Oval 68">
                  <a:extLst>
                    <a:ext uri="{FF2B5EF4-FFF2-40B4-BE49-F238E27FC236}">
                      <a16:creationId xmlns:a16="http://schemas.microsoft.com/office/drawing/2014/main" id="{E347B4E6-5FD9-4298-9B93-8F6615FE2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9" y="172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7" name="Oval 69">
                  <a:extLst>
                    <a:ext uri="{FF2B5EF4-FFF2-40B4-BE49-F238E27FC236}">
                      <a16:creationId xmlns:a16="http://schemas.microsoft.com/office/drawing/2014/main" id="{6AE66DF2-63E2-4837-A13B-5B679EF7EE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4" y="172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8" name="Oval 70">
                  <a:extLst>
                    <a:ext uri="{FF2B5EF4-FFF2-40B4-BE49-F238E27FC236}">
                      <a16:creationId xmlns:a16="http://schemas.microsoft.com/office/drawing/2014/main" id="{46308C50-7ED5-4728-A9BC-B272C0D23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" y="1717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69" name="Oval 71">
                  <a:extLst>
                    <a:ext uri="{FF2B5EF4-FFF2-40B4-BE49-F238E27FC236}">
                      <a16:creationId xmlns:a16="http://schemas.microsoft.com/office/drawing/2014/main" id="{E28D3798-97D6-401F-82DB-C056FB78B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7" y="1711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0" name="Oval 72">
                  <a:extLst>
                    <a:ext uri="{FF2B5EF4-FFF2-40B4-BE49-F238E27FC236}">
                      <a16:creationId xmlns:a16="http://schemas.microsoft.com/office/drawing/2014/main" id="{9C29CDA7-6DBA-452B-A8A6-E0D073B10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2" y="170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1" name="Oval 73">
                  <a:extLst>
                    <a:ext uri="{FF2B5EF4-FFF2-40B4-BE49-F238E27FC236}">
                      <a16:creationId xmlns:a16="http://schemas.microsoft.com/office/drawing/2014/main" id="{D22A23F1-F283-4325-B313-00699E81B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9" y="1700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2" name="Oval 74">
                  <a:extLst>
                    <a:ext uri="{FF2B5EF4-FFF2-40B4-BE49-F238E27FC236}">
                      <a16:creationId xmlns:a16="http://schemas.microsoft.com/office/drawing/2014/main" id="{BDE449C9-BD14-48CA-B245-30DB3E984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695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3" name="Oval 75">
                  <a:extLst>
                    <a:ext uri="{FF2B5EF4-FFF2-40B4-BE49-F238E27FC236}">
                      <a16:creationId xmlns:a16="http://schemas.microsoft.com/office/drawing/2014/main" id="{8AB38668-5F9D-4A59-9C69-C18C9F2864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5" y="168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4" name="Oval 76">
                  <a:extLst>
                    <a:ext uri="{FF2B5EF4-FFF2-40B4-BE49-F238E27FC236}">
                      <a16:creationId xmlns:a16="http://schemas.microsoft.com/office/drawing/2014/main" id="{F7C2BB45-07C8-48CC-85A3-6442E0B67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168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5" name="Oval 77">
                  <a:extLst>
                    <a:ext uri="{FF2B5EF4-FFF2-40B4-BE49-F238E27FC236}">
                      <a16:creationId xmlns:a16="http://schemas.microsoft.com/office/drawing/2014/main" id="{41830941-E6BF-43FC-9D6B-182EF4378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2" y="167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6" name="Oval 78">
                  <a:extLst>
                    <a:ext uri="{FF2B5EF4-FFF2-40B4-BE49-F238E27FC236}">
                      <a16:creationId xmlns:a16="http://schemas.microsoft.com/office/drawing/2014/main" id="{BC9261F1-327C-4E86-84CE-0C349E8267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8" y="167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7" name="Oval 79">
                  <a:extLst>
                    <a:ext uri="{FF2B5EF4-FFF2-40B4-BE49-F238E27FC236}">
                      <a16:creationId xmlns:a16="http://schemas.microsoft.com/office/drawing/2014/main" id="{B6C1D54E-9D9E-4888-ABD9-85F0B7596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9" y="1667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8" name="Oval 80">
                  <a:extLst>
                    <a:ext uri="{FF2B5EF4-FFF2-40B4-BE49-F238E27FC236}">
                      <a16:creationId xmlns:a16="http://schemas.microsoft.com/office/drawing/2014/main" id="{8798F393-27D8-49DF-9C8C-1447D4A3C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0" y="1661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79" name="Oval 81">
                  <a:extLst>
                    <a:ext uri="{FF2B5EF4-FFF2-40B4-BE49-F238E27FC236}">
                      <a16:creationId xmlns:a16="http://schemas.microsoft.com/office/drawing/2014/main" id="{26E9C67E-D95C-429A-AB88-1DF85A7D3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5" y="166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0" name="Oval 82">
                  <a:extLst>
                    <a:ext uri="{FF2B5EF4-FFF2-40B4-BE49-F238E27FC236}">
                      <a16:creationId xmlns:a16="http://schemas.microsoft.com/office/drawing/2014/main" id="{66C44630-41E2-440E-9F7F-1D12A35F8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1" y="165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1" name="Oval 83">
                  <a:extLst>
                    <a:ext uri="{FF2B5EF4-FFF2-40B4-BE49-F238E27FC236}">
                      <a16:creationId xmlns:a16="http://schemas.microsoft.com/office/drawing/2014/main" id="{57EBB536-A351-43A3-A6A5-99B7ACE248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165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2" name="Oval 84">
                  <a:extLst>
                    <a:ext uri="{FF2B5EF4-FFF2-40B4-BE49-F238E27FC236}">
                      <a16:creationId xmlns:a16="http://schemas.microsoft.com/office/drawing/2014/main" id="{1CB6A75B-4C6B-4EB0-8554-C974BC3AC4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9" y="1645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3" name="Oval 85">
                  <a:extLst>
                    <a:ext uri="{FF2B5EF4-FFF2-40B4-BE49-F238E27FC236}">
                      <a16:creationId xmlns:a16="http://schemas.microsoft.com/office/drawing/2014/main" id="{B2311683-B79E-46B3-81EE-C233813A24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4" y="1645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4" name="Oval 86">
                  <a:extLst>
                    <a:ext uri="{FF2B5EF4-FFF2-40B4-BE49-F238E27FC236}">
                      <a16:creationId xmlns:a16="http://schemas.microsoft.com/office/drawing/2014/main" id="{391C53CB-0121-4861-880A-3FF873D93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5" y="1634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5" name="Oval 87">
                  <a:extLst>
                    <a:ext uri="{FF2B5EF4-FFF2-40B4-BE49-F238E27FC236}">
                      <a16:creationId xmlns:a16="http://schemas.microsoft.com/office/drawing/2014/main" id="{1D314EAC-893A-495C-A9FF-DACB76840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1634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6" name="Oval 88">
                  <a:extLst>
                    <a:ext uri="{FF2B5EF4-FFF2-40B4-BE49-F238E27FC236}">
                      <a16:creationId xmlns:a16="http://schemas.microsoft.com/office/drawing/2014/main" id="{4F37002D-1985-4E62-B46B-EE7CD1901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2" y="162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7" name="Oval 89">
                  <a:extLst>
                    <a:ext uri="{FF2B5EF4-FFF2-40B4-BE49-F238E27FC236}">
                      <a16:creationId xmlns:a16="http://schemas.microsoft.com/office/drawing/2014/main" id="{8E69C66A-5884-4510-94B7-62D66F554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3" y="1623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8" name="Oval 90">
                  <a:extLst>
                    <a:ext uri="{FF2B5EF4-FFF2-40B4-BE49-F238E27FC236}">
                      <a16:creationId xmlns:a16="http://schemas.microsoft.com/office/drawing/2014/main" id="{84A13B29-8DD7-4993-A5A2-4B5660D77A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4" y="1623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89" name="Oval 91">
                  <a:extLst>
                    <a:ext uri="{FF2B5EF4-FFF2-40B4-BE49-F238E27FC236}">
                      <a16:creationId xmlns:a16="http://schemas.microsoft.com/office/drawing/2014/main" id="{A4742F3C-E189-42BA-8229-5A82E0A44C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1617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0" name="Oval 92">
                  <a:extLst>
                    <a:ext uri="{FF2B5EF4-FFF2-40B4-BE49-F238E27FC236}">
                      <a16:creationId xmlns:a16="http://schemas.microsoft.com/office/drawing/2014/main" id="{DB8512AE-55DB-49F4-BB7A-AAC57F399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6" y="1612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1" name="Oval 93">
                  <a:extLst>
                    <a:ext uri="{FF2B5EF4-FFF2-40B4-BE49-F238E27FC236}">
                      <a16:creationId xmlns:a16="http://schemas.microsoft.com/office/drawing/2014/main" id="{1B9C7210-A3C2-4AF5-8CB3-2180B5C2C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" y="1606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2" name="Oval 94">
                  <a:extLst>
                    <a:ext uri="{FF2B5EF4-FFF2-40B4-BE49-F238E27FC236}">
                      <a16:creationId xmlns:a16="http://schemas.microsoft.com/office/drawing/2014/main" id="{6B173522-FC51-4AA0-8D1E-9B1CC32E12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160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3" name="Oval 95">
                  <a:extLst>
                    <a:ext uri="{FF2B5EF4-FFF2-40B4-BE49-F238E27FC236}">
                      <a16:creationId xmlns:a16="http://schemas.microsoft.com/office/drawing/2014/main" id="{EB3FEB0A-BAE5-4DEB-BEAB-647AFC3BE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160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4" name="Oval 96">
                  <a:extLst>
                    <a:ext uri="{FF2B5EF4-FFF2-40B4-BE49-F238E27FC236}">
                      <a16:creationId xmlns:a16="http://schemas.microsoft.com/office/drawing/2014/main" id="{9E4228D2-BC62-483C-9470-6D05C2AED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160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5" name="Oval 97">
                  <a:extLst>
                    <a:ext uri="{FF2B5EF4-FFF2-40B4-BE49-F238E27FC236}">
                      <a16:creationId xmlns:a16="http://schemas.microsoft.com/office/drawing/2014/main" id="{990B2553-631A-4439-9C0F-3194319580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1589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6" name="Oval 98">
                  <a:extLst>
                    <a:ext uri="{FF2B5EF4-FFF2-40B4-BE49-F238E27FC236}">
                      <a16:creationId xmlns:a16="http://schemas.microsoft.com/office/drawing/2014/main" id="{73775079-18DC-430E-A485-4DD0230016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158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7" name="Oval 99">
                  <a:extLst>
                    <a:ext uri="{FF2B5EF4-FFF2-40B4-BE49-F238E27FC236}">
                      <a16:creationId xmlns:a16="http://schemas.microsoft.com/office/drawing/2014/main" id="{C2F10A5C-0D27-44DD-AFAF-E5204577E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7" y="15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8" name="Oval 100">
                  <a:extLst>
                    <a:ext uri="{FF2B5EF4-FFF2-40B4-BE49-F238E27FC236}">
                      <a16:creationId xmlns:a16="http://schemas.microsoft.com/office/drawing/2014/main" id="{6D51724E-F6E4-4077-A1BB-CA7E4818F4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15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99" name="Oval 101">
                  <a:extLst>
                    <a:ext uri="{FF2B5EF4-FFF2-40B4-BE49-F238E27FC236}">
                      <a16:creationId xmlns:a16="http://schemas.microsoft.com/office/drawing/2014/main" id="{833D8A45-DC81-44B9-A92E-651020BE31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157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0" name="Oval 102">
                  <a:extLst>
                    <a:ext uri="{FF2B5EF4-FFF2-40B4-BE49-F238E27FC236}">
                      <a16:creationId xmlns:a16="http://schemas.microsoft.com/office/drawing/2014/main" id="{4FD47F51-539B-4C88-A7C7-087CA0E51B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5" y="157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1" name="Oval 103">
                  <a:extLst>
                    <a:ext uri="{FF2B5EF4-FFF2-40B4-BE49-F238E27FC236}">
                      <a16:creationId xmlns:a16="http://schemas.microsoft.com/office/drawing/2014/main" id="{17E8831E-AB7B-4D2A-9C9A-59C07B3E79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6" y="1573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2" name="Oval 104">
                  <a:extLst>
                    <a:ext uri="{FF2B5EF4-FFF2-40B4-BE49-F238E27FC236}">
                      <a16:creationId xmlns:a16="http://schemas.microsoft.com/office/drawing/2014/main" id="{DA208405-9C52-4517-BDEA-CCB692589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7" y="1567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3" name="Oval 105">
                  <a:extLst>
                    <a:ext uri="{FF2B5EF4-FFF2-40B4-BE49-F238E27FC236}">
                      <a16:creationId xmlns:a16="http://schemas.microsoft.com/office/drawing/2014/main" id="{D639DCCF-2B58-46B4-840D-7B3014A79B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" y="1567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4" name="Oval 106">
                  <a:extLst>
                    <a:ext uri="{FF2B5EF4-FFF2-40B4-BE49-F238E27FC236}">
                      <a16:creationId xmlns:a16="http://schemas.microsoft.com/office/drawing/2014/main" id="{3951043F-A093-4974-9F7E-8379F3AAC7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4" y="1562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5" name="Oval 107">
                  <a:extLst>
                    <a:ext uri="{FF2B5EF4-FFF2-40B4-BE49-F238E27FC236}">
                      <a16:creationId xmlns:a16="http://schemas.microsoft.com/office/drawing/2014/main" id="{E88B0BD5-CF95-432F-BA01-C08A88998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5" y="1562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6" name="Oval 108">
                  <a:extLst>
                    <a:ext uri="{FF2B5EF4-FFF2-40B4-BE49-F238E27FC236}">
                      <a16:creationId xmlns:a16="http://schemas.microsoft.com/office/drawing/2014/main" id="{B46A36A2-1091-4DBC-9C5A-4BB532D49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" y="155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7" name="Oval 109">
                  <a:extLst>
                    <a:ext uri="{FF2B5EF4-FFF2-40B4-BE49-F238E27FC236}">
                      <a16:creationId xmlns:a16="http://schemas.microsoft.com/office/drawing/2014/main" id="{FFA8A8E0-E64C-4DC8-9EE1-47DE5C47C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1" y="155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8" name="Oval 110">
                  <a:extLst>
                    <a:ext uri="{FF2B5EF4-FFF2-40B4-BE49-F238E27FC236}">
                      <a16:creationId xmlns:a16="http://schemas.microsoft.com/office/drawing/2014/main" id="{7D42B2E5-A506-4857-869E-C56D0549E9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3" y="1551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09" name="Oval 111">
                  <a:extLst>
                    <a:ext uri="{FF2B5EF4-FFF2-40B4-BE49-F238E27FC236}">
                      <a16:creationId xmlns:a16="http://schemas.microsoft.com/office/drawing/2014/main" id="{EF9B9A72-37BF-4090-82C8-302F94A1C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4" y="1551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0" name="Oval 112">
                  <a:extLst>
                    <a:ext uri="{FF2B5EF4-FFF2-40B4-BE49-F238E27FC236}">
                      <a16:creationId xmlns:a16="http://schemas.microsoft.com/office/drawing/2014/main" id="{79B46C4C-CC3B-426A-9D40-4CF4FC20CC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9" y="154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1" name="Oval 113">
                  <a:extLst>
                    <a:ext uri="{FF2B5EF4-FFF2-40B4-BE49-F238E27FC236}">
                      <a16:creationId xmlns:a16="http://schemas.microsoft.com/office/drawing/2014/main" id="{EF3F52C2-EA4A-4336-8297-ADF822E5D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0" y="154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2" name="Oval 114">
                  <a:extLst>
                    <a:ext uri="{FF2B5EF4-FFF2-40B4-BE49-F238E27FC236}">
                      <a16:creationId xmlns:a16="http://schemas.microsoft.com/office/drawing/2014/main" id="{6541AD3D-63B9-4C24-B331-A2E387ADE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6" y="1540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3" name="Oval 115">
                  <a:extLst>
                    <a:ext uri="{FF2B5EF4-FFF2-40B4-BE49-F238E27FC236}">
                      <a16:creationId xmlns:a16="http://schemas.microsoft.com/office/drawing/2014/main" id="{84353A06-EA9D-4C99-9167-648DF2F6D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" y="1540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4" name="Oval 116">
                  <a:extLst>
                    <a:ext uri="{FF2B5EF4-FFF2-40B4-BE49-F238E27FC236}">
                      <a16:creationId xmlns:a16="http://schemas.microsoft.com/office/drawing/2014/main" id="{2B690D21-9D96-4B77-98AF-0EF62934F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8" y="153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5" name="Oval 117">
                  <a:extLst>
                    <a:ext uri="{FF2B5EF4-FFF2-40B4-BE49-F238E27FC236}">
                      <a16:creationId xmlns:a16="http://schemas.microsoft.com/office/drawing/2014/main" id="{65F6D366-9D8F-4FFF-BA0D-3CBB60FA8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" y="153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6" name="Oval 118">
                  <a:extLst>
                    <a:ext uri="{FF2B5EF4-FFF2-40B4-BE49-F238E27FC236}">
                      <a16:creationId xmlns:a16="http://schemas.microsoft.com/office/drawing/2014/main" id="{A2964CC4-0C61-49D6-96DB-DFDFDEF20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5" y="152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7" name="Oval 119">
                  <a:extLst>
                    <a:ext uri="{FF2B5EF4-FFF2-40B4-BE49-F238E27FC236}">
                      <a16:creationId xmlns:a16="http://schemas.microsoft.com/office/drawing/2014/main" id="{84AFBCB1-7F4F-49B8-A1B5-7FC22DC60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6" y="152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8" name="Oval 120">
                  <a:extLst>
                    <a:ext uri="{FF2B5EF4-FFF2-40B4-BE49-F238E27FC236}">
                      <a16:creationId xmlns:a16="http://schemas.microsoft.com/office/drawing/2014/main" id="{77632FB8-C0A1-4067-84A9-8EC27D44C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152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19" name="Oval 121">
                  <a:extLst>
                    <a:ext uri="{FF2B5EF4-FFF2-40B4-BE49-F238E27FC236}">
                      <a16:creationId xmlns:a16="http://schemas.microsoft.com/office/drawing/2014/main" id="{17A7A9D4-E8A8-4889-B057-47EF348B8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2" y="152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0" name="Oval 122">
                  <a:extLst>
                    <a:ext uri="{FF2B5EF4-FFF2-40B4-BE49-F238E27FC236}">
                      <a16:creationId xmlns:a16="http://schemas.microsoft.com/office/drawing/2014/main" id="{D2C514F3-7B7B-4BF4-8460-E14629B13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3" y="152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1" name="Oval 123">
                  <a:extLst>
                    <a:ext uri="{FF2B5EF4-FFF2-40B4-BE49-F238E27FC236}">
                      <a16:creationId xmlns:a16="http://schemas.microsoft.com/office/drawing/2014/main" id="{A333201F-4FF7-4BD4-8DE3-6465BBDDF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5" y="1517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2" name="Oval 124">
                  <a:extLst>
                    <a:ext uri="{FF2B5EF4-FFF2-40B4-BE49-F238E27FC236}">
                      <a16:creationId xmlns:a16="http://schemas.microsoft.com/office/drawing/2014/main" id="{B99D5473-AEBC-4A18-A99C-6F61C1235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" y="1517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3" name="Oval 125">
                  <a:extLst>
                    <a:ext uri="{FF2B5EF4-FFF2-40B4-BE49-F238E27FC236}">
                      <a16:creationId xmlns:a16="http://schemas.microsoft.com/office/drawing/2014/main" id="{22ECD58A-34C5-46BD-98A3-2E3C8056AC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1" y="151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4" name="Oval 126">
                  <a:extLst>
                    <a:ext uri="{FF2B5EF4-FFF2-40B4-BE49-F238E27FC236}">
                      <a16:creationId xmlns:a16="http://schemas.microsoft.com/office/drawing/2014/main" id="{B349C13C-E1B0-4E84-B28A-880B61EE8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2" y="151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5" name="Oval 127">
                  <a:extLst>
                    <a:ext uri="{FF2B5EF4-FFF2-40B4-BE49-F238E27FC236}">
                      <a16:creationId xmlns:a16="http://schemas.microsoft.com/office/drawing/2014/main" id="{520A163B-738E-4D94-AFB2-2632953BA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3" y="151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6" name="Oval 128">
                  <a:extLst>
                    <a:ext uri="{FF2B5EF4-FFF2-40B4-BE49-F238E27FC236}">
                      <a16:creationId xmlns:a16="http://schemas.microsoft.com/office/drawing/2014/main" id="{023CA2FD-24FE-4850-9022-FF2DF020B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" y="150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7" name="Oval 129">
                  <a:extLst>
                    <a:ext uri="{FF2B5EF4-FFF2-40B4-BE49-F238E27FC236}">
                      <a16:creationId xmlns:a16="http://schemas.microsoft.com/office/drawing/2014/main" id="{2E310F8F-1AAC-49A3-BABF-F1A08A912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" y="150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8" name="Oval 130">
                  <a:extLst>
                    <a:ext uri="{FF2B5EF4-FFF2-40B4-BE49-F238E27FC236}">
                      <a16:creationId xmlns:a16="http://schemas.microsoft.com/office/drawing/2014/main" id="{DEBEB4EF-29D0-44E5-911B-4772DFE0C0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6" y="1506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29" name="Oval 131">
                  <a:extLst>
                    <a:ext uri="{FF2B5EF4-FFF2-40B4-BE49-F238E27FC236}">
                      <a16:creationId xmlns:a16="http://schemas.microsoft.com/office/drawing/2014/main" id="{C6FCCABD-11FC-4130-AEBB-9EAC6DFAC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7" y="1501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0" name="Oval 132">
                  <a:extLst>
                    <a:ext uri="{FF2B5EF4-FFF2-40B4-BE49-F238E27FC236}">
                      <a16:creationId xmlns:a16="http://schemas.microsoft.com/office/drawing/2014/main" id="{34B18C1C-418B-45D4-8746-1CCE169EF6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8" y="1501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1" name="Oval 133">
                  <a:extLst>
                    <a:ext uri="{FF2B5EF4-FFF2-40B4-BE49-F238E27FC236}">
                      <a16:creationId xmlns:a16="http://schemas.microsoft.com/office/drawing/2014/main" id="{D44F77EB-8BEF-47A6-A493-0EAF8517F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9" y="1501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2" name="Oval 134">
                  <a:extLst>
                    <a:ext uri="{FF2B5EF4-FFF2-40B4-BE49-F238E27FC236}">
                      <a16:creationId xmlns:a16="http://schemas.microsoft.com/office/drawing/2014/main" id="{FEA361F4-9C3D-4C6F-ADC8-CD1ABAA8D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4" y="149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3" name="Oval 135">
                  <a:extLst>
                    <a:ext uri="{FF2B5EF4-FFF2-40B4-BE49-F238E27FC236}">
                      <a16:creationId xmlns:a16="http://schemas.microsoft.com/office/drawing/2014/main" id="{F7D8AE42-4A94-4851-9ED7-ECF0B98FA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5" y="149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4" name="Oval 136">
                  <a:extLst>
                    <a:ext uri="{FF2B5EF4-FFF2-40B4-BE49-F238E27FC236}">
                      <a16:creationId xmlns:a16="http://schemas.microsoft.com/office/drawing/2014/main" id="{A509C5D5-A7CD-4AC9-8EB7-5A434B465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6" y="149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5" name="Oval 137">
                  <a:extLst>
                    <a:ext uri="{FF2B5EF4-FFF2-40B4-BE49-F238E27FC236}">
                      <a16:creationId xmlns:a16="http://schemas.microsoft.com/office/drawing/2014/main" id="{1FE08628-96BE-4C4B-B303-A0DC07D2D8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2" y="1490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6" name="Oval 138">
                  <a:extLst>
                    <a:ext uri="{FF2B5EF4-FFF2-40B4-BE49-F238E27FC236}">
                      <a16:creationId xmlns:a16="http://schemas.microsoft.com/office/drawing/2014/main" id="{6FE161B5-4488-4625-94A6-E187F3DB5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1490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7" name="Oval 139">
                  <a:extLst>
                    <a:ext uri="{FF2B5EF4-FFF2-40B4-BE49-F238E27FC236}">
                      <a16:creationId xmlns:a16="http://schemas.microsoft.com/office/drawing/2014/main" id="{9F97A286-B53A-41FE-8554-DA9BD62533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4" y="1490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8" name="Oval 140">
                  <a:extLst>
                    <a:ext uri="{FF2B5EF4-FFF2-40B4-BE49-F238E27FC236}">
                      <a16:creationId xmlns:a16="http://schemas.microsoft.com/office/drawing/2014/main" id="{407AB43E-77A9-4349-8323-7298E6CF3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8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39" name="Oval 141">
                  <a:extLst>
                    <a:ext uri="{FF2B5EF4-FFF2-40B4-BE49-F238E27FC236}">
                      <a16:creationId xmlns:a16="http://schemas.microsoft.com/office/drawing/2014/main" id="{EDDBE296-7E2D-427F-98B8-1D9AA2363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1" y="14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0" name="Oval 142">
                  <a:extLst>
                    <a:ext uri="{FF2B5EF4-FFF2-40B4-BE49-F238E27FC236}">
                      <a16:creationId xmlns:a16="http://schemas.microsoft.com/office/drawing/2014/main" id="{A13722A4-977E-4AF5-A982-3A344CDD7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2" y="14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1" name="Oval 143">
                  <a:extLst>
                    <a:ext uri="{FF2B5EF4-FFF2-40B4-BE49-F238E27FC236}">
                      <a16:creationId xmlns:a16="http://schemas.microsoft.com/office/drawing/2014/main" id="{F61DF12C-72F3-4C56-8E79-8E4B9832C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3" y="1479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2" name="Oval 144">
                  <a:extLst>
                    <a:ext uri="{FF2B5EF4-FFF2-40B4-BE49-F238E27FC236}">
                      <a16:creationId xmlns:a16="http://schemas.microsoft.com/office/drawing/2014/main" id="{894AEF05-FD11-4FA5-A2B7-412C75E31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1479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3" name="Oval 145">
                  <a:extLst>
                    <a:ext uri="{FF2B5EF4-FFF2-40B4-BE49-F238E27FC236}">
                      <a16:creationId xmlns:a16="http://schemas.microsoft.com/office/drawing/2014/main" id="{547401DA-035E-46AF-815E-7F462AD6A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1479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4" name="Oval 146">
                  <a:extLst>
                    <a:ext uri="{FF2B5EF4-FFF2-40B4-BE49-F238E27FC236}">
                      <a16:creationId xmlns:a16="http://schemas.microsoft.com/office/drawing/2014/main" id="{C588FF2E-C7EE-471E-9F7D-AC7BE87C1E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5" y="1479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5" name="Oval 147">
                  <a:extLst>
                    <a:ext uri="{FF2B5EF4-FFF2-40B4-BE49-F238E27FC236}">
                      <a16:creationId xmlns:a16="http://schemas.microsoft.com/office/drawing/2014/main" id="{C2EEAD0F-4E16-43BF-9084-DA8AA394EC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14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6" name="Oval 148">
                  <a:extLst>
                    <a:ext uri="{FF2B5EF4-FFF2-40B4-BE49-F238E27FC236}">
                      <a16:creationId xmlns:a16="http://schemas.microsoft.com/office/drawing/2014/main" id="{4F570027-0DDB-4A22-9001-5143ED025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14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7" name="Oval 149">
                  <a:extLst>
                    <a:ext uri="{FF2B5EF4-FFF2-40B4-BE49-F238E27FC236}">
                      <a16:creationId xmlns:a16="http://schemas.microsoft.com/office/drawing/2014/main" id="{9BE97705-E668-4542-9FF7-D8D9AEC02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14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8" name="Oval 150">
                  <a:extLst>
                    <a:ext uri="{FF2B5EF4-FFF2-40B4-BE49-F238E27FC236}">
                      <a16:creationId xmlns:a16="http://schemas.microsoft.com/office/drawing/2014/main" id="{46D235C8-851B-402C-B5D8-317D189DF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14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49" name="Oval 151">
                  <a:extLst>
                    <a:ext uri="{FF2B5EF4-FFF2-40B4-BE49-F238E27FC236}">
                      <a16:creationId xmlns:a16="http://schemas.microsoft.com/office/drawing/2014/main" id="{5C268173-5F86-4427-BA3E-653A0B800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146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0" name="Oval 152">
                  <a:extLst>
                    <a:ext uri="{FF2B5EF4-FFF2-40B4-BE49-F238E27FC236}">
                      <a16:creationId xmlns:a16="http://schemas.microsoft.com/office/drawing/2014/main" id="{6A22FBE7-CE04-406B-B56C-95F626DAF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146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1" name="Oval 153">
                  <a:extLst>
                    <a:ext uri="{FF2B5EF4-FFF2-40B4-BE49-F238E27FC236}">
                      <a16:creationId xmlns:a16="http://schemas.microsoft.com/office/drawing/2014/main" id="{F070ADD0-67F6-473C-A15B-A7CBB7DDE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2" y="1468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2" name="Oval 154">
                  <a:extLst>
                    <a:ext uri="{FF2B5EF4-FFF2-40B4-BE49-F238E27FC236}">
                      <a16:creationId xmlns:a16="http://schemas.microsoft.com/office/drawing/2014/main" id="{33BEDA5F-F50B-4F16-A359-B1CE96AFA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3" y="146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3" name="Oval 155">
                  <a:extLst>
                    <a:ext uri="{FF2B5EF4-FFF2-40B4-BE49-F238E27FC236}">
                      <a16:creationId xmlns:a16="http://schemas.microsoft.com/office/drawing/2014/main" id="{368725EE-987E-49D3-A150-72D5C9406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146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4" name="Oval 156">
                  <a:extLst>
                    <a:ext uri="{FF2B5EF4-FFF2-40B4-BE49-F238E27FC236}">
                      <a16:creationId xmlns:a16="http://schemas.microsoft.com/office/drawing/2014/main" id="{A1C3FFEB-2F31-46E6-865E-CBB6B8C75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146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5" name="Oval 157">
                  <a:extLst>
                    <a:ext uri="{FF2B5EF4-FFF2-40B4-BE49-F238E27FC236}">
                      <a16:creationId xmlns:a16="http://schemas.microsoft.com/office/drawing/2014/main" id="{95C98E5C-B6B6-45A5-97B6-8DC1B67E4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1" y="146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6" name="Oval 158">
                  <a:extLst>
                    <a:ext uri="{FF2B5EF4-FFF2-40B4-BE49-F238E27FC236}">
                      <a16:creationId xmlns:a16="http://schemas.microsoft.com/office/drawing/2014/main" id="{187DC20D-B51C-4826-A571-7FE3A8098B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2" y="146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7" name="Oval 159">
                  <a:extLst>
                    <a:ext uri="{FF2B5EF4-FFF2-40B4-BE49-F238E27FC236}">
                      <a16:creationId xmlns:a16="http://schemas.microsoft.com/office/drawing/2014/main" id="{50F46EEA-9749-4FC2-BEEC-C91119448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" y="145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8" name="Oval 160">
                  <a:extLst>
                    <a:ext uri="{FF2B5EF4-FFF2-40B4-BE49-F238E27FC236}">
                      <a16:creationId xmlns:a16="http://schemas.microsoft.com/office/drawing/2014/main" id="{00A2A7CD-FA88-407F-AE7F-CC1443EC6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8" y="145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59" name="Oval 161">
                  <a:extLst>
                    <a:ext uri="{FF2B5EF4-FFF2-40B4-BE49-F238E27FC236}">
                      <a16:creationId xmlns:a16="http://schemas.microsoft.com/office/drawing/2014/main" id="{8B055993-BAEA-4875-AD1B-09E6F267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9" y="145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0" name="Oval 162">
                  <a:extLst>
                    <a:ext uri="{FF2B5EF4-FFF2-40B4-BE49-F238E27FC236}">
                      <a16:creationId xmlns:a16="http://schemas.microsoft.com/office/drawing/2014/main" id="{9063C0CB-25AB-40E3-9D63-C2D6C1116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0" y="145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1" name="Oval 163">
                  <a:extLst>
                    <a:ext uri="{FF2B5EF4-FFF2-40B4-BE49-F238E27FC236}">
                      <a16:creationId xmlns:a16="http://schemas.microsoft.com/office/drawing/2014/main" id="{2047E677-9343-46E1-B475-181A6597A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145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2" name="Oval 164">
                  <a:extLst>
                    <a:ext uri="{FF2B5EF4-FFF2-40B4-BE49-F238E27FC236}">
                      <a16:creationId xmlns:a16="http://schemas.microsoft.com/office/drawing/2014/main" id="{1A04EF38-4789-4012-BD0E-3C1FBD1B4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7" y="145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3" name="Oval 165">
                  <a:extLst>
                    <a:ext uri="{FF2B5EF4-FFF2-40B4-BE49-F238E27FC236}">
                      <a16:creationId xmlns:a16="http://schemas.microsoft.com/office/drawing/2014/main" id="{75D291AB-BB3E-401C-898D-70CDED8E26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" y="145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4" name="Oval 166">
                  <a:extLst>
                    <a:ext uri="{FF2B5EF4-FFF2-40B4-BE49-F238E27FC236}">
                      <a16:creationId xmlns:a16="http://schemas.microsoft.com/office/drawing/2014/main" id="{4D0D710D-B156-4C78-911A-27579576E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4" y="1451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5" name="Oval 167">
                  <a:extLst>
                    <a:ext uri="{FF2B5EF4-FFF2-40B4-BE49-F238E27FC236}">
                      <a16:creationId xmlns:a16="http://schemas.microsoft.com/office/drawing/2014/main" id="{05172C19-415E-4C5F-ACF9-D6A587A305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5" y="145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6" name="Oval 168">
                  <a:extLst>
                    <a:ext uri="{FF2B5EF4-FFF2-40B4-BE49-F238E27FC236}">
                      <a16:creationId xmlns:a16="http://schemas.microsoft.com/office/drawing/2014/main" id="{DA62BE93-6A44-463E-82A1-7B68CD914E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6" y="144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7" name="Oval 169">
                  <a:extLst>
                    <a:ext uri="{FF2B5EF4-FFF2-40B4-BE49-F238E27FC236}">
                      <a16:creationId xmlns:a16="http://schemas.microsoft.com/office/drawing/2014/main" id="{14C321A6-04D6-4857-A34B-2D206E8FA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1" y="144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8" name="Oval 170">
                  <a:extLst>
                    <a:ext uri="{FF2B5EF4-FFF2-40B4-BE49-F238E27FC236}">
                      <a16:creationId xmlns:a16="http://schemas.microsoft.com/office/drawing/2014/main" id="{AFFE7C7B-B1F6-4ACC-BC4F-CEC27B5E6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3" y="1445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69" name="Oval 171">
                  <a:extLst>
                    <a:ext uri="{FF2B5EF4-FFF2-40B4-BE49-F238E27FC236}">
                      <a16:creationId xmlns:a16="http://schemas.microsoft.com/office/drawing/2014/main" id="{B43955E3-C125-4AF0-8E45-D940531CB4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4" y="1445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0" name="Oval 172">
                  <a:extLst>
                    <a:ext uri="{FF2B5EF4-FFF2-40B4-BE49-F238E27FC236}">
                      <a16:creationId xmlns:a16="http://schemas.microsoft.com/office/drawing/2014/main" id="{6EB8B904-2D75-4B87-A21A-D39A959D8C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9" y="144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1" name="Oval 173">
                  <a:extLst>
                    <a:ext uri="{FF2B5EF4-FFF2-40B4-BE49-F238E27FC236}">
                      <a16:creationId xmlns:a16="http://schemas.microsoft.com/office/drawing/2014/main" id="{C423B9F3-2A07-497B-8E05-330FEE61E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0" y="14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2" name="Oval 174">
                  <a:extLst>
                    <a:ext uri="{FF2B5EF4-FFF2-40B4-BE49-F238E27FC236}">
                      <a16:creationId xmlns:a16="http://schemas.microsoft.com/office/drawing/2014/main" id="{C39B3570-DA53-4EB5-8252-CBCA389DFC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1" y="14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3" name="Oval 175">
                  <a:extLst>
                    <a:ext uri="{FF2B5EF4-FFF2-40B4-BE49-F238E27FC236}">
                      <a16:creationId xmlns:a16="http://schemas.microsoft.com/office/drawing/2014/main" id="{E41F6773-E5B3-4934-BC7B-FB8B0A88A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7" y="14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4" name="Oval 176">
                  <a:extLst>
                    <a:ext uri="{FF2B5EF4-FFF2-40B4-BE49-F238E27FC236}">
                      <a16:creationId xmlns:a16="http://schemas.microsoft.com/office/drawing/2014/main" id="{4A744195-E68C-4C9A-83BA-7F0C24954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8" y="14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5" name="Oval 177">
                  <a:extLst>
                    <a:ext uri="{FF2B5EF4-FFF2-40B4-BE49-F238E27FC236}">
                      <a16:creationId xmlns:a16="http://schemas.microsoft.com/office/drawing/2014/main" id="{DEC782C9-FDEE-4A3E-B919-B688920A2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9" y="14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6" name="Oval 178">
                  <a:extLst>
                    <a:ext uri="{FF2B5EF4-FFF2-40B4-BE49-F238E27FC236}">
                      <a16:creationId xmlns:a16="http://schemas.microsoft.com/office/drawing/2014/main" id="{8671B83A-B0BF-48A1-A54E-70329ABC3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5" y="143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7" name="Oval 179">
                  <a:extLst>
                    <a:ext uri="{FF2B5EF4-FFF2-40B4-BE49-F238E27FC236}">
                      <a16:creationId xmlns:a16="http://schemas.microsoft.com/office/drawing/2014/main" id="{E2008E8C-284B-4DCC-9106-7FA5A6154B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6" y="143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8" name="Oval 180">
                  <a:extLst>
                    <a:ext uri="{FF2B5EF4-FFF2-40B4-BE49-F238E27FC236}">
                      <a16:creationId xmlns:a16="http://schemas.microsoft.com/office/drawing/2014/main" id="{992E2AE5-BF09-43CD-983B-B95CF37BA6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7" y="143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79" name="Oval 181">
                  <a:extLst>
                    <a:ext uri="{FF2B5EF4-FFF2-40B4-BE49-F238E27FC236}">
                      <a16:creationId xmlns:a16="http://schemas.microsoft.com/office/drawing/2014/main" id="{88EEF502-4EE5-451E-9F79-2EB14F936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8" y="143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0" name="Oval 182">
                  <a:extLst>
                    <a:ext uri="{FF2B5EF4-FFF2-40B4-BE49-F238E27FC236}">
                      <a16:creationId xmlns:a16="http://schemas.microsoft.com/office/drawing/2014/main" id="{1F802706-EEF5-46C9-AE73-44AB27DCED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3" y="143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1" name="Oval 183">
                  <a:extLst>
                    <a:ext uri="{FF2B5EF4-FFF2-40B4-BE49-F238E27FC236}">
                      <a16:creationId xmlns:a16="http://schemas.microsoft.com/office/drawing/2014/main" id="{DA208C67-4AF9-4B41-AA89-F628EBD018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5" y="143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2" name="Oval 184">
                  <a:extLst>
                    <a:ext uri="{FF2B5EF4-FFF2-40B4-BE49-F238E27FC236}">
                      <a16:creationId xmlns:a16="http://schemas.microsoft.com/office/drawing/2014/main" id="{1EA7BC15-D08D-44E0-9FBC-C71340CF5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6" y="1429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3" name="Oval 185">
                  <a:extLst>
                    <a:ext uri="{FF2B5EF4-FFF2-40B4-BE49-F238E27FC236}">
                      <a16:creationId xmlns:a16="http://schemas.microsoft.com/office/drawing/2014/main" id="{AF951CD3-F5CF-47AA-92F0-FE69E5A95E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1" y="1429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4" name="Oval 186">
                  <a:extLst>
                    <a:ext uri="{FF2B5EF4-FFF2-40B4-BE49-F238E27FC236}">
                      <a16:creationId xmlns:a16="http://schemas.microsoft.com/office/drawing/2014/main" id="{30BBD80E-E3E5-4444-BA05-A63142699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2" y="1429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5" name="Oval 187">
                  <a:extLst>
                    <a:ext uri="{FF2B5EF4-FFF2-40B4-BE49-F238E27FC236}">
                      <a16:creationId xmlns:a16="http://schemas.microsoft.com/office/drawing/2014/main" id="{4F83B103-F777-4AFC-80C9-8E651B6E1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3" y="1429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6" name="Oval 188">
                  <a:extLst>
                    <a:ext uri="{FF2B5EF4-FFF2-40B4-BE49-F238E27FC236}">
                      <a16:creationId xmlns:a16="http://schemas.microsoft.com/office/drawing/2014/main" id="{E2B922E4-E89D-4F53-901A-D69AB7586F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9" y="1429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7" name="Oval 189">
                  <a:extLst>
                    <a:ext uri="{FF2B5EF4-FFF2-40B4-BE49-F238E27FC236}">
                      <a16:creationId xmlns:a16="http://schemas.microsoft.com/office/drawing/2014/main" id="{C693F176-2B47-4CF7-8328-EC190194AF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0" y="1429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8" name="Oval 190">
                  <a:extLst>
                    <a:ext uri="{FF2B5EF4-FFF2-40B4-BE49-F238E27FC236}">
                      <a16:creationId xmlns:a16="http://schemas.microsoft.com/office/drawing/2014/main" id="{0592F7C5-82CD-4239-BB19-49523C869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1" y="142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89" name="Oval 191">
                  <a:extLst>
                    <a:ext uri="{FF2B5EF4-FFF2-40B4-BE49-F238E27FC236}">
                      <a16:creationId xmlns:a16="http://schemas.microsoft.com/office/drawing/2014/main" id="{3BDA58F2-9BCD-4D6B-A097-9FE326B329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7" y="1423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0" name="Oval 192">
                  <a:extLst>
                    <a:ext uri="{FF2B5EF4-FFF2-40B4-BE49-F238E27FC236}">
                      <a16:creationId xmlns:a16="http://schemas.microsoft.com/office/drawing/2014/main" id="{19019498-E669-4A33-B568-F506E4E101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1423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1" name="Oval 193">
                  <a:extLst>
                    <a:ext uri="{FF2B5EF4-FFF2-40B4-BE49-F238E27FC236}">
                      <a16:creationId xmlns:a16="http://schemas.microsoft.com/office/drawing/2014/main" id="{62EDCDCB-73AA-43EC-9DEB-8FB5B98C1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9" y="1423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2" name="Oval 194">
                  <a:extLst>
                    <a:ext uri="{FF2B5EF4-FFF2-40B4-BE49-F238E27FC236}">
                      <a16:creationId xmlns:a16="http://schemas.microsoft.com/office/drawing/2014/main" id="{EB5BED47-D8D9-452F-B0D2-9BF45A69D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" y="142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3" name="Oval 195">
                  <a:extLst>
                    <a:ext uri="{FF2B5EF4-FFF2-40B4-BE49-F238E27FC236}">
                      <a16:creationId xmlns:a16="http://schemas.microsoft.com/office/drawing/2014/main" id="{090C7CB0-0C2A-4F6A-A099-E03A38C96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5" y="142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4" name="Oval 196">
                  <a:extLst>
                    <a:ext uri="{FF2B5EF4-FFF2-40B4-BE49-F238E27FC236}">
                      <a16:creationId xmlns:a16="http://schemas.microsoft.com/office/drawing/2014/main" id="{5E59C551-0710-4047-B9A5-8099E26024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6" y="142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5" name="Oval 197">
                  <a:extLst>
                    <a:ext uri="{FF2B5EF4-FFF2-40B4-BE49-F238E27FC236}">
                      <a16:creationId xmlns:a16="http://schemas.microsoft.com/office/drawing/2014/main" id="{52C32773-3AAD-4255-8265-0A4807922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2" y="141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6" name="Oval 198">
                  <a:extLst>
                    <a:ext uri="{FF2B5EF4-FFF2-40B4-BE49-F238E27FC236}">
                      <a16:creationId xmlns:a16="http://schemas.microsoft.com/office/drawing/2014/main" id="{D7E5D587-DF84-4068-BEB5-8816C1FCC7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3" y="141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7" name="Oval 199">
                  <a:extLst>
                    <a:ext uri="{FF2B5EF4-FFF2-40B4-BE49-F238E27FC236}">
                      <a16:creationId xmlns:a16="http://schemas.microsoft.com/office/drawing/2014/main" id="{6A4ABEC8-2CD1-4C48-BAA8-DB8A2C3CA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141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8" name="Oval 200">
                  <a:extLst>
                    <a:ext uri="{FF2B5EF4-FFF2-40B4-BE49-F238E27FC236}">
                      <a16:creationId xmlns:a16="http://schemas.microsoft.com/office/drawing/2014/main" id="{4D8498F1-CD6A-4BF6-A116-6DEE1A53C1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141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799" name="Oval 201">
                  <a:extLst>
                    <a:ext uri="{FF2B5EF4-FFF2-40B4-BE49-F238E27FC236}">
                      <a16:creationId xmlns:a16="http://schemas.microsoft.com/office/drawing/2014/main" id="{8B8C79D7-A086-48F0-93BA-A6A4C62C1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1" y="141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0" name="Oval 202">
                  <a:extLst>
                    <a:ext uri="{FF2B5EF4-FFF2-40B4-BE49-F238E27FC236}">
                      <a16:creationId xmlns:a16="http://schemas.microsoft.com/office/drawing/2014/main" id="{80E44C39-9E01-43E4-AF4A-7A2B09796C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2" y="141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1" name="Oval 203">
                  <a:extLst>
                    <a:ext uri="{FF2B5EF4-FFF2-40B4-BE49-F238E27FC236}">
                      <a16:creationId xmlns:a16="http://schemas.microsoft.com/office/drawing/2014/main" id="{5426C802-AB45-4A22-B485-5550F6230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" y="1418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2" name="Oval 204">
                  <a:extLst>
                    <a:ext uri="{FF2B5EF4-FFF2-40B4-BE49-F238E27FC236}">
                      <a16:creationId xmlns:a16="http://schemas.microsoft.com/office/drawing/2014/main" id="{217CBCD1-394E-4310-986B-6C9518A12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9" y="141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3" name="Oval 205">
                  <a:extLst>
                    <a:ext uri="{FF2B5EF4-FFF2-40B4-BE49-F238E27FC236}">
                      <a16:creationId xmlns:a16="http://schemas.microsoft.com/office/drawing/2014/main" id="{54E52490-1FE6-43A7-9B2C-6061A08207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30" y="141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4" name="Oval 206">
                  <a:extLst>
                    <a:ext uri="{FF2B5EF4-FFF2-40B4-BE49-F238E27FC236}">
                      <a16:creationId xmlns:a16="http://schemas.microsoft.com/office/drawing/2014/main" id="{71C12160-AC2E-4D44-ACDC-D661BD698D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1" y="141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5" name="Oval 207">
                  <a:extLst>
                    <a:ext uri="{FF2B5EF4-FFF2-40B4-BE49-F238E27FC236}">
                      <a16:creationId xmlns:a16="http://schemas.microsoft.com/office/drawing/2014/main" id="{108F431C-65FE-4F50-A400-EB3BF2CF6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6" y="141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6" name="Oval 208">
                  <a:extLst>
                    <a:ext uri="{FF2B5EF4-FFF2-40B4-BE49-F238E27FC236}">
                      <a16:creationId xmlns:a16="http://schemas.microsoft.com/office/drawing/2014/main" id="{71C9245F-5E45-476A-AA7D-24E7A25A1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7" y="141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7" name="Oval 209">
                  <a:extLst>
                    <a:ext uri="{FF2B5EF4-FFF2-40B4-BE49-F238E27FC236}">
                      <a16:creationId xmlns:a16="http://schemas.microsoft.com/office/drawing/2014/main" id="{1D0C9938-CD24-4C03-ACAE-1E86E378FD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8" y="141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8" name="Oval 210">
                  <a:extLst>
                    <a:ext uri="{FF2B5EF4-FFF2-40B4-BE49-F238E27FC236}">
                      <a16:creationId xmlns:a16="http://schemas.microsoft.com/office/drawing/2014/main" id="{6BBBF780-E549-4117-859C-5071CAD14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4" y="141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809" name="Oval 211">
                  <a:extLst>
                    <a:ext uri="{FF2B5EF4-FFF2-40B4-BE49-F238E27FC236}">
                      <a16:creationId xmlns:a16="http://schemas.microsoft.com/office/drawing/2014/main" id="{FFB3BDE6-CE05-486B-80B9-0FDE58DC3F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5" y="141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</p:grpSp>
          <p:grpSp>
            <p:nvGrpSpPr>
              <p:cNvPr id="63" name="Group 212">
                <a:extLst>
                  <a:ext uri="{FF2B5EF4-FFF2-40B4-BE49-F238E27FC236}">
                    <a16:creationId xmlns:a16="http://schemas.microsoft.com/office/drawing/2014/main" id="{B5BD285B-620B-454F-B9B3-83AF7E3C6C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8" y="1165"/>
                <a:ext cx="4496" cy="1922"/>
                <a:chOff x="780" y="1157"/>
                <a:chExt cx="4496" cy="1922"/>
              </a:xfrm>
            </p:grpSpPr>
            <p:sp>
              <p:nvSpPr>
                <p:cNvPr id="410" name="Oval 213">
                  <a:extLst>
                    <a:ext uri="{FF2B5EF4-FFF2-40B4-BE49-F238E27FC236}">
                      <a16:creationId xmlns:a16="http://schemas.microsoft.com/office/drawing/2014/main" id="{44E22E1A-7590-41C2-A430-DF6AADA61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6" y="141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11" name="Oval 214">
                  <a:extLst>
                    <a:ext uri="{FF2B5EF4-FFF2-40B4-BE49-F238E27FC236}">
                      <a16:creationId xmlns:a16="http://schemas.microsoft.com/office/drawing/2014/main" id="{9941FC36-92F2-4145-AF91-FE3AB89CE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" y="1407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12" name="Oval 215">
                  <a:extLst>
                    <a:ext uri="{FF2B5EF4-FFF2-40B4-BE49-F238E27FC236}">
                      <a16:creationId xmlns:a16="http://schemas.microsoft.com/office/drawing/2014/main" id="{2B5D20B0-F844-4752-9204-0B05713E3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3" y="140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13" name="Oval 216">
                  <a:extLst>
                    <a:ext uri="{FF2B5EF4-FFF2-40B4-BE49-F238E27FC236}">
                      <a16:creationId xmlns:a16="http://schemas.microsoft.com/office/drawing/2014/main" id="{D4B22BC3-2ADC-422E-AC1A-7575D5299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" y="140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14" name="Oval 217">
                  <a:extLst>
                    <a:ext uri="{FF2B5EF4-FFF2-40B4-BE49-F238E27FC236}">
                      <a16:creationId xmlns:a16="http://schemas.microsoft.com/office/drawing/2014/main" id="{8B8CAEDB-B9CA-4D39-B341-04CA21181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5" y="140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15" name="Oval 218">
                  <a:extLst>
                    <a:ext uri="{FF2B5EF4-FFF2-40B4-BE49-F238E27FC236}">
                      <a16:creationId xmlns:a16="http://schemas.microsoft.com/office/drawing/2014/main" id="{1BE03410-6F72-4F09-B271-BB92E9F50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407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16" name="Oval 219">
                  <a:extLst>
                    <a:ext uri="{FF2B5EF4-FFF2-40B4-BE49-F238E27FC236}">
                      <a16:creationId xmlns:a16="http://schemas.microsoft.com/office/drawing/2014/main" id="{EE167176-007E-4538-91FE-48A28A44E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" y="1407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17" name="Oval 220">
                  <a:extLst>
                    <a:ext uri="{FF2B5EF4-FFF2-40B4-BE49-F238E27FC236}">
                      <a16:creationId xmlns:a16="http://schemas.microsoft.com/office/drawing/2014/main" id="{EBE2EB35-E94A-49D8-8892-DF1CB6A4E5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" y="1407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18" name="Oval 221">
                  <a:extLst>
                    <a:ext uri="{FF2B5EF4-FFF2-40B4-BE49-F238E27FC236}">
                      <a16:creationId xmlns:a16="http://schemas.microsoft.com/office/drawing/2014/main" id="{6A77F6B8-B873-462D-B379-5601F9F29A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8" y="140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19" name="Oval 222">
                  <a:extLst>
                    <a:ext uri="{FF2B5EF4-FFF2-40B4-BE49-F238E27FC236}">
                      <a16:creationId xmlns:a16="http://schemas.microsoft.com/office/drawing/2014/main" id="{19FDB06C-5DC9-4584-86F1-95B6FBA12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9" y="140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0" name="Oval 223">
                  <a:extLst>
                    <a:ext uri="{FF2B5EF4-FFF2-40B4-BE49-F238E27FC236}">
                      <a16:creationId xmlns:a16="http://schemas.microsoft.com/office/drawing/2014/main" id="{E0388223-3EC7-4BFD-8245-A2C74E0D5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" y="140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1" name="Oval 224">
                  <a:extLst>
                    <a:ext uri="{FF2B5EF4-FFF2-40B4-BE49-F238E27FC236}">
                      <a16:creationId xmlns:a16="http://schemas.microsoft.com/office/drawing/2014/main" id="{BAC30958-8CE2-4E89-B3B7-648C06420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6" y="140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2" name="Oval 225">
                  <a:extLst>
                    <a:ext uri="{FF2B5EF4-FFF2-40B4-BE49-F238E27FC236}">
                      <a16:creationId xmlns:a16="http://schemas.microsoft.com/office/drawing/2014/main" id="{2B81ECCD-8EB0-475F-9D05-D3F26D4B3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7" y="140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3" name="Oval 226">
                  <a:extLst>
                    <a:ext uri="{FF2B5EF4-FFF2-40B4-BE49-F238E27FC236}">
                      <a16:creationId xmlns:a16="http://schemas.microsoft.com/office/drawing/2014/main" id="{2717A537-E4F2-4535-BFC2-EF7AF2254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8" y="140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4" name="Oval 227">
                  <a:extLst>
                    <a:ext uri="{FF2B5EF4-FFF2-40B4-BE49-F238E27FC236}">
                      <a16:creationId xmlns:a16="http://schemas.microsoft.com/office/drawing/2014/main" id="{F2861E81-0310-4B2A-9C2B-1A823B433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4" y="1401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5" name="Oval 228">
                  <a:extLst>
                    <a:ext uri="{FF2B5EF4-FFF2-40B4-BE49-F238E27FC236}">
                      <a16:creationId xmlns:a16="http://schemas.microsoft.com/office/drawing/2014/main" id="{B2E93A48-B67F-4F23-A95A-364E7F6879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5" y="140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6" name="Oval 229">
                  <a:extLst>
                    <a:ext uri="{FF2B5EF4-FFF2-40B4-BE49-F238E27FC236}">
                      <a16:creationId xmlns:a16="http://schemas.microsoft.com/office/drawing/2014/main" id="{404E7E2B-096A-47DA-AD0F-4A9C201331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6" y="140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7" name="Oval 230">
                  <a:extLst>
                    <a:ext uri="{FF2B5EF4-FFF2-40B4-BE49-F238E27FC236}">
                      <a16:creationId xmlns:a16="http://schemas.microsoft.com/office/drawing/2014/main" id="{AD2F116B-805B-46DE-A2F6-82392E9A5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1" y="140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8" name="Oval 231">
                  <a:extLst>
                    <a:ext uri="{FF2B5EF4-FFF2-40B4-BE49-F238E27FC236}">
                      <a16:creationId xmlns:a16="http://schemas.microsoft.com/office/drawing/2014/main" id="{68EE650B-4204-4CEF-B402-1AD0D200A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401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29" name="Oval 232">
                  <a:extLst>
                    <a:ext uri="{FF2B5EF4-FFF2-40B4-BE49-F238E27FC236}">
                      <a16:creationId xmlns:a16="http://schemas.microsoft.com/office/drawing/2014/main" id="{ADEEEAF1-0A7E-45C6-9B8E-669F784F03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4" y="1396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0" name="Oval 233">
                  <a:extLst>
                    <a:ext uri="{FF2B5EF4-FFF2-40B4-BE49-F238E27FC236}">
                      <a16:creationId xmlns:a16="http://schemas.microsoft.com/office/drawing/2014/main" id="{C76CCD8E-7E07-4D67-B770-0E9B706646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9" y="139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1" name="Oval 234">
                  <a:extLst>
                    <a:ext uri="{FF2B5EF4-FFF2-40B4-BE49-F238E27FC236}">
                      <a16:creationId xmlns:a16="http://schemas.microsoft.com/office/drawing/2014/main" id="{FE995962-BE5D-486E-99D8-D3A0683CC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0" y="139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2" name="Oval 235">
                  <a:extLst>
                    <a:ext uri="{FF2B5EF4-FFF2-40B4-BE49-F238E27FC236}">
                      <a16:creationId xmlns:a16="http://schemas.microsoft.com/office/drawing/2014/main" id="{1B7CE970-98C1-4C98-8470-9B2A446719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1" y="139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3" name="Oval 236">
                  <a:extLst>
                    <a:ext uri="{FF2B5EF4-FFF2-40B4-BE49-F238E27FC236}">
                      <a16:creationId xmlns:a16="http://schemas.microsoft.com/office/drawing/2014/main" id="{4A9755D3-8760-49E2-8DAA-ED65F908E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7" y="139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4" name="Oval 237">
                  <a:extLst>
                    <a:ext uri="{FF2B5EF4-FFF2-40B4-BE49-F238E27FC236}">
                      <a16:creationId xmlns:a16="http://schemas.microsoft.com/office/drawing/2014/main" id="{70DD650E-E9D0-4A7B-9ED2-67BFA7CDB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8" y="139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5" name="Oval 238">
                  <a:extLst>
                    <a:ext uri="{FF2B5EF4-FFF2-40B4-BE49-F238E27FC236}">
                      <a16:creationId xmlns:a16="http://schemas.microsoft.com/office/drawing/2014/main" id="{4D0FFBB3-BD7F-47A5-8AFB-BFA637E32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9" y="139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6" name="Oval 239">
                  <a:extLst>
                    <a:ext uri="{FF2B5EF4-FFF2-40B4-BE49-F238E27FC236}">
                      <a16:creationId xmlns:a16="http://schemas.microsoft.com/office/drawing/2014/main" id="{7B568746-AB13-424B-A382-99CDC3B750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0" y="139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7" name="Oval 240">
                  <a:extLst>
                    <a:ext uri="{FF2B5EF4-FFF2-40B4-BE49-F238E27FC236}">
                      <a16:creationId xmlns:a16="http://schemas.microsoft.com/office/drawing/2014/main" id="{E83D1A0E-5828-4774-97F6-3D170E2BC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6" y="1396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8" name="Oval 241">
                  <a:extLst>
                    <a:ext uri="{FF2B5EF4-FFF2-40B4-BE49-F238E27FC236}">
                      <a16:creationId xmlns:a16="http://schemas.microsoft.com/office/drawing/2014/main" id="{3B85769A-6732-4D85-9303-05E097569B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7" y="139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39" name="Oval 242">
                  <a:extLst>
                    <a:ext uri="{FF2B5EF4-FFF2-40B4-BE49-F238E27FC236}">
                      <a16:creationId xmlns:a16="http://schemas.microsoft.com/office/drawing/2014/main" id="{3DA5808E-5F73-4497-BC5E-919DAC10B3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8" y="139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0" name="Oval 243">
                  <a:extLst>
                    <a:ext uri="{FF2B5EF4-FFF2-40B4-BE49-F238E27FC236}">
                      <a16:creationId xmlns:a16="http://schemas.microsoft.com/office/drawing/2014/main" id="{E70F5880-3D7B-4C32-9022-BA557829C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" y="139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1" name="Oval 244">
                  <a:extLst>
                    <a:ext uri="{FF2B5EF4-FFF2-40B4-BE49-F238E27FC236}">
                      <a16:creationId xmlns:a16="http://schemas.microsoft.com/office/drawing/2014/main" id="{08A55E3D-67D4-4D02-B237-369BE6E1DA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5" y="1390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2" name="Oval 245">
                  <a:extLst>
                    <a:ext uri="{FF2B5EF4-FFF2-40B4-BE49-F238E27FC236}">
                      <a16:creationId xmlns:a16="http://schemas.microsoft.com/office/drawing/2014/main" id="{DF94D500-EE65-457C-940B-AB1DE7EB2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1390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3" name="Oval 246">
                  <a:extLst>
                    <a:ext uri="{FF2B5EF4-FFF2-40B4-BE49-F238E27FC236}">
                      <a16:creationId xmlns:a16="http://schemas.microsoft.com/office/drawing/2014/main" id="{A9A98D2E-6529-477D-92F9-337CAC45D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1" y="139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4" name="Oval 247">
                  <a:extLst>
                    <a:ext uri="{FF2B5EF4-FFF2-40B4-BE49-F238E27FC236}">
                      <a16:creationId xmlns:a16="http://schemas.microsoft.com/office/drawing/2014/main" id="{A1FCFC54-8756-4883-AC9C-A0744C3C1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2" y="139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5" name="Oval 248">
                  <a:extLst>
                    <a:ext uri="{FF2B5EF4-FFF2-40B4-BE49-F238E27FC236}">
                      <a16:creationId xmlns:a16="http://schemas.microsoft.com/office/drawing/2014/main" id="{02191F5A-5ED2-47D6-9605-2E0F33599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3" y="139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6" name="Oval 249">
                  <a:extLst>
                    <a:ext uri="{FF2B5EF4-FFF2-40B4-BE49-F238E27FC236}">
                      <a16:creationId xmlns:a16="http://schemas.microsoft.com/office/drawing/2014/main" id="{59FB9F5C-1940-4F01-9268-622C2185D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9" y="139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7" name="Oval 250">
                  <a:extLst>
                    <a:ext uri="{FF2B5EF4-FFF2-40B4-BE49-F238E27FC236}">
                      <a16:creationId xmlns:a16="http://schemas.microsoft.com/office/drawing/2014/main" id="{0F774F98-3D6E-48BC-BA43-E9D9078B5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0" y="13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8" name="Oval 251">
                  <a:extLst>
                    <a:ext uri="{FF2B5EF4-FFF2-40B4-BE49-F238E27FC236}">
                      <a16:creationId xmlns:a16="http://schemas.microsoft.com/office/drawing/2014/main" id="{3CB782F5-B7E9-4197-B382-2D25E25655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1" y="13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49" name="Oval 252">
                  <a:extLst>
                    <a:ext uri="{FF2B5EF4-FFF2-40B4-BE49-F238E27FC236}">
                      <a16:creationId xmlns:a16="http://schemas.microsoft.com/office/drawing/2014/main" id="{243430C2-3A57-409C-A499-898FE8B649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7" y="138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0" name="Oval 253">
                  <a:extLst>
                    <a:ext uri="{FF2B5EF4-FFF2-40B4-BE49-F238E27FC236}">
                      <a16:creationId xmlns:a16="http://schemas.microsoft.com/office/drawing/2014/main" id="{142698F9-7666-4AB4-9272-DF8DB6B4A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8" y="138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1" name="Oval 254">
                  <a:extLst>
                    <a:ext uri="{FF2B5EF4-FFF2-40B4-BE49-F238E27FC236}">
                      <a16:creationId xmlns:a16="http://schemas.microsoft.com/office/drawing/2014/main" id="{8080DF84-48CF-4CC3-903A-4C1B7DADA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9" y="138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2" name="Oval 255">
                  <a:extLst>
                    <a:ext uri="{FF2B5EF4-FFF2-40B4-BE49-F238E27FC236}">
                      <a16:creationId xmlns:a16="http://schemas.microsoft.com/office/drawing/2014/main" id="{DB892A64-37DC-4FC7-9B5C-D50A5653A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13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3" name="Oval 256">
                  <a:extLst>
                    <a:ext uri="{FF2B5EF4-FFF2-40B4-BE49-F238E27FC236}">
                      <a16:creationId xmlns:a16="http://schemas.microsoft.com/office/drawing/2014/main" id="{89902A55-4992-4E31-AF4D-B17374366C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5" y="13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4" name="Oval 257">
                  <a:extLst>
                    <a:ext uri="{FF2B5EF4-FFF2-40B4-BE49-F238E27FC236}">
                      <a16:creationId xmlns:a16="http://schemas.microsoft.com/office/drawing/2014/main" id="{18A5D992-C175-45EF-9B6D-1D42EFEA4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6" y="13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5" name="Oval 258">
                  <a:extLst>
                    <a:ext uri="{FF2B5EF4-FFF2-40B4-BE49-F238E27FC236}">
                      <a16:creationId xmlns:a16="http://schemas.microsoft.com/office/drawing/2014/main" id="{BA15AB68-FA89-46F6-9FFD-2ED1C78E17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8" y="138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6" name="Oval 259">
                  <a:extLst>
                    <a:ext uri="{FF2B5EF4-FFF2-40B4-BE49-F238E27FC236}">
                      <a16:creationId xmlns:a16="http://schemas.microsoft.com/office/drawing/2014/main" id="{3CE0A374-4943-48E1-9670-4255C4387D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138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7" name="Oval 260">
                  <a:extLst>
                    <a:ext uri="{FF2B5EF4-FFF2-40B4-BE49-F238E27FC236}">
                      <a16:creationId xmlns:a16="http://schemas.microsoft.com/office/drawing/2014/main" id="{8247CF37-FA3A-4DD8-9891-CCE2BEAC0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4" y="137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8" name="Oval 261">
                  <a:extLst>
                    <a:ext uri="{FF2B5EF4-FFF2-40B4-BE49-F238E27FC236}">
                      <a16:creationId xmlns:a16="http://schemas.microsoft.com/office/drawing/2014/main" id="{94E3ADB5-ED94-4F50-A951-DD6DD02F9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137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59" name="Oval 262">
                  <a:extLst>
                    <a:ext uri="{FF2B5EF4-FFF2-40B4-BE49-F238E27FC236}">
                      <a16:creationId xmlns:a16="http://schemas.microsoft.com/office/drawing/2014/main" id="{F87C2842-8EE8-4AAC-A2D3-4A0E86491D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1" y="137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0" name="Oval 263">
                  <a:extLst>
                    <a:ext uri="{FF2B5EF4-FFF2-40B4-BE49-F238E27FC236}">
                      <a16:creationId xmlns:a16="http://schemas.microsoft.com/office/drawing/2014/main" id="{43A337DB-0462-4B5F-B292-D4934ADDB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" y="137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1" name="Oval 264">
                  <a:extLst>
                    <a:ext uri="{FF2B5EF4-FFF2-40B4-BE49-F238E27FC236}">
                      <a16:creationId xmlns:a16="http://schemas.microsoft.com/office/drawing/2014/main" id="{2783AB2D-B4D2-412E-9CBD-FC22DF4D3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3" y="137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2" name="Oval 265">
                  <a:extLst>
                    <a:ext uri="{FF2B5EF4-FFF2-40B4-BE49-F238E27FC236}">
                      <a16:creationId xmlns:a16="http://schemas.microsoft.com/office/drawing/2014/main" id="{4649FEDB-CF29-4F6C-8099-251C59BFD5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9" y="1379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3" name="Oval 266">
                  <a:extLst>
                    <a:ext uri="{FF2B5EF4-FFF2-40B4-BE49-F238E27FC236}">
                      <a16:creationId xmlns:a16="http://schemas.microsoft.com/office/drawing/2014/main" id="{5C0F5DB9-1C61-42A2-A03F-5D9C57F0A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0" y="1379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4" name="Oval 267">
                  <a:extLst>
                    <a:ext uri="{FF2B5EF4-FFF2-40B4-BE49-F238E27FC236}">
                      <a16:creationId xmlns:a16="http://schemas.microsoft.com/office/drawing/2014/main" id="{0BC2BAC4-92CE-4402-BC84-C94A16E7F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1" y="1379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5" name="Oval 268">
                  <a:extLst>
                    <a:ext uri="{FF2B5EF4-FFF2-40B4-BE49-F238E27FC236}">
                      <a16:creationId xmlns:a16="http://schemas.microsoft.com/office/drawing/2014/main" id="{46C20F39-1825-4C00-BB22-A9CCB0D572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137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6" name="Oval 269">
                  <a:extLst>
                    <a:ext uri="{FF2B5EF4-FFF2-40B4-BE49-F238E27FC236}">
                      <a16:creationId xmlns:a16="http://schemas.microsoft.com/office/drawing/2014/main" id="{343F1EC0-1C3D-450E-8B51-856F742EF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17" y="13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7" name="Oval 270">
                  <a:extLst>
                    <a:ext uri="{FF2B5EF4-FFF2-40B4-BE49-F238E27FC236}">
                      <a16:creationId xmlns:a16="http://schemas.microsoft.com/office/drawing/2014/main" id="{006EF511-64C3-47B4-97E1-9F69B8C619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8" y="13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8" name="Oval 271">
                  <a:extLst>
                    <a:ext uri="{FF2B5EF4-FFF2-40B4-BE49-F238E27FC236}">
                      <a16:creationId xmlns:a16="http://schemas.microsoft.com/office/drawing/2014/main" id="{9F6861EA-D5B9-4C89-B592-F91AB9E8E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4" y="13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69" name="Oval 272">
                  <a:extLst>
                    <a:ext uri="{FF2B5EF4-FFF2-40B4-BE49-F238E27FC236}">
                      <a16:creationId xmlns:a16="http://schemas.microsoft.com/office/drawing/2014/main" id="{4AA7CC78-132B-4BE0-8C0E-EA4CEDD04C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5" y="13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0" name="Oval 273">
                  <a:extLst>
                    <a:ext uri="{FF2B5EF4-FFF2-40B4-BE49-F238E27FC236}">
                      <a16:creationId xmlns:a16="http://schemas.microsoft.com/office/drawing/2014/main" id="{FD9FFA5E-B712-4051-9B70-0436D738C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6" y="13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1" name="Oval 274">
                  <a:extLst>
                    <a:ext uri="{FF2B5EF4-FFF2-40B4-BE49-F238E27FC236}">
                      <a16:creationId xmlns:a16="http://schemas.microsoft.com/office/drawing/2014/main" id="{213CD145-8D5F-4109-8F35-CA0B2BE50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2" y="1373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2" name="Oval 275">
                  <a:extLst>
                    <a:ext uri="{FF2B5EF4-FFF2-40B4-BE49-F238E27FC236}">
                      <a16:creationId xmlns:a16="http://schemas.microsoft.com/office/drawing/2014/main" id="{57614C15-839A-4405-A4B8-4689B7F3D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3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3" name="Oval 276">
                  <a:extLst>
                    <a:ext uri="{FF2B5EF4-FFF2-40B4-BE49-F238E27FC236}">
                      <a16:creationId xmlns:a16="http://schemas.microsoft.com/office/drawing/2014/main" id="{736D319A-85D4-4049-BBF1-ECE4C68EF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4" y="13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4" name="Oval 277">
                  <a:extLst>
                    <a:ext uri="{FF2B5EF4-FFF2-40B4-BE49-F238E27FC236}">
                      <a16:creationId xmlns:a16="http://schemas.microsoft.com/office/drawing/2014/main" id="{AE6BD4D4-B9BD-4B1D-8CF8-948036828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5" y="137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5" name="Oval 278">
                  <a:extLst>
                    <a:ext uri="{FF2B5EF4-FFF2-40B4-BE49-F238E27FC236}">
                      <a16:creationId xmlns:a16="http://schemas.microsoft.com/office/drawing/2014/main" id="{05E033C2-D5D2-4FD0-8D29-256CE843E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1" y="1373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6" name="Oval 279">
                  <a:extLst>
                    <a:ext uri="{FF2B5EF4-FFF2-40B4-BE49-F238E27FC236}">
                      <a16:creationId xmlns:a16="http://schemas.microsoft.com/office/drawing/2014/main" id="{F8E388B4-CE83-41CA-8F91-E25AB531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136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7" name="Oval 280">
                  <a:extLst>
                    <a:ext uri="{FF2B5EF4-FFF2-40B4-BE49-F238E27FC236}">
                      <a16:creationId xmlns:a16="http://schemas.microsoft.com/office/drawing/2014/main" id="{7B16D302-9835-4854-8317-73A8D671DC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3" y="136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8" name="Oval 281">
                  <a:extLst>
                    <a:ext uri="{FF2B5EF4-FFF2-40B4-BE49-F238E27FC236}">
                      <a16:creationId xmlns:a16="http://schemas.microsoft.com/office/drawing/2014/main" id="{1F8C2A4A-A688-43F9-AB47-3D7353772D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8" y="136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79" name="Oval 282">
                  <a:extLst>
                    <a:ext uri="{FF2B5EF4-FFF2-40B4-BE49-F238E27FC236}">
                      <a16:creationId xmlns:a16="http://schemas.microsoft.com/office/drawing/2014/main" id="{F5DE4865-689F-42CF-9480-1B666A39BE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36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0" name="Oval 283">
                  <a:extLst>
                    <a:ext uri="{FF2B5EF4-FFF2-40B4-BE49-F238E27FC236}">
                      <a16:creationId xmlns:a16="http://schemas.microsoft.com/office/drawing/2014/main" id="{891F3B0A-7590-4578-93B3-31775C9FA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0" y="136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1" name="Oval 284">
                  <a:extLst>
                    <a:ext uri="{FF2B5EF4-FFF2-40B4-BE49-F238E27FC236}">
                      <a16:creationId xmlns:a16="http://schemas.microsoft.com/office/drawing/2014/main" id="{2FBF6445-BE84-4260-99FC-25D87C8C1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6" y="136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2" name="Oval 285">
                  <a:extLst>
                    <a:ext uri="{FF2B5EF4-FFF2-40B4-BE49-F238E27FC236}">
                      <a16:creationId xmlns:a16="http://schemas.microsoft.com/office/drawing/2014/main" id="{29130DFF-821D-45EE-923B-8938C6D1A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7" y="136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3" name="Oval 286">
                  <a:extLst>
                    <a:ext uri="{FF2B5EF4-FFF2-40B4-BE49-F238E27FC236}">
                      <a16:creationId xmlns:a16="http://schemas.microsoft.com/office/drawing/2014/main" id="{81422458-2ECB-4FDD-B194-5DC3C016A8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8" y="136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4" name="Oval 287">
                  <a:extLst>
                    <a:ext uri="{FF2B5EF4-FFF2-40B4-BE49-F238E27FC236}">
                      <a16:creationId xmlns:a16="http://schemas.microsoft.com/office/drawing/2014/main" id="{5640A81A-10CD-40D6-AF93-0570E3B151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4" y="136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5" name="Oval 288">
                  <a:extLst>
                    <a:ext uri="{FF2B5EF4-FFF2-40B4-BE49-F238E27FC236}">
                      <a16:creationId xmlns:a16="http://schemas.microsoft.com/office/drawing/2014/main" id="{D08A495E-4509-43FF-9313-BD6E5AC35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5" y="136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6" name="Oval 289">
                  <a:extLst>
                    <a:ext uri="{FF2B5EF4-FFF2-40B4-BE49-F238E27FC236}">
                      <a16:creationId xmlns:a16="http://schemas.microsoft.com/office/drawing/2014/main" id="{7FE08691-2A7F-4830-9495-2417B6EB05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6" y="136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7" name="Oval 290">
                  <a:extLst>
                    <a:ext uri="{FF2B5EF4-FFF2-40B4-BE49-F238E27FC236}">
                      <a16:creationId xmlns:a16="http://schemas.microsoft.com/office/drawing/2014/main" id="{82690D15-A26B-4109-8471-4B154BD362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36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8" name="Oval 291">
                  <a:extLst>
                    <a:ext uri="{FF2B5EF4-FFF2-40B4-BE49-F238E27FC236}">
                      <a16:creationId xmlns:a16="http://schemas.microsoft.com/office/drawing/2014/main" id="{DE12E88F-7BB4-491F-830F-C8438E8B49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3" y="136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89" name="Oval 292">
                  <a:extLst>
                    <a:ext uri="{FF2B5EF4-FFF2-40B4-BE49-F238E27FC236}">
                      <a16:creationId xmlns:a16="http://schemas.microsoft.com/office/drawing/2014/main" id="{845092D9-CF21-44B1-B6BA-EA914716BC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4" y="136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0" name="Oval 293">
                  <a:extLst>
                    <a:ext uri="{FF2B5EF4-FFF2-40B4-BE49-F238E27FC236}">
                      <a16:creationId xmlns:a16="http://schemas.microsoft.com/office/drawing/2014/main" id="{B21295C3-4C0B-46C3-8BAB-E263253ADA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9" y="136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1" name="Oval 294">
                  <a:extLst>
                    <a:ext uri="{FF2B5EF4-FFF2-40B4-BE49-F238E27FC236}">
                      <a16:creationId xmlns:a16="http://schemas.microsoft.com/office/drawing/2014/main" id="{9DD58AF9-6043-4C10-A9B2-1F20665AF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36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2" name="Oval 295">
                  <a:extLst>
                    <a:ext uri="{FF2B5EF4-FFF2-40B4-BE49-F238E27FC236}">
                      <a16:creationId xmlns:a16="http://schemas.microsoft.com/office/drawing/2014/main" id="{D3C86809-C438-4E61-90AC-AAE7CE950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1" y="1362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3" name="Oval 296">
                  <a:extLst>
                    <a:ext uri="{FF2B5EF4-FFF2-40B4-BE49-F238E27FC236}">
                      <a16:creationId xmlns:a16="http://schemas.microsoft.com/office/drawing/2014/main" id="{77DACA42-D7B9-4954-941B-0048F0BE26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2" y="135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4" name="Oval 297">
                  <a:extLst>
                    <a:ext uri="{FF2B5EF4-FFF2-40B4-BE49-F238E27FC236}">
                      <a16:creationId xmlns:a16="http://schemas.microsoft.com/office/drawing/2014/main" id="{6493B90C-A6A5-4859-94D3-765E400632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8" y="135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5" name="Oval 298">
                  <a:extLst>
                    <a:ext uri="{FF2B5EF4-FFF2-40B4-BE49-F238E27FC236}">
                      <a16:creationId xmlns:a16="http://schemas.microsoft.com/office/drawing/2014/main" id="{10D90073-A04A-4D90-934E-7129C7E79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9" y="135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6" name="Oval 299">
                  <a:extLst>
                    <a:ext uri="{FF2B5EF4-FFF2-40B4-BE49-F238E27FC236}">
                      <a16:creationId xmlns:a16="http://schemas.microsoft.com/office/drawing/2014/main" id="{35272A57-FD43-4FAA-9086-F83BD55DF7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" y="135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7" name="Oval 300">
                  <a:extLst>
                    <a:ext uri="{FF2B5EF4-FFF2-40B4-BE49-F238E27FC236}">
                      <a16:creationId xmlns:a16="http://schemas.microsoft.com/office/drawing/2014/main" id="{13CD8008-AED3-4D79-8686-DF119984C3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" y="1357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8" name="Oval 301">
                  <a:extLst>
                    <a:ext uri="{FF2B5EF4-FFF2-40B4-BE49-F238E27FC236}">
                      <a16:creationId xmlns:a16="http://schemas.microsoft.com/office/drawing/2014/main" id="{CCE94D81-C73F-4FD3-8540-059CE76036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7" y="135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99" name="Oval 302">
                  <a:extLst>
                    <a:ext uri="{FF2B5EF4-FFF2-40B4-BE49-F238E27FC236}">
                      <a16:creationId xmlns:a16="http://schemas.microsoft.com/office/drawing/2014/main" id="{D2D55315-44EC-4342-ABAA-E02E4B4A3B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8" y="1357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0" name="Oval 303">
                  <a:extLst>
                    <a:ext uri="{FF2B5EF4-FFF2-40B4-BE49-F238E27FC236}">
                      <a16:creationId xmlns:a16="http://schemas.microsoft.com/office/drawing/2014/main" id="{04B35C2A-B55D-4312-8231-00A03485F8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3" y="135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1" name="Oval 304">
                  <a:extLst>
                    <a:ext uri="{FF2B5EF4-FFF2-40B4-BE49-F238E27FC236}">
                      <a16:creationId xmlns:a16="http://schemas.microsoft.com/office/drawing/2014/main" id="{8EADEEA3-5BEF-418B-ABF9-8F828249C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45" y="1351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2" name="Oval 305">
                  <a:extLst>
                    <a:ext uri="{FF2B5EF4-FFF2-40B4-BE49-F238E27FC236}">
                      <a16:creationId xmlns:a16="http://schemas.microsoft.com/office/drawing/2014/main" id="{7DEBC20A-A24F-4F4C-8CB8-F9C27BB6EB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6" y="1351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3" name="Oval 306">
                  <a:extLst>
                    <a:ext uri="{FF2B5EF4-FFF2-40B4-BE49-F238E27FC236}">
                      <a16:creationId xmlns:a16="http://schemas.microsoft.com/office/drawing/2014/main" id="{76F961EE-3BAB-4695-9C8C-CDB22492EB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1" y="135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4" name="Oval 307">
                  <a:extLst>
                    <a:ext uri="{FF2B5EF4-FFF2-40B4-BE49-F238E27FC236}">
                      <a16:creationId xmlns:a16="http://schemas.microsoft.com/office/drawing/2014/main" id="{F8F143F0-5476-41C8-BB3A-AED29A39DB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2" y="135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5" name="Oval 308">
                  <a:extLst>
                    <a:ext uri="{FF2B5EF4-FFF2-40B4-BE49-F238E27FC236}">
                      <a16:creationId xmlns:a16="http://schemas.microsoft.com/office/drawing/2014/main" id="{6E68C8D0-88C2-40F3-804B-E325F3C4C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3" y="135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6" name="Oval 309">
                  <a:extLst>
                    <a:ext uri="{FF2B5EF4-FFF2-40B4-BE49-F238E27FC236}">
                      <a16:creationId xmlns:a16="http://schemas.microsoft.com/office/drawing/2014/main" id="{DEB4D4A1-0E8E-40CA-A853-A0E4A4220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135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7" name="Oval 310">
                  <a:extLst>
                    <a:ext uri="{FF2B5EF4-FFF2-40B4-BE49-F238E27FC236}">
                      <a16:creationId xmlns:a16="http://schemas.microsoft.com/office/drawing/2014/main" id="{9545E1E0-16FA-4200-9296-F644B96085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0" y="134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8" name="Oval 311">
                  <a:extLst>
                    <a:ext uri="{FF2B5EF4-FFF2-40B4-BE49-F238E27FC236}">
                      <a16:creationId xmlns:a16="http://schemas.microsoft.com/office/drawing/2014/main" id="{7F123AE0-ADC3-4ED1-AF08-D4CF71378C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1" y="134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09" name="Oval 312">
                  <a:extLst>
                    <a:ext uri="{FF2B5EF4-FFF2-40B4-BE49-F238E27FC236}">
                      <a16:creationId xmlns:a16="http://schemas.microsoft.com/office/drawing/2014/main" id="{499FF263-6EAD-4740-A176-C09BC65827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7" y="1346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0" name="Oval 313">
                  <a:extLst>
                    <a:ext uri="{FF2B5EF4-FFF2-40B4-BE49-F238E27FC236}">
                      <a16:creationId xmlns:a16="http://schemas.microsoft.com/office/drawing/2014/main" id="{688AFE83-1239-4AC9-8F96-A364ED422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8" y="1346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1" name="Oval 314">
                  <a:extLst>
                    <a:ext uri="{FF2B5EF4-FFF2-40B4-BE49-F238E27FC236}">
                      <a16:creationId xmlns:a16="http://schemas.microsoft.com/office/drawing/2014/main" id="{672F9B6E-3431-4449-A073-978894CBD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9" y="1346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2" name="Oval 315">
                  <a:extLst>
                    <a:ext uri="{FF2B5EF4-FFF2-40B4-BE49-F238E27FC236}">
                      <a16:creationId xmlns:a16="http://schemas.microsoft.com/office/drawing/2014/main" id="{8C993933-208F-4B67-9C7B-793A43ADB5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0" y="134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3" name="Oval 316">
                  <a:extLst>
                    <a:ext uri="{FF2B5EF4-FFF2-40B4-BE49-F238E27FC236}">
                      <a16:creationId xmlns:a16="http://schemas.microsoft.com/office/drawing/2014/main" id="{C07E61D4-EFD7-420C-9C6E-638605B53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3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4" name="Oval 317">
                  <a:extLst>
                    <a:ext uri="{FF2B5EF4-FFF2-40B4-BE49-F238E27FC236}">
                      <a16:creationId xmlns:a16="http://schemas.microsoft.com/office/drawing/2014/main" id="{730A777F-94FA-4E01-B064-AD96C01DA0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6" y="13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5" name="Oval 318">
                  <a:extLst>
                    <a:ext uri="{FF2B5EF4-FFF2-40B4-BE49-F238E27FC236}">
                      <a16:creationId xmlns:a16="http://schemas.microsoft.com/office/drawing/2014/main" id="{50255155-6D82-45A9-8CD7-7B407E3E2A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8" y="1340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6" name="Oval 319">
                  <a:extLst>
                    <a:ext uri="{FF2B5EF4-FFF2-40B4-BE49-F238E27FC236}">
                      <a16:creationId xmlns:a16="http://schemas.microsoft.com/office/drawing/2014/main" id="{D8CB146F-11D3-4D48-BAB6-1D0A512226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3" y="13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7" name="Oval 320">
                  <a:extLst>
                    <a:ext uri="{FF2B5EF4-FFF2-40B4-BE49-F238E27FC236}">
                      <a16:creationId xmlns:a16="http://schemas.microsoft.com/office/drawing/2014/main" id="{4E8457AB-F464-497E-9BE6-80D11EC81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4" y="13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8" name="Oval 321">
                  <a:extLst>
                    <a:ext uri="{FF2B5EF4-FFF2-40B4-BE49-F238E27FC236}">
                      <a16:creationId xmlns:a16="http://schemas.microsoft.com/office/drawing/2014/main" id="{8DD42F0B-4637-49C6-835B-C8FEA90AC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5" y="1340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19" name="Oval 322">
                  <a:extLst>
                    <a:ext uri="{FF2B5EF4-FFF2-40B4-BE49-F238E27FC236}">
                      <a16:creationId xmlns:a16="http://schemas.microsoft.com/office/drawing/2014/main" id="{392B5BC1-FEF4-470E-971E-972D8B819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1" y="1335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0" name="Oval 323">
                  <a:extLst>
                    <a:ext uri="{FF2B5EF4-FFF2-40B4-BE49-F238E27FC236}">
                      <a16:creationId xmlns:a16="http://schemas.microsoft.com/office/drawing/2014/main" id="{DF3F6371-5707-402C-AE8D-B7818033B1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2" y="1335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1" name="Oval 324">
                  <a:extLst>
                    <a:ext uri="{FF2B5EF4-FFF2-40B4-BE49-F238E27FC236}">
                      <a16:creationId xmlns:a16="http://schemas.microsoft.com/office/drawing/2014/main" id="{099F3369-F8C0-40ED-90AD-9BED24595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3" y="1335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2" name="Oval 325">
                  <a:extLst>
                    <a:ext uri="{FF2B5EF4-FFF2-40B4-BE49-F238E27FC236}">
                      <a16:creationId xmlns:a16="http://schemas.microsoft.com/office/drawing/2014/main" id="{0F2E41FA-BE1E-4AB3-BA98-37261B299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9" y="1335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3" name="Oval 326">
                  <a:extLst>
                    <a:ext uri="{FF2B5EF4-FFF2-40B4-BE49-F238E27FC236}">
                      <a16:creationId xmlns:a16="http://schemas.microsoft.com/office/drawing/2014/main" id="{D9F98943-0864-42F2-B55D-9E25FC3F1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335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4" name="Oval 327">
                  <a:extLst>
                    <a:ext uri="{FF2B5EF4-FFF2-40B4-BE49-F238E27FC236}">
                      <a16:creationId xmlns:a16="http://schemas.microsoft.com/office/drawing/2014/main" id="{6C0ED20C-53CA-4C8D-B313-1DF0819B2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1329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5" name="Oval 328">
                  <a:extLst>
                    <a:ext uri="{FF2B5EF4-FFF2-40B4-BE49-F238E27FC236}">
                      <a16:creationId xmlns:a16="http://schemas.microsoft.com/office/drawing/2014/main" id="{00107CB5-EDE8-4320-96C2-067FBBC61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32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6" name="Oval 329">
                  <a:extLst>
                    <a:ext uri="{FF2B5EF4-FFF2-40B4-BE49-F238E27FC236}">
                      <a16:creationId xmlns:a16="http://schemas.microsoft.com/office/drawing/2014/main" id="{4F41EF69-8072-4FD2-AFD4-743839298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7" y="132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7" name="Oval 330">
                  <a:extLst>
                    <a:ext uri="{FF2B5EF4-FFF2-40B4-BE49-F238E27FC236}">
                      <a16:creationId xmlns:a16="http://schemas.microsoft.com/office/drawing/2014/main" id="{69A20327-10E8-47FF-87A4-003FBA710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8" y="132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8" name="Oval 331">
                  <a:extLst>
                    <a:ext uri="{FF2B5EF4-FFF2-40B4-BE49-F238E27FC236}">
                      <a16:creationId xmlns:a16="http://schemas.microsoft.com/office/drawing/2014/main" id="{4C53B9FE-72F0-4E54-B61B-F0C7142B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4" y="132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29" name="Oval 332">
                  <a:extLst>
                    <a:ext uri="{FF2B5EF4-FFF2-40B4-BE49-F238E27FC236}">
                      <a16:creationId xmlns:a16="http://schemas.microsoft.com/office/drawing/2014/main" id="{9BE41A5D-871F-474E-AE35-79502BD3F0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5" y="1324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0" name="Oval 333">
                  <a:extLst>
                    <a:ext uri="{FF2B5EF4-FFF2-40B4-BE49-F238E27FC236}">
                      <a16:creationId xmlns:a16="http://schemas.microsoft.com/office/drawing/2014/main" id="{8007C2C6-3DE9-489B-9DF5-1C85606D2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6" y="1324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1" name="Oval 334">
                  <a:extLst>
                    <a:ext uri="{FF2B5EF4-FFF2-40B4-BE49-F238E27FC236}">
                      <a16:creationId xmlns:a16="http://schemas.microsoft.com/office/drawing/2014/main" id="{2A6D8DEB-3DA7-4565-BBCC-3185C90E0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7" y="1324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2" name="Oval 335">
                  <a:extLst>
                    <a:ext uri="{FF2B5EF4-FFF2-40B4-BE49-F238E27FC236}">
                      <a16:creationId xmlns:a16="http://schemas.microsoft.com/office/drawing/2014/main" id="{86F40185-C7A9-4348-B724-D49FEDD784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33" y="1324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3" name="Oval 336">
                  <a:extLst>
                    <a:ext uri="{FF2B5EF4-FFF2-40B4-BE49-F238E27FC236}">
                      <a16:creationId xmlns:a16="http://schemas.microsoft.com/office/drawing/2014/main" id="{A7BF1758-038F-41E8-BC78-F03991C62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4" y="131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4" name="Oval 337">
                  <a:extLst>
                    <a:ext uri="{FF2B5EF4-FFF2-40B4-BE49-F238E27FC236}">
                      <a16:creationId xmlns:a16="http://schemas.microsoft.com/office/drawing/2014/main" id="{2289A931-7AB3-478C-B299-FE573A30B5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5" y="131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5" name="Oval 338">
                  <a:extLst>
                    <a:ext uri="{FF2B5EF4-FFF2-40B4-BE49-F238E27FC236}">
                      <a16:creationId xmlns:a16="http://schemas.microsoft.com/office/drawing/2014/main" id="{13C0D9A2-2300-4D0E-B260-46F42C1D4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1" y="131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6" name="Oval 339">
                  <a:extLst>
                    <a:ext uri="{FF2B5EF4-FFF2-40B4-BE49-F238E27FC236}">
                      <a16:creationId xmlns:a16="http://schemas.microsoft.com/office/drawing/2014/main" id="{7D606C99-EB9F-4A37-8C7D-DA1D21C82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2" y="131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7" name="Oval 340">
                  <a:extLst>
                    <a:ext uri="{FF2B5EF4-FFF2-40B4-BE49-F238E27FC236}">
                      <a16:creationId xmlns:a16="http://schemas.microsoft.com/office/drawing/2014/main" id="{795678AF-37AE-4599-96EE-CFA1E54B2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313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8" name="Oval 341">
                  <a:extLst>
                    <a:ext uri="{FF2B5EF4-FFF2-40B4-BE49-F238E27FC236}">
                      <a16:creationId xmlns:a16="http://schemas.microsoft.com/office/drawing/2014/main" id="{C06E8C2E-841D-4805-BE23-06ACE598C3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313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39" name="Oval 342">
                  <a:extLst>
                    <a:ext uri="{FF2B5EF4-FFF2-40B4-BE49-F238E27FC236}">
                      <a16:creationId xmlns:a16="http://schemas.microsoft.com/office/drawing/2014/main" id="{F1DDC8A2-90E7-43B3-8260-8ACD9AFA4D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9" y="1313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0" name="Oval 343">
                  <a:extLst>
                    <a:ext uri="{FF2B5EF4-FFF2-40B4-BE49-F238E27FC236}">
                      <a16:creationId xmlns:a16="http://schemas.microsoft.com/office/drawing/2014/main" id="{15ECE3A0-E0D7-4A92-B9A3-0A3BB6612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0" y="1307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1" name="Oval 344">
                  <a:extLst>
                    <a:ext uri="{FF2B5EF4-FFF2-40B4-BE49-F238E27FC236}">
                      <a16:creationId xmlns:a16="http://schemas.microsoft.com/office/drawing/2014/main" id="{418E6160-DE4B-4576-ABC1-11233A520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6" y="1307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2" name="Oval 345">
                  <a:extLst>
                    <a:ext uri="{FF2B5EF4-FFF2-40B4-BE49-F238E27FC236}">
                      <a16:creationId xmlns:a16="http://schemas.microsoft.com/office/drawing/2014/main" id="{A19DB41C-493D-4935-81DB-F069F1DE85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27" y="1307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3" name="Oval 346">
                  <a:extLst>
                    <a:ext uri="{FF2B5EF4-FFF2-40B4-BE49-F238E27FC236}">
                      <a16:creationId xmlns:a16="http://schemas.microsoft.com/office/drawing/2014/main" id="{9AC49518-0F8F-4AB7-9201-E7B3E772B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8" y="130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4" name="Oval 347">
                  <a:extLst>
                    <a:ext uri="{FF2B5EF4-FFF2-40B4-BE49-F238E27FC236}">
                      <a16:creationId xmlns:a16="http://schemas.microsoft.com/office/drawing/2014/main" id="{770A0186-0279-4150-AEB4-FD9C9F13D4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4" y="1301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5" name="Oval 348">
                  <a:extLst>
                    <a:ext uri="{FF2B5EF4-FFF2-40B4-BE49-F238E27FC236}">
                      <a16:creationId xmlns:a16="http://schemas.microsoft.com/office/drawing/2014/main" id="{06FF0AA3-19C0-4BBB-8E4F-A0A0D70FFD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5" y="1301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6" name="Oval 349">
                  <a:extLst>
                    <a:ext uri="{FF2B5EF4-FFF2-40B4-BE49-F238E27FC236}">
                      <a16:creationId xmlns:a16="http://schemas.microsoft.com/office/drawing/2014/main" id="{6FBAF553-8735-4B89-A02D-1DE1A3CC08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6" y="129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7" name="Oval 350">
                  <a:extLst>
                    <a:ext uri="{FF2B5EF4-FFF2-40B4-BE49-F238E27FC236}">
                      <a16:creationId xmlns:a16="http://schemas.microsoft.com/office/drawing/2014/main" id="{B9401823-C1AE-4C7B-9B78-6AEAD2DFF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1" y="129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8" name="Oval 351">
                  <a:extLst>
                    <a:ext uri="{FF2B5EF4-FFF2-40B4-BE49-F238E27FC236}">
                      <a16:creationId xmlns:a16="http://schemas.microsoft.com/office/drawing/2014/main" id="{1B3ECAA3-EB86-483E-8115-A74E3C5DE5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3" y="1296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49" name="Oval 352">
                  <a:extLst>
                    <a:ext uri="{FF2B5EF4-FFF2-40B4-BE49-F238E27FC236}">
                      <a16:creationId xmlns:a16="http://schemas.microsoft.com/office/drawing/2014/main" id="{94BBD0A3-FF6A-4FBE-98BD-6CE3FDFEAE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4" y="1290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0" name="Oval 353">
                  <a:extLst>
                    <a:ext uri="{FF2B5EF4-FFF2-40B4-BE49-F238E27FC236}">
                      <a16:creationId xmlns:a16="http://schemas.microsoft.com/office/drawing/2014/main" id="{FE4CC0FC-DB1C-4280-AEEF-AE9368903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5" y="1290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1" name="Oval 354">
                  <a:extLst>
                    <a:ext uri="{FF2B5EF4-FFF2-40B4-BE49-F238E27FC236}">
                      <a16:creationId xmlns:a16="http://schemas.microsoft.com/office/drawing/2014/main" id="{817B2D4E-4290-4ECC-BAF2-FD1D4686A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0" y="128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2" name="Oval 355">
                  <a:extLst>
                    <a:ext uri="{FF2B5EF4-FFF2-40B4-BE49-F238E27FC236}">
                      <a16:creationId xmlns:a16="http://schemas.microsoft.com/office/drawing/2014/main" id="{3F1ED6D1-2483-47AC-A74E-8ED004C6E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1" y="128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3" name="Oval 356">
                  <a:extLst>
                    <a:ext uri="{FF2B5EF4-FFF2-40B4-BE49-F238E27FC236}">
                      <a16:creationId xmlns:a16="http://schemas.microsoft.com/office/drawing/2014/main" id="{A23E4E81-C125-4EFE-8AE0-9B0B737E9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2" y="127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4" name="Oval 357">
                  <a:extLst>
                    <a:ext uri="{FF2B5EF4-FFF2-40B4-BE49-F238E27FC236}">
                      <a16:creationId xmlns:a16="http://schemas.microsoft.com/office/drawing/2014/main" id="{D9D3531E-173A-45A1-9EFE-AFFAEF7D2D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8" y="127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5" name="Oval 358">
                  <a:extLst>
                    <a:ext uri="{FF2B5EF4-FFF2-40B4-BE49-F238E27FC236}">
                      <a16:creationId xmlns:a16="http://schemas.microsoft.com/office/drawing/2014/main" id="{D90EE111-2952-4BBC-B111-729F25312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49" y="1274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6" name="Oval 359">
                  <a:extLst>
                    <a:ext uri="{FF2B5EF4-FFF2-40B4-BE49-F238E27FC236}">
                      <a16:creationId xmlns:a16="http://schemas.microsoft.com/office/drawing/2014/main" id="{DB65E88F-BA37-448E-89AB-A6CC7C99D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0" y="1274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7" name="Oval 360">
                  <a:extLst>
                    <a:ext uri="{FF2B5EF4-FFF2-40B4-BE49-F238E27FC236}">
                      <a16:creationId xmlns:a16="http://schemas.microsoft.com/office/drawing/2014/main" id="{F3506AD9-A2B8-4E24-959E-009E18C77F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6" y="126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8" name="Oval 361">
                  <a:extLst>
                    <a:ext uri="{FF2B5EF4-FFF2-40B4-BE49-F238E27FC236}">
                      <a16:creationId xmlns:a16="http://schemas.microsoft.com/office/drawing/2014/main" id="{48BE5FC7-2196-4568-B01E-4841FD819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7" y="126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59" name="Oval 362">
                  <a:extLst>
                    <a:ext uri="{FF2B5EF4-FFF2-40B4-BE49-F238E27FC236}">
                      <a16:creationId xmlns:a16="http://schemas.microsoft.com/office/drawing/2014/main" id="{E97CF157-6B40-46B9-B68C-D8DAA1F7A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8" y="1263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0" name="Oval 363">
                  <a:extLst>
                    <a:ext uri="{FF2B5EF4-FFF2-40B4-BE49-F238E27FC236}">
                      <a16:creationId xmlns:a16="http://schemas.microsoft.com/office/drawing/2014/main" id="{553735A2-FD75-4D8F-A6E9-1D9BCBDEF0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3" y="1263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1" name="Oval 364">
                  <a:extLst>
                    <a:ext uri="{FF2B5EF4-FFF2-40B4-BE49-F238E27FC236}">
                      <a16:creationId xmlns:a16="http://schemas.microsoft.com/office/drawing/2014/main" id="{26CEB0A1-2011-4284-861E-34F46A22C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5" y="1257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2" name="Oval 365">
                  <a:extLst>
                    <a:ext uri="{FF2B5EF4-FFF2-40B4-BE49-F238E27FC236}">
                      <a16:creationId xmlns:a16="http://schemas.microsoft.com/office/drawing/2014/main" id="{00D0CB2D-203C-43B2-BE37-EF3F56833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6" y="1252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3" name="Oval 366">
                  <a:extLst>
                    <a:ext uri="{FF2B5EF4-FFF2-40B4-BE49-F238E27FC236}">
                      <a16:creationId xmlns:a16="http://schemas.microsoft.com/office/drawing/2014/main" id="{C15D116A-0BA1-42A5-AF9E-699A9B7D14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1" y="1252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4" name="Oval 367">
                  <a:extLst>
                    <a:ext uri="{FF2B5EF4-FFF2-40B4-BE49-F238E27FC236}">
                      <a16:creationId xmlns:a16="http://schemas.microsoft.com/office/drawing/2014/main" id="{E5BA8B8D-CF2C-4E72-B5BE-726492F49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2" y="124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5" name="Oval 368">
                  <a:extLst>
                    <a:ext uri="{FF2B5EF4-FFF2-40B4-BE49-F238E27FC236}">
                      <a16:creationId xmlns:a16="http://schemas.microsoft.com/office/drawing/2014/main" id="{69F326E0-2F7E-4880-A2C6-D7B8DE5DA2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3" y="1241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6" name="Oval 369">
                  <a:extLst>
                    <a:ext uri="{FF2B5EF4-FFF2-40B4-BE49-F238E27FC236}">
                      <a16:creationId xmlns:a16="http://schemas.microsoft.com/office/drawing/2014/main" id="{F3134E45-B197-463C-8125-EEE4C6EEE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9" y="1241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7" name="Oval 370">
                  <a:extLst>
                    <a:ext uri="{FF2B5EF4-FFF2-40B4-BE49-F238E27FC236}">
                      <a16:creationId xmlns:a16="http://schemas.microsoft.com/office/drawing/2014/main" id="{05BB9F46-0620-49AE-93F4-E5E82C4754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0" y="123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8" name="Oval 371">
                  <a:extLst>
                    <a:ext uri="{FF2B5EF4-FFF2-40B4-BE49-F238E27FC236}">
                      <a16:creationId xmlns:a16="http://schemas.microsoft.com/office/drawing/2014/main" id="{E6E7D416-88F7-47A7-86C4-CA8934E6CB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1" y="122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69" name="Oval 372">
                  <a:extLst>
                    <a:ext uri="{FF2B5EF4-FFF2-40B4-BE49-F238E27FC236}">
                      <a16:creationId xmlns:a16="http://schemas.microsoft.com/office/drawing/2014/main" id="{279A53B0-2D92-449E-8FDC-9FBF6E2B6E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2" y="1229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0" name="Oval 373">
                  <a:extLst>
                    <a:ext uri="{FF2B5EF4-FFF2-40B4-BE49-F238E27FC236}">
                      <a16:creationId xmlns:a16="http://schemas.microsoft.com/office/drawing/2014/main" id="{31892D0E-569E-4670-9E9F-2748A6129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122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1" name="Oval 374">
                  <a:extLst>
                    <a:ext uri="{FF2B5EF4-FFF2-40B4-BE49-F238E27FC236}">
                      <a16:creationId xmlns:a16="http://schemas.microsoft.com/office/drawing/2014/main" id="{4C5BB696-C26D-4690-AF57-124EF8F5C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9" y="121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2" name="Oval 375">
                  <a:extLst>
                    <a:ext uri="{FF2B5EF4-FFF2-40B4-BE49-F238E27FC236}">
                      <a16:creationId xmlns:a16="http://schemas.microsoft.com/office/drawing/2014/main" id="{AB42AF18-DA71-4A5C-9127-3053CBCBE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0" y="1218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3" name="Oval 376">
                  <a:extLst>
                    <a:ext uri="{FF2B5EF4-FFF2-40B4-BE49-F238E27FC236}">
                      <a16:creationId xmlns:a16="http://schemas.microsoft.com/office/drawing/2014/main" id="{319DFBCD-37E2-4F08-9E18-CB768C375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5" y="121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4" name="Oval 377">
                  <a:extLst>
                    <a:ext uri="{FF2B5EF4-FFF2-40B4-BE49-F238E27FC236}">
                      <a16:creationId xmlns:a16="http://schemas.microsoft.com/office/drawing/2014/main" id="{176E416A-74D8-41C6-A739-B3A680AB4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6" y="1207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5" name="Oval 378">
                  <a:extLst>
                    <a:ext uri="{FF2B5EF4-FFF2-40B4-BE49-F238E27FC236}">
                      <a16:creationId xmlns:a16="http://schemas.microsoft.com/office/drawing/2014/main" id="{1682F17B-14F4-4022-9672-E60714991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38" y="1202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6" name="Oval 379">
                  <a:extLst>
                    <a:ext uri="{FF2B5EF4-FFF2-40B4-BE49-F238E27FC236}">
                      <a16:creationId xmlns:a16="http://schemas.microsoft.com/office/drawing/2014/main" id="{49AFA2FB-F180-4523-B99F-91BA343EF9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3" y="1202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7" name="Oval 380">
                  <a:extLst>
                    <a:ext uri="{FF2B5EF4-FFF2-40B4-BE49-F238E27FC236}">
                      <a16:creationId xmlns:a16="http://schemas.microsoft.com/office/drawing/2014/main" id="{710B10E0-E11C-4B76-A060-1203A20E27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" y="1196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8" name="Oval 381">
                  <a:extLst>
                    <a:ext uri="{FF2B5EF4-FFF2-40B4-BE49-F238E27FC236}">
                      <a16:creationId xmlns:a16="http://schemas.microsoft.com/office/drawing/2014/main" id="{B3448F39-1646-4F04-9625-037550D591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5" y="1191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79" name="Oval 382">
                  <a:extLst>
                    <a:ext uri="{FF2B5EF4-FFF2-40B4-BE49-F238E27FC236}">
                      <a16:creationId xmlns:a16="http://schemas.microsoft.com/office/drawing/2014/main" id="{849F272E-DD22-4CAD-98F9-A3B5F51B9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1" y="1191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0" name="Oval 383">
                  <a:extLst>
                    <a:ext uri="{FF2B5EF4-FFF2-40B4-BE49-F238E27FC236}">
                      <a16:creationId xmlns:a16="http://schemas.microsoft.com/office/drawing/2014/main" id="{616FA197-0AA9-419D-B8B4-B51EF2D1A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2" y="1185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1" name="Oval 384">
                  <a:extLst>
                    <a:ext uri="{FF2B5EF4-FFF2-40B4-BE49-F238E27FC236}">
                      <a16:creationId xmlns:a16="http://schemas.microsoft.com/office/drawing/2014/main" id="{75308F4B-47A3-41C8-867F-A0AA7FF1E1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3" y="1180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2" name="Oval 385">
                  <a:extLst>
                    <a:ext uri="{FF2B5EF4-FFF2-40B4-BE49-F238E27FC236}">
                      <a16:creationId xmlns:a16="http://schemas.microsoft.com/office/drawing/2014/main" id="{7B06EAC7-60D3-4945-88D8-02A9257E6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9" y="117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3" name="Oval 386">
                  <a:extLst>
                    <a:ext uri="{FF2B5EF4-FFF2-40B4-BE49-F238E27FC236}">
                      <a16:creationId xmlns:a16="http://schemas.microsoft.com/office/drawing/2014/main" id="{B2838BE2-3A58-4573-8F7E-6BA426106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0" y="117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4" name="Oval 387">
                  <a:extLst>
                    <a:ext uri="{FF2B5EF4-FFF2-40B4-BE49-F238E27FC236}">
                      <a16:creationId xmlns:a16="http://schemas.microsoft.com/office/drawing/2014/main" id="{ADB1299B-8DB0-4413-8B73-18B1A5F322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1" y="1169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5" name="Oval 388">
                  <a:extLst>
                    <a:ext uri="{FF2B5EF4-FFF2-40B4-BE49-F238E27FC236}">
                      <a16:creationId xmlns:a16="http://schemas.microsoft.com/office/drawing/2014/main" id="{1861E6CA-8EA9-4BEE-B461-F6AE8857D8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6" y="116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6" name="Oval 389">
                  <a:extLst>
                    <a:ext uri="{FF2B5EF4-FFF2-40B4-BE49-F238E27FC236}">
                      <a16:creationId xmlns:a16="http://schemas.microsoft.com/office/drawing/2014/main" id="{1A586804-53CD-47D5-A9BB-95A7CA394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7" y="1163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7" name="Oval 390">
                  <a:extLst>
                    <a:ext uri="{FF2B5EF4-FFF2-40B4-BE49-F238E27FC236}">
                      <a16:creationId xmlns:a16="http://schemas.microsoft.com/office/drawing/2014/main" id="{D4F0A4A0-A26A-4724-BB18-8531D07E3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1157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8" name="Oval 391">
                  <a:extLst>
                    <a:ext uri="{FF2B5EF4-FFF2-40B4-BE49-F238E27FC236}">
                      <a16:creationId xmlns:a16="http://schemas.microsoft.com/office/drawing/2014/main" id="{D3C2D51B-2D3B-4081-AA9D-E916A0B20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0" y="3051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89" name="Oval 392">
                  <a:extLst>
                    <a:ext uri="{FF2B5EF4-FFF2-40B4-BE49-F238E27FC236}">
                      <a16:creationId xmlns:a16="http://schemas.microsoft.com/office/drawing/2014/main" id="{74FD8820-DE5E-417E-A343-401A2BA832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5" y="2824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0" name="Oval 393">
                  <a:extLst>
                    <a:ext uri="{FF2B5EF4-FFF2-40B4-BE49-F238E27FC236}">
                      <a16:creationId xmlns:a16="http://schemas.microsoft.com/office/drawing/2014/main" id="{504B1C0F-B5F0-4F4D-8562-6B728D336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3" y="2686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1" name="Oval 394">
                  <a:extLst>
                    <a:ext uri="{FF2B5EF4-FFF2-40B4-BE49-F238E27FC236}">
                      <a16:creationId xmlns:a16="http://schemas.microsoft.com/office/drawing/2014/main" id="{8E7AAC86-AE51-466E-9F9A-84A8CA2FE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3" y="2592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2" name="Oval 395">
                  <a:extLst>
                    <a:ext uri="{FF2B5EF4-FFF2-40B4-BE49-F238E27FC236}">
                      <a16:creationId xmlns:a16="http://schemas.microsoft.com/office/drawing/2014/main" id="{D193C432-1E61-41EC-9AA9-FFA49823A5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73" y="2464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3" name="Oval 396">
                  <a:extLst>
                    <a:ext uri="{FF2B5EF4-FFF2-40B4-BE49-F238E27FC236}">
                      <a16:creationId xmlns:a16="http://schemas.microsoft.com/office/drawing/2014/main" id="{94A2C747-438C-4E35-AB5E-7FE518CB78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8" y="2420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4" name="Oval 397">
                  <a:extLst>
                    <a:ext uri="{FF2B5EF4-FFF2-40B4-BE49-F238E27FC236}">
                      <a16:creationId xmlns:a16="http://schemas.microsoft.com/office/drawing/2014/main" id="{5BE16945-62C6-4780-BCD9-3B30F97291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4" y="2381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5" name="Oval 398">
                  <a:extLst>
                    <a:ext uri="{FF2B5EF4-FFF2-40B4-BE49-F238E27FC236}">
                      <a16:creationId xmlns:a16="http://schemas.microsoft.com/office/drawing/2014/main" id="{14242089-07BB-4C74-ADE5-1DC8C6D99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8" y="234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6" name="Oval 399">
                  <a:extLst>
                    <a:ext uri="{FF2B5EF4-FFF2-40B4-BE49-F238E27FC236}">
                      <a16:creationId xmlns:a16="http://schemas.microsoft.com/office/drawing/2014/main" id="{46E19423-B103-46CA-AE2D-24E525575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7" y="2315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7" name="Oval 400">
                  <a:extLst>
                    <a:ext uri="{FF2B5EF4-FFF2-40B4-BE49-F238E27FC236}">
                      <a16:creationId xmlns:a16="http://schemas.microsoft.com/office/drawing/2014/main" id="{33F93A30-2F2C-435F-A63A-A3062EE4E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9" y="2254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8" name="Oval 401">
                  <a:extLst>
                    <a:ext uri="{FF2B5EF4-FFF2-40B4-BE49-F238E27FC236}">
                      <a16:creationId xmlns:a16="http://schemas.microsoft.com/office/drawing/2014/main" id="{231086C7-4AEA-4C21-8A50-1D243A485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7" y="2232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599" name="Oval 402">
                  <a:extLst>
                    <a:ext uri="{FF2B5EF4-FFF2-40B4-BE49-F238E27FC236}">
                      <a16:creationId xmlns:a16="http://schemas.microsoft.com/office/drawing/2014/main" id="{7EC43A6C-5480-4469-A8BE-87D553AF02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0" y="2210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0" name="Oval 403">
                  <a:extLst>
                    <a:ext uri="{FF2B5EF4-FFF2-40B4-BE49-F238E27FC236}">
                      <a16:creationId xmlns:a16="http://schemas.microsoft.com/office/drawing/2014/main" id="{FC7D1EDA-0591-498B-B075-8A57BD55C6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2" y="218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1" name="Oval 404">
                  <a:extLst>
                    <a:ext uri="{FF2B5EF4-FFF2-40B4-BE49-F238E27FC236}">
                      <a16:creationId xmlns:a16="http://schemas.microsoft.com/office/drawing/2014/main" id="{5E0E22D2-DA7C-4383-B7AA-6F3A3A9026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0" y="2171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2" name="Oval 405">
                  <a:extLst>
                    <a:ext uri="{FF2B5EF4-FFF2-40B4-BE49-F238E27FC236}">
                      <a16:creationId xmlns:a16="http://schemas.microsoft.com/office/drawing/2014/main" id="{89C9DE48-0B77-46ED-B398-16310101D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4" y="213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3" name="Oval 406">
                  <a:extLst>
                    <a:ext uri="{FF2B5EF4-FFF2-40B4-BE49-F238E27FC236}">
                      <a16:creationId xmlns:a16="http://schemas.microsoft.com/office/drawing/2014/main" id="{19E25FEA-1C2C-414B-B1EF-E6CC8D746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6" y="2115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4" name="Oval 407">
                  <a:extLst>
                    <a:ext uri="{FF2B5EF4-FFF2-40B4-BE49-F238E27FC236}">
                      <a16:creationId xmlns:a16="http://schemas.microsoft.com/office/drawing/2014/main" id="{FB34D65E-C460-447B-8BE4-C9F4E8AD3D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9" y="2099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5" name="Oval 408">
                  <a:extLst>
                    <a:ext uri="{FF2B5EF4-FFF2-40B4-BE49-F238E27FC236}">
                      <a16:creationId xmlns:a16="http://schemas.microsoft.com/office/drawing/2014/main" id="{862FBA81-3205-4F14-B264-1010C7D2C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5" y="208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6" name="Oval 409">
                  <a:extLst>
                    <a:ext uri="{FF2B5EF4-FFF2-40B4-BE49-F238E27FC236}">
                      <a16:creationId xmlns:a16="http://schemas.microsoft.com/office/drawing/2014/main" id="{B44D0D6C-F134-4C6B-BCFB-097F322E47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7" y="207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7" name="Oval 410">
                  <a:extLst>
                    <a:ext uri="{FF2B5EF4-FFF2-40B4-BE49-F238E27FC236}">
                      <a16:creationId xmlns:a16="http://schemas.microsoft.com/office/drawing/2014/main" id="{2DB93171-434F-46D2-865F-F72125883D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1" y="2049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8" name="Oval 411">
                  <a:extLst>
                    <a:ext uri="{FF2B5EF4-FFF2-40B4-BE49-F238E27FC236}">
                      <a16:creationId xmlns:a16="http://schemas.microsoft.com/office/drawing/2014/main" id="{F7B5E06B-7F6D-4DD1-926C-34E554540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" y="203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609" name="Oval 412">
                  <a:extLst>
                    <a:ext uri="{FF2B5EF4-FFF2-40B4-BE49-F238E27FC236}">
                      <a16:creationId xmlns:a16="http://schemas.microsoft.com/office/drawing/2014/main" id="{CBA12591-AD7C-44F4-B749-8EFAF53E2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4" y="2027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</p:grpSp>
          <p:grpSp>
            <p:nvGrpSpPr>
              <p:cNvPr id="65" name="Group 413">
                <a:extLst>
                  <a:ext uri="{FF2B5EF4-FFF2-40B4-BE49-F238E27FC236}">
                    <a16:creationId xmlns:a16="http://schemas.microsoft.com/office/drawing/2014/main" id="{AF48D2A3-3BDA-4633-B612-A987AFA3A3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3" y="1930"/>
                <a:ext cx="1974" cy="620"/>
                <a:chOff x="1955" y="1922"/>
                <a:chExt cx="1974" cy="620"/>
              </a:xfrm>
            </p:grpSpPr>
            <p:sp>
              <p:nvSpPr>
                <p:cNvPr id="210" name="Oval 414">
                  <a:extLst>
                    <a:ext uri="{FF2B5EF4-FFF2-40B4-BE49-F238E27FC236}">
                      <a16:creationId xmlns:a16="http://schemas.microsoft.com/office/drawing/2014/main" id="{049400F2-5634-4397-B0F6-DAB550FF6D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5" y="2016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11" name="Oval 415">
                  <a:extLst>
                    <a:ext uri="{FF2B5EF4-FFF2-40B4-BE49-F238E27FC236}">
                      <a16:creationId xmlns:a16="http://schemas.microsoft.com/office/drawing/2014/main" id="{BD5DB89E-EEEA-4387-84A6-7EF85F720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2" y="2010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12" name="Oval 416">
                  <a:extLst>
                    <a:ext uri="{FF2B5EF4-FFF2-40B4-BE49-F238E27FC236}">
                      <a16:creationId xmlns:a16="http://schemas.microsoft.com/office/drawing/2014/main" id="{5DC71980-5888-45C0-B2F0-9721267FD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9" y="1994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13" name="Oval 417">
                  <a:extLst>
                    <a:ext uri="{FF2B5EF4-FFF2-40B4-BE49-F238E27FC236}">
                      <a16:creationId xmlns:a16="http://schemas.microsoft.com/office/drawing/2014/main" id="{587E47B6-EB9E-47A7-B49B-89028BF08B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0" y="198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14" name="Oval 418">
                  <a:extLst>
                    <a:ext uri="{FF2B5EF4-FFF2-40B4-BE49-F238E27FC236}">
                      <a16:creationId xmlns:a16="http://schemas.microsoft.com/office/drawing/2014/main" id="{93379009-A0B3-4CB5-A6A2-2C0353D146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7" y="197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15" name="Oval 419">
                  <a:extLst>
                    <a:ext uri="{FF2B5EF4-FFF2-40B4-BE49-F238E27FC236}">
                      <a16:creationId xmlns:a16="http://schemas.microsoft.com/office/drawing/2014/main" id="{49EE788B-7C48-4D1F-93C1-05B25BB5C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8" y="197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16" name="Oval 420">
                  <a:extLst>
                    <a:ext uri="{FF2B5EF4-FFF2-40B4-BE49-F238E27FC236}">
                      <a16:creationId xmlns:a16="http://schemas.microsoft.com/office/drawing/2014/main" id="{AF2764E4-6CAD-42B8-A95B-BF544FA66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9" y="197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17" name="Oval 421">
                  <a:extLst>
                    <a:ext uri="{FF2B5EF4-FFF2-40B4-BE49-F238E27FC236}">
                      <a16:creationId xmlns:a16="http://schemas.microsoft.com/office/drawing/2014/main" id="{A8A775D7-FBCB-40DC-9509-9E4845DD4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1" y="1960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18" name="Oval 422">
                  <a:extLst>
                    <a:ext uri="{FF2B5EF4-FFF2-40B4-BE49-F238E27FC236}">
                      <a16:creationId xmlns:a16="http://schemas.microsoft.com/office/drawing/2014/main" id="{708CFE49-A1B9-47A5-8358-0B3B28766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3" y="1955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19" name="Oval 423">
                  <a:extLst>
                    <a:ext uri="{FF2B5EF4-FFF2-40B4-BE49-F238E27FC236}">
                      <a16:creationId xmlns:a16="http://schemas.microsoft.com/office/drawing/2014/main" id="{7D557E87-2A9B-4D25-8E90-7A205CE493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4" y="1955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0" name="Oval 424">
                  <a:extLst>
                    <a:ext uri="{FF2B5EF4-FFF2-40B4-BE49-F238E27FC236}">
                      <a16:creationId xmlns:a16="http://schemas.microsoft.com/office/drawing/2014/main" id="{B2FAD38D-7D55-461C-9D44-61EED49BF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5" y="1949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1" name="Oval 425">
                  <a:extLst>
                    <a:ext uri="{FF2B5EF4-FFF2-40B4-BE49-F238E27FC236}">
                      <a16:creationId xmlns:a16="http://schemas.microsoft.com/office/drawing/2014/main" id="{777C8981-6626-4A83-9EB2-C9B7DCA6D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6" y="194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2" name="Oval 426">
                  <a:extLst>
                    <a:ext uri="{FF2B5EF4-FFF2-40B4-BE49-F238E27FC236}">
                      <a16:creationId xmlns:a16="http://schemas.microsoft.com/office/drawing/2014/main" id="{C4319E9C-EF67-4784-8B81-F39446D085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2" y="1944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3" name="Oval 427">
                  <a:extLst>
                    <a:ext uri="{FF2B5EF4-FFF2-40B4-BE49-F238E27FC236}">
                      <a16:creationId xmlns:a16="http://schemas.microsoft.com/office/drawing/2014/main" id="{52DF9FCB-4BAA-42ED-B41D-4695F4A86A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4" y="1944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4" name="Oval 428">
                  <a:extLst>
                    <a:ext uri="{FF2B5EF4-FFF2-40B4-BE49-F238E27FC236}">
                      <a16:creationId xmlns:a16="http://schemas.microsoft.com/office/drawing/2014/main" id="{48718120-2676-4E61-B0F3-4A01C819E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5" y="1938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5" name="Oval 429">
                  <a:extLst>
                    <a:ext uri="{FF2B5EF4-FFF2-40B4-BE49-F238E27FC236}">
                      <a16:creationId xmlns:a16="http://schemas.microsoft.com/office/drawing/2014/main" id="{A0544F7D-B78E-4976-9844-6C8A3B89D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3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6" name="Oval 430">
                  <a:extLst>
                    <a:ext uri="{FF2B5EF4-FFF2-40B4-BE49-F238E27FC236}">
                      <a16:creationId xmlns:a16="http://schemas.microsoft.com/office/drawing/2014/main" id="{53703823-8895-4298-8589-642CE5612F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1" y="193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7" name="Oval 431">
                  <a:extLst>
                    <a:ext uri="{FF2B5EF4-FFF2-40B4-BE49-F238E27FC236}">
                      <a16:creationId xmlns:a16="http://schemas.microsoft.com/office/drawing/2014/main" id="{2D92C0A6-6A5B-41E4-B975-4C0C244685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8" y="1933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8" name="Oval 432">
                  <a:extLst>
                    <a:ext uri="{FF2B5EF4-FFF2-40B4-BE49-F238E27FC236}">
                      <a16:creationId xmlns:a16="http://schemas.microsoft.com/office/drawing/2014/main" id="{EBD5CDC3-E1F2-4F48-9F02-3291A2CD46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5" y="1933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29" name="Oval 433">
                  <a:extLst>
                    <a:ext uri="{FF2B5EF4-FFF2-40B4-BE49-F238E27FC236}">
                      <a16:creationId xmlns:a16="http://schemas.microsoft.com/office/drawing/2014/main" id="{1462C480-FFF9-4D83-B20A-7088DC634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0" y="1933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0" name="Oval 434">
                  <a:extLst>
                    <a:ext uri="{FF2B5EF4-FFF2-40B4-BE49-F238E27FC236}">
                      <a16:creationId xmlns:a16="http://schemas.microsoft.com/office/drawing/2014/main" id="{AC900E0C-380F-4588-8B05-439A8F5B44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1" y="1933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1" name="Oval 435">
                  <a:extLst>
                    <a:ext uri="{FF2B5EF4-FFF2-40B4-BE49-F238E27FC236}">
                      <a16:creationId xmlns:a16="http://schemas.microsoft.com/office/drawing/2014/main" id="{D1F07CD2-527B-4BD1-8360-4EC574408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192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2" name="Oval 436">
                  <a:extLst>
                    <a:ext uri="{FF2B5EF4-FFF2-40B4-BE49-F238E27FC236}">
                      <a16:creationId xmlns:a16="http://schemas.microsoft.com/office/drawing/2014/main" id="{8B290806-B69F-47A0-B34A-DF4CD9DFB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9" y="192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3" name="Oval 437">
                  <a:extLst>
                    <a:ext uri="{FF2B5EF4-FFF2-40B4-BE49-F238E27FC236}">
                      <a16:creationId xmlns:a16="http://schemas.microsoft.com/office/drawing/2014/main" id="{5E81B4AF-C77A-412B-9727-7B06C3A22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4" y="192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4" name="Oval 438">
                  <a:extLst>
                    <a:ext uri="{FF2B5EF4-FFF2-40B4-BE49-F238E27FC236}">
                      <a16:creationId xmlns:a16="http://schemas.microsoft.com/office/drawing/2014/main" id="{6E747D6F-8262-424F-B6D8-19C5E75D5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" y="1927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5" name="Oval 439">
                  <a:extLst>
                    <a:ext uri="{FF2B5EF4-FFF2-40B4-BE49-F238E27FC236}">
                      <a16:creationId xmlns:a16="http://schemas.microsoft.com/office/drawing/2014/main" id="{209A0846-B3EC-42A8-9678-F6E98BF302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7" y="1927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6" name="Oval 440">
                  <a:extLst>
                    <a:ext uri="{FF2B5EF4-FFF2-40B4-BE49-F238E27FC236}">
                      <a16:creationId xmlns:a16="http://schemas.microsoft.com/office/drawing/2014/main" id="{DE5FE15F-253B-40DB-8A50-06D92C168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2" y="192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7" name="Oval 441">
                  <a:extLst>
                    <a:ext uri="{FF2B5EF4-FFF2-40B4-BE49-F238E27FC236}">
                      <a16:creationId xmlns:a16="http://schemas.microsoft.com/office/drawing/2014/main" id="{DEB67F47-2CFC-47C6-888F-1166E3CE7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9" y="1922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8" name="Oval 442">
                  <a:extLst>
                    <a:ext uri="{FF2B5EF4-FFF2-40B4-BE49-F238E27FC236}">
                      <a16:creationId xmlns:a16="http://schemas.microsoft.com/office/drawing/2014/main" id="{1703EE6B-C545-4213-B438-7EC6528BBB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92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39" name="Oval 443">
                  <a:extLst>
                    <a:ext uri="{FF2B5EF4-FFF2-40B4-BE49-F238E27FC236}">
                      <a16:creationId xmlns:a16="http://schemas.microsoft.com/office/drawing/2014/main" id="{43D0BE15-60E0-4056-94BB-F3F3695DB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5" y="1922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0" name="Oval 444">
                  <a:extLst>
                    <a:ext uri="{FF2B5EF4-FFF2-40B4-BE49-F238E27FC236}">
                      <a16:creationId xmlns:a16="http://schemas.microsoft.com/office/drawing/2014/main" id="{2891AD81-38AA-4063-AAAC-7F19BC1CE7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192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1" name="Oval 445">
                  <a:extLst>
                    <a:ext uri="{FF2B5EF4-FFF2-40B4-BE49-F238E27FC236}">
                      <a16:creationId xmlns:a16="http://schemas.microsoft.com/office/drawing/2014/main" id="{24266879-67FF-44EB-952D-F501D5E86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2" y="192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2" name="Oval 446">
                  <a:extLst>
                    <a:ext uri="{FF2B5EF4-FFF2-40B4-BE49-F238E27FC236}">
                      <a16:creationId xmlns:a16="http://schemas.microsoft.com/office/drawing/2014/main" id="{895859A0-E68B-4780-ABFB-C00CFAAF0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8" y="1927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3" name="Oval 447">
                  <a:extLst>
                    <a:ext uri="{FF2B5EF4-FFF2-40B4-BE49-F238E27FC236}">
                      <a16:creationId xmlns:a16="http://schemas.microsoft.com/office/drawing/2014/main" id="{3459A237-C2EC-4BD2-8E58-ADF783713D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9" y="1927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4" name="Oval 448">
                  <a:extLst>
                    <a:ext uri="{FF2B5EF4-FFF2-40B4-BE49-F238E27FC236}">
                      <a16:creationId xmlns:a16="http://schemas.microsoft.com/office/drawing/2014/main" id="{D5A735EC-9FDE-4F02-BB3B-6F727728F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0" y="1927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5" name="Oval 449">
                  <a:extLst>
                    <a:ext uri="{FF2B5EF4-FFF2-40B4-BE49-F238E27FC236}">
                      <a16:creationId xmlns:a16="http://schemas.microsoft.com/office/drawing/2014/main" id="{C4696E1B-4347-4254-B8CA-7E38E23BE2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5" y="192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6" name="Oval 450">
                  <a:extLst>
                    <a:ext uri="{FF2B5EF4-FFF2-40B4-BE49-F238E27FC236}">
                      <a16:creationId xmlns:a16="http://schemas.microsoft.com/office/drawing/2014/main" id="{FABA8FF7-AD2C-43B6-BC66-D63F117AEF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1" y="192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7" name="Oval 451">
                  <a:extLst>
                    <a:ext uri="{FF2B5EF4-FFF2-40B4-BE49-F238E27FC236}">
                      <a16:creationId xmlns:a16="http://schemas.microsoft.com/office/drawing/2014/main" id="{C7D61F0D-006B-486B-BAFE-2FB0C6833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" y="1933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8" name="Oval 452">
                  <a:extLst>
                    <a:ext uri="{FF2B5EF4-FFF2-40B4-BE49-F238E27FC236}">
                      <a16:creationId xmlns:a16="http://schemas.microsoft.com/office/drawing/2014/main" id="{C46B26BC-C7B5-4C43-AF54-CEA038381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9" y="1933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49" name="Oval 453">
                  <a:extLst>
                    <a:ext uri="{FF2B5EF4-FFF2-40B4-BE49-F238E27FC236}">
                      <a16:creationId xmlns:a16="http://schemas.microsoft.com/office/drawing/2014/main" id="{55F20253-C13F-47F1-AFDE-E7184276D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4" y="193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0" name="Oval 454">
                  <a:extLst>
                    <a:ext uri="{FF2B5EF4-FFF2-40B4-BE49-F238E27FC236}">
                      <a16:creationId xmlns:a16="http://schemas.microsoft.com/office/drawing/2014/main" id="{CF50C747-9F00-4051-BF3C-EA5F0EC11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5" y="193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1" name="Oval 455">
                  <a:extLst>
                    <a:ext uri="{FF2B5EF4-FFF2-40B4-BE49-F238E27FC236}">
                      <a16:creationId xmlns:a16="http://schemas.microsoft.com/office/drawing/2014/main" id="{097FAB63-F9A3-4CED-968C-0477BDCCA1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6" y="1944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2" name="Oval 456">
                  <a:extLst>
                    <a:ext uri="{FF2B5EF4-FFF2-40B4-BE49-F238E27FC236}">
                      <a16:creationId xmlns:a16="http://schemas.microsoft.com/office/drawing/2014/main" id="{84B1E020-F496-4AF2-AA57-C60E042626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2" y="1944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3" name="Oval 457">
                  <a:extLst>
                    <a:ext uri="{FF2B5EF4-FFF2-40B4-BE49-F238E27FC236}">
                      <a16:creationId xmlns:a16="http://schemas.microsoft.com/office/drawing/2014/main" id="{BD093D90-9A18-4F9F-A6E0-E9469584D3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3" y="194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4" name="Oval 458">
                  <a:extLst>
                    <a:ext uri="{FF2B5EF4-FFF2-40B4-BE49-F238E27FC236}">
                      <a16:creationId xmlns:a16="http://schemas.microsoft.com/office/drawing/2014/main" id="{D631D692-1340-473A-AEE6-F581FF23D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4" y="194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5" name="Oval 459">
                  <a:extLst>
                    <a:ext uri="{FF2B5EF4-FFF2-40B4-BE49-F238E27FC236}">
                      <a16:creationId xmlns:a16="http://schemas.microsoft.com/office/drawing/2014/main" id="{CD9F14BF-A7C0-4B39-B324-0510E1FF70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1949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6" name="Oval 460">
                  <a:extLst>
                    <a:ext uri="{FF2B5EF4-FFF2-40B4-BE49-F238E27FC236}">
                      <a16:creationId xmlns:a16="http://schemas.microsoft.com/office/drawing/2014/main" id="{4950E614-7C06-43AF-9CBA-718CCC85F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6" y="1955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7" name="Oval 461">
                  <a:extLst>
                    <a:ext uri="{FF2B5EF4-FFF2-40B4-BE49-F238E27FC236}">
                      <a16:creationId xmlns:a16="http://schemas.microsoft.com/office/drawing/2014/main" id="{073077BD-FFEB-469D-B0FA-3E81B1539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" y="1960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8" name="Oval 462">
                  <a:extLst>
                    <a:ext uri="{FF2B5EF4-FFF2-40B4-BE49-F238E27FC236}">
                      <a16:creationId xmlns:a16="http://schemas.microsoft.com/office/drawing/2014/main" id="{3C5DC55D-0192-4ACA-A487-5470F8A241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1966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59" name="Oval 463">
                  <a:extLst>
                    <a:ext uri="{FF2B5EF4-FFF2-40B4-BE49-F238E27FC236}">
                      <a16:creationId xmlns:a16="http://schemas.microsoft.com/office/drawing/2014/main" id="{B47F4C98-E3DC-4A00-BAAB-DEA7A41668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197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0" name="Oval 464">
                  <a:extLst>
                    <a:ext uri="{FF2B5EF4-FFF2-40B4-BE49-F238E27FC236}">
                      <a16:creationId xmlns:a16="http://schemas.microsoft.com/office/drawing/2014/main" id="{0CBC6772-AA0D-4891-B347-56775A2C45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197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1" name="Oval 465">
                  <a:extLst>
                    <a:ext uri="{FF2B5EF4-FFF2-40B4-BE49-F238E27FC236}">
                      <a16:creationId xmlns:a16="http://schemas.microsoft.com/office/drawing/2014/main" id="{5C16FF69-1D8E-4C7E-AB1B-34D1CB3AF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1977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2" name="Oval 466">
                  <a:extLst>
                    <a:ext uri="{FF2B5EF4-FFF2-40B4-BE49-F238E27FC236}">
                      <a16:creationId xmlns:a16="http://schemas.microsoft.com/office/drawing/2014/main" id="{4D4C9E87-8CCF-4FE2-ABB0-6908BB8068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197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3" name="Oval 467">
                  <a:extLst>
                    <a:ext uri="{FF2B5EF4-FFF2-40B4-BE49-F238E27FC236}">
                      <a16:creationId xmlns:a16="http://schemas.microsoft.com/office/drawing/2014/main" id="{46ABFE72-64C4-47E8-BDE2-ECCFBD801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7" y="198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4" name="Oval 468">
                  <a:extLst>
                    <a:ext uri="{FF2B5EF4-FFF2-40B4-BE49-F238E27FC236}">
                      <a16:creationId xmlns:a16="http://schemas.microsoft.com/office/drawing/2014/main" id="{43B571DF-1E37-41F9-BB56-D12AE3C35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198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5" name="Oval 469">
                  <a:extLst>
                    <a:ext uri="{FF2B5EF4-FFF2-40B4-BE49-F238E27FC236}">
                      <a16:creationId xmlns:a16="http://schemas.microsoft.com/office/drawing/2014/main" id="{26C4F546-1896-405A-8A3C-C56B973E1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1994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6" name="Oval 470">
                  <a:extLst>
                    <a:ext uri="{FF2B5EF4-FFF2-40B4-BE49-F238E27FC236}">
                      <a16:creationId xmlns:a16="http://schemas.microsoft.com/office/drawing/2014/main" id="{D93416CD-A2E1-4DB1-AC8F-CECC0B15D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5" y="199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7" name="Oval 471">
                  <a:extLst>
                    <a:ext uri="{FF2B5EF4-FFF2-40B4-BE49-F238E27FC236}">
                      <a16:creationId xmlns:a16="http://schemas.microsoft.com/office/drawing/2014/main" id="{B800C2F4-8724-48BB-8514-3330735DB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6" y="2005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8" name="Oval 472">
                  <a:extLst>
                    <a:ext uri="{FF2B5EF4-FFF2-40B4-BE49-F238E27FC236}">
                      <a16:creationId xmlns:a16="http://schemas.microsoft.com/office/drawing/2014/main" id="{F2657E18-0973-451E-9EFD-9423B5858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7" y="2005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69" name="Oval 473">
                  <a:extLst>
                    <a:ext uri="{FF2B5EF4-FFF2-40B4-BE49-F238E27FC236}">
                      <a16:creationId xmlns:a16="http://schemas.microsoft.com/office/drawing/2014/main" id="{D3B136E8-C847-4A23-B8AB-25CDB52CC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" y="2010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0" name="Oval 474">
                  <a:extLst>
                    <a:ext uri="{FF2B5EF4-FFF2-40B4-BE49-F238E27FC236}">
                      <a16:creationId xmlns:a16="http://schemas.microsoft.com/office/drawing/2014/main" id="{4E4A055E-E0B2-4ED9-A202-510F6DDF2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4" y="2016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1" name="Oval 475">
                  <a:extLst>
                    <a:ext uri="{FF2B5EF4-FFF2-40B4-BE49-F238E27FC236}">
                      <a16:creationId xmlns:a16="http://schemas.microsoft.com/office/drawing/2014/main" id="{09274F02-8866-48D0-9C69-C250FA8B08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5" y="2016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2" name="Oval 476">
                  <a:extLst>
                    <a:ext uri="{FF2B5EF4-FFF2-40B4-BE49-F238E27FC236}">
                      <a16:creationId xmlns:a16="http://schemas.microsoft.com/office/drawing/2014/main" id="{F24B9102-913C-4935-9924-3DD7F9E143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" y="202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3" name="Oval 477">
                  <a:extLst>
                    <a:ext uri="{FF2B5EF4-FFF2-40B4-BE49-F238E27FC236}">
                      <a16:creationId xmlns:a16="http://schemas.microsoft.com/office/drawing/2014/main" id="{F2AAB49D-4464-4710-ACEE-D97EDF5CC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1" y="2027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4" name="Oval 478">
                  <a:extLst>
                    <a:ext uri="{FF2B5EF4-FFF2-40B4-BE49-F238E27FC236}">
                      <a16:creationId xmlns:a16="http://schemas.microsoft.com/office/drawing/2014/main" id="{9EA01DB3-6D50-47D2-83EE-24D4815D0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3" y="2032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5" name="Oval 479">
                  <a:extLst>
                    <a:ext uri="{FF2B5EF4-FFF2-40B4-BE49-F238E27FC236}">
                      <a16:creationId xmlns:a16="http://schemas.microsoft.com/office/drawing/2014/main" id="{7D9BF7D6-77E9-4969-9207-3993785D3B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4" y="2038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6" name="Oval 480">
                  <a:extLst>
                    <a:ext uri="{FF2B5EF4-FFF2-40B4-BE49-F238E27FC236}">
                      <a16:creationId xmlns:a16="http://schemas.microsoft.com/office/drawing/2014/main" id="{20451A38-39C4-4EB1-B5C1-46C668EA8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9" y="203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7" name="Oval 481">
                  <a:extLst>
                    <a:ext uri="{FF2B5EF4-FFF2-40B4-BE49-F238E27FC236}">
                      <a16:creationId xmlns:a16="http://schemas.microsoft.com/office/drawing/2014/main" id="{BAEE5536-75CD-4F4C-8F14-C88026F80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0" y="2043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8" name="Oval 482">
                  <a:extLst>
                    <a:ext uri="{FF2B5EF4-FFF2-40B4-BE49-F238E27FC236}">
                      <a16:creationId xmlns:a16="http://schemas.microsoft.com/office/drawing/2014/main" id="{501A4768-E2B6-45B7-91BA-7299F66C3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6" y="204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79" name="Oval 483">
                  <a:extLst>
                    <a:ext uri="{FF2B5EF4-FFF2-40B4-BE49-F238E27FC236}">
                      <a16:creationId xmlns:a16="http://schemas.microsoft.com/office/drawing/2014/main" id="{51E25B50-E213-4B87-AC12-10DD146EAA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" y="2054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0" name="Oval 484">
                  <a:extLst>
                    <a:ext uri="{FF2B5EF4-FFF2-40B4-BE49-F238E27FC236}">
                      <a16:creationId xmlns:a16="http://schemas.microsoft.com/office/drawing/2014/main" id="{5B2FC647-9A96-44D1-8BA1-074DE4B16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8" y="2060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1" name="Oval 485">
                  <a:extLst>
                    <a:ext uri="{FF2B5EF4-FFF2-40B4-BE49-F238E27FC236}">
                      <a16:creationId xmlns:a16="http://schemas.microsoft.com/office/drawing/2014/main" id="{5B84BCE9-C5A0-40BA-B3FC-5B1E527E6F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" y="2066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2" name="Oval 486">
                  <a:extLst>
                    <a:ext uri="{FF2B5EF4-FFF2-40B4-BE49-F238E27FC236}">
                      <a16:creationId xmlns:a16="http://schemas.microsoft.com/office/drawing/2014/main" id="{842A6385-C9AA-4012-8392-A9B641440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5" y="2071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3" name="Oval 487">
                  <a:extLst>
                    <a:ext uri="{FF2B5EF4-FFF2-40B4-BE49-F238E27FC236}">
                      <a16:creationId xmlns:a16="http://schemas.microsoft.com/office/drawing/2014/main" id="{F6F8FF41-88F4-43D5-BED7-2428D51E8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6" y="2071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4" name="Oval 488">
                  <a:extLst>
                    <a:ext uri="{FF2B5EF4-FFF2-40B4-BE49-F238E27FC236}">
                      <a16:creationId xmlns:a16="http://schemas.microsoft.com/office/drawing/2014/main" id="{F6AE946A-7143-430C-92D0-E95FA5E451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7" y="208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5" name="Oval 489">
                  <a:extLst>
                    <a:ext uri="{FF2B5EF4-FFF2-40B4-BE49-F238E27FC236}">
                      <a16:creationId xmlns:a16="http://schemas.microsoft.com/office/drawing/2014/main" id="{42815194-2DF1-4F7E-8EF7-B0E313CDC6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2" y="208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6" name="Oval 490">
                  <a:extLst>
                    <a:ext uri="{FF2B5EF4-FFF2-40B4-BE49-F238E27FC236}">
                      <a16:creationId xmlns:a16="http://schemas.microsoft.com/office/drawing/2014/main" id="{F43301E0-4514-4CF0-8EBB-E682752FBA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3" y="2088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7" name="Oval 491">
                  <a:extLst>
                    <a:ext uri="{FF2B5EF4-FFF2-40B4-BE49-F238E27FC236}">
                      <a16:creationId xmlns:a16="http://schemas.microsoft.com/office/drawing/2014/main" id="{0B4962E4-2C61-4456-96F8-EFC9DFBEBC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5" y="2093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8" name="Oval 492">
                  <a:extLst>
                    <a:ext uri="{FF2B5EF4-FFF2-40B4-BE49-F238E27FC236}">
                      <a16:creationId xmlns:a16="http://schemas.microsoft.com/office/drawing/2014/main" id="{5E26FC52-1275-4DAB-B107-3D703D08B1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" y="2099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89" name="Oval 493">
                  <a:extLst>
                    <a:ext uri="{FF2B5EF4-FFF2-40B4-BE49-F238E27FC236}">
                      <a16:creationId xmlns:a16="http://schemas.microsoft.com/office/drawing/2014/main" id="{77765901-B2F6-43B2-B2FF-6F6FB6CD83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1" y="2104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0" name="Oval 494">
                  <a:extLst>
                    <a:ext uri="{FF2B5EF4-FFF2-40B4-BE49-F238E27FC236}">
                      <a16:creationId xmlns:a16="http://schemas.microsoft.com/office/drawing/2014/main" id="{44201767-6AAA-4118-9A3B-61A1D7386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2" y="2110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1" name="Oval 495">
                  <a:extLst>
                    <a:ext uri="{FF2B5EF4-FFF2-40B4-BE49-F238E27FC236}">
                      <a16:creationId xmlns:a16="http://schemas.microsoft.com/office/drawing/2014/main" id="{1ED47218-9C3E-441A-90A7-C9C45B167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3" y="2115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2" name="Oval 496">
                  <a:extLst>
                    <a:ext uri="{FF2B5EF4-FFF2-40B4-BE49-F238E27FC236}">
                      <a16:creationId xmlns:a16="http://schemas.microsoft.com/office/drawing/2014/main" id="{C19B9119-B694-44C8-9092-8A7632C6E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" y="212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3" name="Oval 497">
                  <a:extLst>
                    <a:ext uri="{FF2B5EF4-FFF2-40B4-BE49-F238E27FC236}">
                      <a16:creationId xmlns:a16="http://schemas.microsoft.com/office/drawing/2014/main" id="{DFE04161-3965-45FF-9915-81A9201AD5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" y="2126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4" name="Oval 498">
                  <a:extLst>
                    <a:ext uri="{FF2B5EF4-FFF2-40B4-BE49-F238E27FC236}">
                      <a16:creationId xmlns:a16="http://schemas.microsoft.com/office/drawing/2014/main" id="{5EB4AA41-4823-4810-9251-9D8F90C44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6" y="2132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5" name="Oval 499">
                  <a:extLst>
                    <a:ext uri="{FF2B5EF4-FFF2-40B4-BE49-F238E27FC236}">
                      <a16:creationId xmlns:a16="http://schemas.microsoft.com/office/drawing/2014/main" id="{F663154F-058B-44B8-9C67-8FEEBDBE43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7" y="2138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6" name="Oval 500">
                  <a:extLst>
                    <a:ext uri="{FF2B5EF4-FFF2-40B4-BE49-F238E27FC236}">
                      <a16:creationId xmlns:a16="http://schemas.microsoft.com/office/drawing/2014/main" id="{1431AE59-2308-4AF2-9A38-00CF213F6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8" y="2143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7" name="Oval 501">
                  <a:extLst>
                    <a:ext uri="{FF2B5EF4-FFF2-40B4-BE49-F238E27FC236}">
                      <a16:creationId xmlns:a16="http://schemas.microsoft.com/office/drawing/2014/main" id="{7C3615C0-1AFB-445E-A2E6-305DE7C848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9" y="2143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8" name="Oval 502">
                  <a:extLst>
                    <a:ext uri="{FF2B5EF4-FFF2-40B4-BE49-F238E27FC236}">
                      <a16:creationId xmlns:a16="http://schemas.microsoft.com/office/drawing/2014/main" id="{B8CB3E24-B161-44DF-B046-09AA856BD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4" y="2149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299" name="Oval 503">
                  <a:extLst>
                    <a:ext uri="{FF2B5EF4-FFF2-40B4-BE49-F238E27FC236}">
                      <a16:creationId xmlns:a16="http://schemas.microsoft.com/office/drawing/2014/main" id="{8CEC70F4-9E83-423F-98AD-DA6FB5251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5" y="2154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0" name="Oval 504">
                  <a:extLst>
                    <a:ext uri="{FF2B5EF4-FFF2-40B4-BE49-F238E27FC236}">
                      <a16:creationId xmlns:a16="http://schemas.microsoft.com/office/drawing/2014/main" id="{5DC8F296-4FBA-4DC8-A8B8-2C4D3CD1CC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6" y="2160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1" name="Oval 505">
                  <a:extLst>
                    <a:ext uri="{FF2B5EF4-FFF2-40B4-BE49-F238E27FC236}">
                      <a16:creationId xmlns:a16="http://schemas.microsoft.com/office/drawing/2014/main" id="{B90CEB33-8543-441B-8FBF-666AA2A6F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2" y="2160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2" name="Oval 506">
                  <a:extLst>
                    <a:ext uri="{FF2B5EF4-FFF2-40B4-BE49-F238E27FC236}">
                      <a16:creationId xmlns:a16="http://schemas.microsoft.com/office/drawing/2014/main" id="{5788FFB7-40DC-4A20-A8B6-80B8C28C7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165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3" name="Oval 507">
                  <a:extLst>
                    <a:ext uri="{FF2B5EF4-FFF2-40B4-BE49-F238E27FC236}">
                      <a16:creationId xmlns:a16="http://schemas.microsoft.com/office/drawing/2014/main" id="{61AC59E7-8603-4C83-9CC9-71C5C8E32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4" y="2171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4" name="Oval 508">
                  <a:extLst>
                    <a:ext uri="{FF2B5EF4-FFF2-40B4-BE49-F238E27FC236}">
                      <a16:creationId xmlns:a16="http://schemas.microsoft.com/office/drawing/2014/main" id="{A9A1EB07-B912-484D-9E2D-2C2D3338A9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2176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5" name="Oval 509">
                  <a:extLst>
                    <a:ext uri="{FF2B5EF4-FFF2-40B4-BE49-F238E27FC236}">
                      <a16:creationId xmlns:a16="http://schemas.microsoft.com/office/drawing/2014/main" id="{F51AED72-3AC8-44A4-8493-6FF0663D9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1" y="218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6" name="Oval 510">
                  <a:extLst>
                    <a:ext uri="{FF2B5EF4-FFF2-40B4-BE49-F238E27FC236}">
                      <a16:creationId xmlns:a16="http://schemas.microsoft.com/office/drawing/2014/main" id="{411E2D18-818F-4A7C-AD23-34BCE3E421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2" y="218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7" name="Oval 511">
                  <a:extLst>
                    <a:ext uri="{FF2B5EF4-FFF2-40B4-BE49-F238E27FC236}">
                      <a16:creationId xmlns:a16="http://schemas.microsoft.com/office/drawing/2014/main" id="{E512E803-FF08-478A-97E2-7D4CEA23D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3" y="218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8" name="Oval 512">
                  <a:extLst>
                    <a:ext uri="{FF2B5EF4-FFF2-40B4-BE49-F238E27FC236}">
                      <a16:creationId xmlns:a16="http://schemas.microsoft.com/office/drawing/2014/main" id="{08E527AA-236F-4ED9-9638-12FFD22BDA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193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09" name="Oval 513">
                  <a:extLst>
                    <a:ext uri="{FF2B5EF4-FFF2-40B4-BE49-F238E27FC236}">
                      <a16:creationId xmlns:a16="http://schemas.microsoft.com/office/drawing/2014/main" id="{BE62211F-4F28-4731-BF4E-0D7E0F4B1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2193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0" name="Oval 514">
                  <a:extLst>
                    <a:ext uri="{FF2B5EF4-FFF2-40B4-BE49-F238E27FC236}">
                      <a16:creationId xmlns:a16="http://schemas.microsoft.com/office/drawing/2014/main" id="{7A1F2D1B-AA3C-4804-A1BB-38ED8ECB4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5" y="219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1" name="Oval 515">
                  <a:extLst>
                    <a:ext uri="{FF2B5EF4-FFF2-40B4-BE49-F238E27FC236}">
                      <a16:creationId xmlns:a16="http://schemas.microsoft.com/office/drawing/2014/main" id="{4B57D01C-726A-4844-90D9-BCB2EB86A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6" y="2204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2" name="Oval 516">
                  <a:extLst>
                    <a:ext uri="{FF2B5EF4-FFF2-40B4-BE49-F238E27FC236}">
                      <a16:creationId xmlns:a16="http://schemas.microsoft.com/office/drawing/2014/main" id="{69D1CF5D-38A4-47C7-88F9-336B765079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7" y="2204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3" name="Oval 517">
                  <a:extLst>
                    <a:ext uri="{FF2B5EF4-FFF2-40B4-BE49-F238E27FC236}">
                      <a16:creationId xmlns:a16="http://schemas.microsoft.com/office/drawing/2014/main" id="{71C38329-2727-41AC-8F8F-E1A95F95F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210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4" name="Oval 518">
                  <a:extLst>
                    <a:ext uri="{FF2B5EF4-FFF2-40B4-BE49-F238E27FC236}">
                      <a16:creationId xmlns:a16="http://schemas.microsoft.com/office/drawing/2014/main" id="{6E90C4B2-B189-4761-A9B5-20F42C8E3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215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5" name="Oval 519">
                  <a:extLst>
                    <a:ext uri="{FF2B5EF4-FFF2-40B4-BE49-F238E27FC236}">
                      <a16:creationId xmlns:a16="http://schemas.microsoft.com/office/drawing/2014/main" id="{7056F198-2685-4CFE-9641-1AF97D5DD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215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6" name="Oval 520">
                  <a:extLst>
                    <a:ext uri="{FF2B5EF4-FFF2-40B4-BE49-F238E27FC236}">
                      <a16:creationId xmlns:a16="http://schemas.microsoft.com/office/drawing/2014/main" id="{898CA35B-CED5-498E-93A9-0DE66839C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2221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7" name="Oval 521">
                  <a:extLst>
                    <a:ext uri="{FF2B5EF4-FFF2-40B4-BE49-F238E27FC236}">
                      <a16:creationId xmlns:a16="http://schemas.microsoft.com/office/drawing/2014/main" id="{35608B1F-CE37-4466-93E0-E7B2EC99B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2" y="2221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8" name="Oval 522">
                  <a:extLst>
                    <a:ext uri="{FF2B5EF4-FFF2-40B4-BE49-F238E27FC236}">
                      <a16:creationId xmlns:a16="http://schemas.microsoft.com/office/drawing/2014/main" id="{EACCEB80-D0E1-49EE-8CDB-FBC0A7790F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3" y="2226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19" name="Oval 523">
                  <a:extLst>
                    <a:ext uri="{FF2B5EF4-FFF2-40B4-BE49-F238E27FC236}">
                      <a16:creationId xmlns:a16="http://schemas.microsoft.com/office/drawing/2014/main" id="{EAB9F48C-7206-435E-919E-EE21B663F7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2232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0" name="Oval 524">
                  <a:extLst>
                    <a:ext uri="{FF2B5EF4-FFF2-40B4-BE49-F238E27FC236}">
                      <a16:creationId xmlns:a16="http://schemas.microsoft.com/office/drawing/2014/main" id="{90277B66-119A-4689-B3E9-15B524959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232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1" name="Oval 525">
                  <a:extLst>
                    <a:ext uri="{FF2B5EF4-FFF2-40B4-BE49-F238E27FC236}">
                      <a16:creationId xmlns:a16="http://schemas.microsoft.com/office/drawing/2014/main" id="{049812A8-EE3D-453B-A9B0-36A5570B1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1" y="2237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2" name="Oval 526">
                  <a:extLst>
                    <a:ext uri="{FF2B5EF4-FFF2-40B4-BE49-F238E27FC236}">
                      <a16:creationId xmlns:a16="http://schemas.microsoft.com/office/drawing/2014/main" id="{5AE3A1F2-7C2F-4CBC-AEE4-971D3916AA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2" y="2243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3" name="Oval 527">
                  <a:extLst>
                    <a:ext uri="{FF2B5EF4-FFF2-40B4-BE49-F238E27FC236}">
                      <a16:creationId xmlns:a16="http://schemas.microsoft.com/office/drawing/2014/main" id="{DC6E484A-0D4F-49CA-A6BE-61DBF6F76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" y="224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4" name="Oval 528">
                  <a:extLst>
                    <a:ext uri="{FF2B5EF4-FFF2-40B4-BE49-F238E27FC236}">
                      <a16:creationId xmlns:a16="http://schemas.microsoft.com/office/drawing/2014/main" id="{28178D79-0D2E-494D-9DD0-582AC3918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8" y="2254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5" name="Oval 529">
                  <a:extLst>
                    <a:ext uri="{FF2B5EF4-FFF2-40B4-BE49-F238E27FC236}">
                      <a16:creationId xmlns:a16="http://schemas.microsoft.com/office/drawing/2014/main" id="{A571B291-7A6E-425A-AF63-DE6FEF335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9" y="2254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6" name="Oval 530">
                  <a:extLst>
                    <a:ext uri="{FF2B5EF4-FFF2-40B4-BE49-F238E27FC236}">
                      <a16:creationId xmlns:a16="http://schemas.microsoft.com/office/drawing/2014/main" id="{EAFD3923-8048-46E5-971C-913E95FF2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0" y="225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7" name="Oval 531">
                  <a:extLst>
                    <a:ext uri="{FF2B5EF4-FFF2-40B4-BE49-F238E27FC236}">
                      <a16:creationId xmlns:a16="http://schemas.microsoft.com/office/drawing/2014/main" id="{E2A766C7-7615-4828-8203-9303BD3325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2265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8" name="Oval 532">
                  <a:extLst>
                    <a:ext uri="{FF2B5EF4-FFF2-40B4-BE49-F238E27FC236}">
                      <a16:creationId xmlns:a16="http://schemas.microsoft.com/office/drawing/2014/main" id="{832ECB99-C8CF-4901-9E15-E3411CF98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7" y="2270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29" name="Oval 533">
                  <a:extLst>
                    <a:ext uri="{FF2B5EF4-FFF2-40B4-BE49-F238E27FC236}">
                      <a16:creationId xmlns:a16="http://schemas.microsoft.com/office/drawing/2014/main" id="{8371B533-A529-4467-8A39-8F625FA62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" y="2276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0" name="Oval 534">
                  <a:extLst>
                    <a:ext uri="{FF2B5EF4-FFF2-40B4-BE49-F238E27FC236}">
                      <a16:creationId xmlns:a16="http://schemas.microsoft.com/office/drawing/2014/main" id="{BC8556EF-5C46-4DBD-BF28-441F9F54F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4" y="2281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1" name="Oval 535">
                  <a:extLst>
                    <a:ext uri="{FF2B5EF4-FFF2-40B4-BE49-F238E27FC236}">
                      <a16:creationId xmlns:a16="http://schemas.microsoft.com/office/drawing/2014/main" id="{036D514A-0C0A-49D9-B956-74B0DAA62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5" y="228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2" name="Oval 536">
                  <a:extLst>
                    <a:ext uri="{FF2B5EF4-FFF2-40B4-BE49-F238E27FC236}">
                      <a16:creationId xmlns:a16="http://schemas.microsoft.com/office/drawing/2014/main" id="{310B7DB7-4E9D-4A6B-8ED5-B5D572F16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6" y="2293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3" name="Oval 537">
                  <a:extLst>
                    <a:ext uri="{FF2B5EF4-FFF2-40B4-BE49-F238E27FC236}">
                      <a16:creationId xmlns:a16="http://schemas.microsoft.com/office/drawing/2014/main" id="{F6F8FE74-6518-4494-9E20-7F29FBA6F2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1" y="2293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4" name="Oval 538">
                  <a:extLst>
                    <a:ext uri="{FF2B5EF4-FFF2-40B4-BE49-F238E27FC236}">
                      <a16:creationId xmlns:a16="http://schemas.microsoft.com/office/drawing/2014/main" id="{46B99245-4D84-4A4E-9A72-C79190C278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3" y="2298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5" name="Oval 539">
                  <a:extLst>
                    <a:ext uri="{FF2B5EF4-FFF2-40B4-BE49-F238E27FC236}">
                      <a16:creationId xmlns:a16="http://schemas.microsoft.com/office/drawing/2014/main" id="{D4C0FBAF-03D0-4493-A182-4332E3270F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4" y="2304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6" name="Oval 540">
                  <a:extLst>
                    <a:ext uri="{FF2B5EF4-FFF2-40B4-BE49-F238E27FC236}">
                      <a16:creationId xmlns:a16="http://schemas.microsoft.com/office/drawing/2014/main" id="{3F04D8AD-7363-4FC1-B17D-D393503D8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9" y="230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7" name="Oval 541">
                  <a:extLst>
                    <a:ext uri="{FF2B5EF4-FFF2-40B4-BE49-F238E27FC236}">
                      <a16:creationId xmlns:a16="http://schemas.microsoft.com/office/drawing/2014/main" id="{3831527A-62F6-475D-A231-D9DCF72614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0" y="230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8" name="Oval 542">
                  <a:extLst>
                    <a:ext uri="{FF2B5EF4-FFF2-40B4-BE49-F238E27FC236}">
                      <a16:creationId xmlns:a16="http://schemas.microsoft.com/office/drawing/2014/main" id="{EB35A05B-76F0-450E-BCE1-E80FC348F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1" y="2315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39" name="Oval 543">
                  <a:extLst>
                    <a:ext uri="{FF2B5EF4-FFF2-40B4-BE49-F238E27FC236}">
                      <a16:creationId xmlns:a16="http://schemas.microsoft.com/office/drawing/2014/main" id="{8FBC9C8B-2F5A-4FC4-8479-AD56243D1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7" y="2320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0" name="Oval 544">
                  <a:extLst>
                    <a:ext uri="{FF2B5EF4-FFF2-40B4-BE49-F238E27FC236}">
                      <a16:creationId xmlns:a16="http://schemas.microsoft.com/office/drawing/2014/main" id="{A4A52D25-693F-4EA4-B6E7-0C559E30F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8" y="2326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1" name="Oval 545">
                  <a:extLst>
                    <a:ext uri="{FF2B5EF4-FFF2-40B4-BE49-F238E27FC236}">
                      <a16:creationId xmlns:a16="http://schemas.microsoft.com/office/drawing/2014/main" id="{D32B926F-E6F7-4450-8CA1-7A1B98E32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9" y="233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2" name="Oval 546">
                  <a:extLst>
                    <a:ext uri="{FF2B5EF4-FFF2-40B4-BE49-F238E27FC236}">
                      <a16:creationId xmlns:a16="http://schemas.microsoft.com/office/drawing/2014/main" id="{C4E1CF84-8636-4FFB-B3BC-D698EE7CE5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5" y="2337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3" name="Oval 547">
                  <a:extLst>
                    <a:ext uri="{FF2B5EF4-FFF2-40B4-BE49-F238E27FC236}">
                      <a16:creationId xmlns:a16="http://schemas.microsoft.com/office/drawing/2014/main" id="{FD923FF4-ADB9-427A-BDB0-46A27A94B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6" y="2342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4" name="Oval 548">
                  <a:extLst>
                    <a:ext uri="{FF2B5EF4-FFF2-40B4-BE49-F238E27FC236}">
                      <a16:creationId xmlns:a16="http://schemas.microsoft.com/office/drawing/2014/main" id="{B7B46A22-02DA-4D8B-84B3-C78BCFE7D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7" y="234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5" name="Oval 549">
                  <a:extLst>
                    <a:ext uri="{FF2B5EF4-FFF2-40B4-BE49-F238E27FC236}">
                      <a16:creationId xmlns:a16="http://schemas.microsoft.com/office/drawing/2014/main" id="{E9B0FBC8-2297-48CD-87B0-42EA5A7DC6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8" y="2353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6" name="Oval 550">
                  <a:extLst>
                    <a:ext uri="{FF2B5EF4-FFF2-40B4-BE49-F238E27FC236}">
                      <a16:creationId xmlns:a16="http://schemas.microsoft.com/office/drawing/2014/main" id="{AC3CC090-75F5-477E-9C43-39A562E33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3" y="235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7" name="Oval 551">
                  <a:extLst>
                    <a:ext uri="{FF2B5EF4-FFF2-40B4-BE49-F238E27FC236}">
                      <a16:creationId xmlns:a16="http://schemas.microsoft.com/office/drawing/2014/main" id="{A3193E50-D1DC-43B6-B82D-CA1BACC04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5" y="2359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8" name="Oval 552">
                  <a:extLst>
                    <a:ext uri="{FF2B5EF4-FFF2-40B4-BE49-F238E27FC236}">
                      <a16:creationId xmlns:a16="http://schemas.microsoft.com/office/drawing/2014/main" id="{1C2E4ABA-C5DE-492F-A73B-3113F214CC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6" y="2365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49" name="Oval 553">
                  <a:extLst>
                    <a:ext uri="{FF2B5EF4-FFF2-40B4-BE49-F238E27FC236}">
                      <a16:creationId xmlns:a16="http://schemas.microsoft.com/office/drawing/2014/main" id="{724DDFB3-03C6-4D74-BCE4-DFE45D45CC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1" y="2370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0" name="Oval 554">
                  <a:extLst>
                    <a:ext uri="{FF2B5EF4-FFF2-40B4-BE49-F238E27FC236}">
                      <a16:creationId xmlns:a16="http://schemas.microsoft.com/office/drawing/2014/main" id="{E6694753-2A4F-4316-B45B-41DC495181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2" y="2376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1" name="Oval 555">
                  <a:extLst>
                    <a:ext uri="{FF2B5EF4-FFF2-40B4-BE49-F238E27FC236}">
                      <a16:creationId xmlns:a16="http://schemas.microsoft.com/office/drawing/2014/main" id="{6069D53B-819D-4093-906B-B48F73C74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3" y="2376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2" name="Oval 556">
                  <a:extLst>
                    <a:ext uri="{FF2B5EF4-FFF2-40B4-BE49-F238E27FC236}">
                      <a16:creationId xmlns:a16="http://schemas.microsoft.com/office/drawing/2014/main" id="{777E5A52-7D41-415D-A1E5-F26071641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9" y="238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3" name="Oval 557">
                  <a:extLst>
                    <a:ext uri="{FF2B5EF4-FFF2-40B4-BE49-F238E27FC236}">
                      <a16:creationId xmlns:a16="http://schemas.microsoft.com/office/drawing/2014/main" id="{FC88319C-7958-4ADA-BD36-66AB6C1D4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0" y="2387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4" name="Oval 558">
                  <a:extLst>
                    <a:ext uri="{FF2B5EF4-FFF2-40B4-BE49-F238E27FC236}">
                      <a16:creationId xmlns:a16="http://schemas.microsoft.com/office/drawing/2014/main" id="{9D5AE35A-74A7-4E71-BAEB-ED6A3E9ED6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1" y="23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5" name="Oval 559">
                  <a:extLst>
                    <a:ext uri="{FF2B5EF4-FFF2-40B4-BE49-F238E27FC236}">
                      <a16:creationId xmlns:a16="http://schemas.microsoft.com/office/drawing/2014/main" id="{7433703B-734F-4C36-AA78-65EDEA45D2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7" y="2392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6" name="Oval 560">
                  <a:extLst>
                    <a:ext uri="{FF2B5EF4-FFF2-40B4-BE49-F238E27FC236}">
                      <a16:creationId xmlns:a16="http://schemas.microsoft.com/office/drawing/2014/main" id="{C720C2A9-285F-40ED-AEB8-4877BAB6A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2403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7" name="Oval 561">
                  <a:extLst>
                    <a:ext uri="{FF2B5EF4-FFF2-40B4-BE49-F238E27FC236}">
                      <a16:creationId xmlns:a16="http://schemas.microsoft.com/office/drawing/2014/main" id="{E670A548-E42D-48D3-960E-D0515E97A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9" y="2403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8" name="Oval 562">
                  <a:extLst>
                    <a:ext uri="{FF2B5EF4-FFF2-40B4-BE49-F238E27FC236}">
                      <a16:creationId xmlns:a16="http://schemas.microsoft.com/office/drawing/2014/main" id="{E3E83D42-968D-4C54-AE66-95D487C33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4" y="2409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59" name="Oval 563">
                  <a:extLst>
                    <a:ext uri="{FF2B5EF4-FFF2-40B4-BE49-F238E27FC236}">
                      <a16:creationId xmlns:a16="http://schemas.microsoft.com/office/drawing/2014/main" id="{B420CC18-CFEA-4C77-B23E-6B51257B9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5" y="2414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0" name="Oval 564">
                  <a:extLst>
                    <a:ext uri="{FF2B5EF4-FFF2-40B4-BE49-F238E27FC236}">
                      <a16:creationId xmlns:a16="http://schemas.microsoft.com/office/drawing/2014/main" id="{0D9CDF7A-3201-4885-ABFC-E0D280FFA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6" y="2414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1" name="Oval 565">
                  <a:extLst>
                    <a:ext uri="{FF2B5EF4-FFF2-40B4-BE49-F238E27FC236}">
                      <a16:creationId xmlns:a16="http://schemas.microsoft.com/office/drawing/2014/main" id="{6C4B2045-0C3E-4DDF-83B5-7CBA10A69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2" y="2420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2" name="Oval 566">
                  <a:extLst>
                    <a:ext uri="{FF2B5EF4-FFF2-40B4-BE49-F238E27FC236}">
                      <a16:creationId xmlns:a16="http://schemas.microsoft.com/office/drawing/2014/main" id="{9C899CA0-C2D7-41B7-A001-1AE6F3B415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3" y="2425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3" name="Oval 567">
                  <a:extLst>
                    <a:ext uri="{FF2B5EF4-FFF2-40B4-BE49-F238E27FC236}">
                      <a16:creationId xmlns:a16="http://schemas.microsoft.com/office/drawing/2014/main" id="{7E5ADEEC-C653-4DAE-A716-3C74ABFB6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2431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4" name="Oval 568">
                  <a:extLst>
                    <a:ext uri="{FF2B5EF4-FFF2-40B4-BE49-F238E27FC236}">
                      <a16:creationId xmlns:a16="http://schemas.microsoft.com/office/drawing/2014/main" id="{8FACA8C5-7EDF-44A6-BF7D-4A65F90784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2437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5" name="Oval 569">
                  <a:extLst>
                    <a:ext uri="{FF2B5EF4-FFF2-40B4-BE49-F238E27FC236}">
                      <a16:creationId xmlns:a16="http://schemas.microsoft.com/office/drawing/2014/main" id="{1D94FE47-35C6-4BDD-B9D3-D08464A89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1" y="2437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6" name="Oval 570">
                  <a:extLst>
                    <a:ext uri="{FF2B5EF4-FFF2-40B4-BE49-F238E27FC236}">
                      <a16:creationId xmlns:a16="http://schemas.microsoft.com/office/drawing/2014/main" id="{B4E13134-C125-41A4-9616-B448A30A9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2" y="2448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7" name="Oval 571">
                  <a:extLst>
                    <a:ext uri="{FF2B5EF4-FFF2-40B4-BE49-F238E27FC236}">
                      <a16:creationId xmlns:a16="http://schemas.microsoft.com/office/drawing/2014/main" id="{6531929C-6D8E-40A5-A9D4-1683BAA02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" y="2453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8" name="Oval 572">
                  <a:extLst>
                    <a:ext uri="{FF2B5EF4-FFF2-40B4-BE49-F238E27FC236}">
                      <a16:creationId xmlns:a16="http://schemas.microsoft.com/office/drawing/2014/main" id="{D8615D54-6168-4FC3-8140-4E1B268CE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9" y="2459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69" name="Oval 573">
                  <a:extLst>
                    <a:ext uri="{FF2B5EF4-FFF2-40B4-BE49-F238E27FC236}">
                      <a16:creationId xmlns:a16="http://schemas.microsoft.com/office/drawing/2014/main" id="{4F0ED952-8CA7-4D5A-9DFD-765CED0C9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30" y="2459"/>
                  <a:ext cx="27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0" name="Oval 574">
                  <a:extLst>
                    <a:ext uri="{FF2B5EF4-FFF2-40B4-BE49-F238E27FC236}">
                      <a16:creationId xmlns:a16="http://schemas.microsoft.com/office/drawing/2014/main" id="{DE0AF9C4-3FAC-41FF-AACB-2A604ACBE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1" y="2464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1" name="Oval 575">
                  <a:extLst>
                    <a:ext uri="{FF2B5EF4-FFF2-40B4-BE49-F238E27FC236}">
                      <a16:creationId xmlns:a16="http://schemas.microsoft.com/office/drawing/2014/main" id="{6A627CBF-FDD4-423D-B9C0-12B8B50E6F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6" y="2470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2" name="Oval 576">
                  <a:extLst>
                    <a:ext uri="{FF2B5EF4-FFF2-40B4-BE49-F238E27FC236}">
                      <a16:creationId xmlns:a16="http://schemas.microsoft.com/office/drawing/2014/main" id="{9978EEAF-A9B8-4374-B0FD-2F3C1688A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7" y="2470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3" name="Oval 577">
                  <a:extLst>
                    <a:ext uri="{FF2B5EF4-FFF2-40B4-BE49-F238E27FC236}">
                      <a16:creationId xmlns:a16="http://schemas.microsoft.com/office/drawing/2014/main" id="{D4394651-A9EF-436D-A031-D828E43A5F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8" y="2475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4" name="Oval 578">
                  <a:extLst>
                    <a:ext uri="{FF2B5EF4-FFF2-40B4-BE49-F238E27FC236}">
                      <a16:creationId xmlns:a16="http://schemas.microsoft.com/office/drawing/2014/main" id="{6A191D9F-6FC0-4C23-8668-5FD51BEB1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4" y="2481"/>
                  <a:ext cx="28" cy="27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5" name="Oval 579">
                  <a:extLst>
                    <a:ext uri="{FF2B5EF4-FFF2-40B4-BE49-F238E27FC236}">
                      <a16:creationId xmlns:a16="http://schemas.microsoft.com/office/drawing/2014/main" id="{8BC2C3F7-3DAD-42EB-A477-19ECCB2C34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5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6" name="Oval 580">
                  <a:extLst>
                    <a:ext uri="{FF2B5EF4-FFF2-40B4-BE49-F238E27FC236}">
                      <a16:creationId xmlns:a16="http://schemas.microsoft.com/office/drawing/2014/main" id="{BFB9EEE8-D007-4568-8250-A20F0247FE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6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7" name="Oval 581">
                  <a:extLst>
                    <a:ext uri="{FF2B5EF4-FFF2-40B4-BE49-F238E27FC236}">
                      <a16:creationId xmlns:a16="http://schemas.microsoft.com/office/drawing/2014/main" id="{B057EF46-E8F1-4CFB-B17F-58A861605C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" y="2503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8" name="Oval 582">
                  <a:extLst>
                    <a:ext uri="{FF2B5EF4-FFF2-40B4-BE49-F238E27FC236}">
                      <a16:creationId xmlns:a16="http://schemas.microsoft.com/office/drawing/2014/main" id="{F16C1A8F-1B22-43A8-B055-49F6E8628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3" y="250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79" name="Oval 583">
                  <a:extLst>
                    <a:ext uri="{FF2B5EF4-FFF2-40B4-BE49-F238E27FC236}">
                      <a16:creationId xmlns:a16="http://schemas.microsoft.com/office/drawing/2014/main" id="{AA330732-C38C-4839-93B9-733B6E4C2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" y="250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0" name="Oval 584">
                  <a:extLst>
                    <a:ext uri="{FF2B5EF4-FFF2-40B4-BE49-F238E27FC236}">
                      <a16:creationId xmlns:a16="http://schemas.microsoft.com/office/drawing/2014/main" id="{3948C087-8AA5-4880-95C2-41FA477DB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5" y="250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1" name="Oval 585">
                  <a:extLst>
                    <a:ext uri="{FF2B5EF4-FFF2-40B4-BE49-F238E27FC236}">
                      <a16:creationId xmlns:a16="http://schemas.microsoft.com/office/drawing/2014/main" id="{D0B17A41-D202-4B60-B935-082277CED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2514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2" name="Oval 586">
                  <a:extLst>
                    <a:ext uri="{FF2B5EF4-FFF2-40B4-BE49-F238E27FC236}">
                      <a16:creationId xmlns:a16="http://schemas.microsoft.com/office/drawing/2014/main" id="{DFAF54C2-9C0E-48DC-9DAB-48A48C1469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" y="2514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3" name="Oval 587">
                  <a:extLst>
                    <a:ext uri="{FF2B5EF4-FFF2-40B4-BE49-F238E27FC236}">
                      <a16:creationId xmlns:a16="http://schemas.microsoft.com/office/drawing/2014/main" id="{939FA152-4136-4E61-BAA4-DA4683B77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" y="2514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4" name="Oval 588">
                  <a:extLst>
                    <a:ext uri="{FF2B5EF4-FFF2-40B4-BE49-F238E27FC236}">
                      <a16:creationId xmlns:a16="http://schemas.microsoft.com/office/drawing/2014/main" id="{5BEB7865-9DC7-43F3-9F49-7CC92AC1F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8" y="250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5" name="Oval 589">
                  <a:extLst>
                    <a:ext uri="{FF2B5EF4-FFF2-40B4-BE49-F238E27FC236}">
                      <a16:creationId xmlns:a16="http://schemas.microsoft.com/office/drawing/2014/main" id="{1320FCA4-A8AF-4B81-9280-E340EB7BC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9" y="2508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6" name="Oval 590">
                  <a:extLst>
                    <a:ext uri="{FF2B5EF4-FFF2-40B4-BE49-F238E27FC236}">
                      <a16:creationId xmlns:a16="http://schemas.microsoft.com/office/drawing/2014/main" id="{7BDE22EB-58A1-4B39-91CE-DFB8EB661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" y="2503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7" name="Oval 591">
                  <a:extLst>
                    <a:ext uri="{FF2B5EF4-FFF2-40B4-BE49-F238E27FC236}">
                      <a16:creationId xmlns:a16="http://schemas.microsoft.com/office/drawing/2014/main" id="{B77BAA98-030C-4CE9-908E-C087483477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6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8" name="Oval 592">
                  <a:extLst>
                    <a:ext uri="{FF2B5EF4-FFF2-40B4-BE49-F238E27FC236}">
                      <a16:creationId xmlns:a16="http://schemas.microsoft.com/office/drawing/2014/main" id="{516AE2A3-D7BD-4EAC-ACA9-12CAA4388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7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89" name="Oval 593">
                  <a:extLst>
                    <a:ext uri="{FF2B5EF4-FFF2-40B4-BE49-F238E27FC236}">
                      <a16:creationId xmlns:a16="http://schemas.microsoft.com/office/drawing/2014/main" id="{304BD83B-2607-4611-A9BB-ACE38DBA7A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8" y="2486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0" name="Oval 594">
                  <a:extLst>
                    <a:ext uri="{FF2B5EF4-FFF2-40B4-BE49-F238E27FC236}">
                      <a16:creationId xmlns:a16="http://schemas.microsoft.com/office/drawing/2014/main" id="{4C51CA38-5C12-48C1-B946-041C175E8E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4" y="2492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1" name="Oval 595">
                  <a:extLst>
                    <a:ext uri="{FF2B5EF4-FFF2-40B4-BE49-F238E27FC236}">
                      <a16:creationId xmlns:a16="http://schemas.microsoft.com/office/drawing/2014/main" id="{26A98CFC-855E-4B07-98C3-632E4F0470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5" y="2486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2" name="Oval 596">
                  <a:extLst>
                    <a:ext uri="{FF2B5EF4-FFF2-40B4-BE49-F238E27FC236}">
                      <a16:creationId xmlns:a16="http://schemas.microsoft.com/office/drawing/2014/main" id="{D33F1D3E-CCE3-4152-918D-D13377818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6" y="2486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3" name="Oval 597">
                  <a:extLst>
                    <a:ext uri="{FF2B5EF4-FFF2-40B4-BE49-F238E27FC236}">
                      <a16:creationId xmlns:a16="http://schemas.microsoft.com/office/drawing/2014/main" id="{69A1A339-E38D-457E-9953-88AE0F3E7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1" y="2486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4" name="Oval 598">
                  <a:extLst>
                    <a:ext uri="{FF2B5EF4-FFF2-40B4-BE49-F238E27FC236}">
                      <a16:creationId xmlns:a16="http://schemas.microsoft.com/office/drawing/2014/main" id="{FF7F78AD-4115-468F-A99C-2ACC9DA15A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2486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5" name="Oval 599">
                  <a:extLst>
                    <a:ext uri="{FF2B5EF4-FFF2-40B4-BE49-F238E27FC236}">
                      <a16:creationId xmlns:a16="http://schemas.microsoft.com/office/drawing/2014/main" id="{58728BA3-7DB0-4591-8FA7-0C824A594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4" y="2486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6" name="Oval 600">
                  <a:extLst>
                    <a:ext uri="{FF2B5EF4-FFF2-40B4-BE49-F238E27FC236}">
                      <a16:creationId xmlns:a16="http://schemas.microsoft.com/office/drawing/2014/main" id="{5F5E7C84-54D0-44FF-8398-FC4A77A06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9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7" name="Oval 601">
                  <a:extLst>
                    <a:ext uri="{FF2B5EF4-FFF2-40B4-BE49-F238E27FC236}">
                      <a16:creationId xmlns:a16="http://schemas.microsoft.com/office/drawing/2014/main" id="{CE03E694-B36C-4F76-A131-F6FF2179D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0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8" name="Oval 602">
                  <a:extLst>
                    <a:ext uri="{FF2B5EF4-FFF2-40B4-BE49-F238E27FC236}">
                      <a16:creationId xmlns:a16="http://schemas.microsoft.com/office/drawing/2014/main" id="{3F4A8B4A-03B6-4A49-8EA5-8D45D1F40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1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399" name="Oval 603">
                  <a:extLst>
                    <a:ext uri="{FF2B5EF4-FFF2-40B4-BE49-F238E27FC236}">
                      <a16:creationId xmlns:a16="http://schemas.microsoft.com/office/drawing/2014/main" id="{F730FA49-0854-4239-8FBF-24728D2112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7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0" name="Oval 604">
                  <a:extLst>
                    <a:ext uri="{FF2B5EF4-FFF2-40B4-BE49-F238E27FC236}">
                      <a16:creationId xmlns:a16="http://schemas.microsoft.com/office/drawing/2014/main" id="{F08A2232-AB08-4EBA-8849-DC1EDF4490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8" y="249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1" name="Oval 605">
                  <a:extLst>
                    <a:ext uri="{FF2B5EF4-FFF2-40B4-BE49-F238E27FC236}">
                      <a16:creationId xmlns:a16="http://schemas.microsoft.com/office/drawing/2014/main" id="{3343EA27-604B-472D-A190-0203A3C15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9" y="249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2" name="Oval 606">
                  <a:extLst>
                    <a:ext uri="{FF2B5EF4-FFF2-40B4-BE49-F238E27FC236}">
                      <a16:creationId xmlns:a16="http://schemas.microsoft.com/office/drawing/2014/main" id="{D84EA23F-26B5-4C9B-82C1-61C3CCB8CA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0" y="249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3" name="Oval 607">
                  <a:extLst>
                    <a:ext uri="{FF2B5EF4-FFF2-40B4-BE49-F238E27FC236}">
                      <a16:creationId xmlns:a16="http://schemas.microsoft.com/office/drawing/2014/main" id="{3236D256-14D4-4E85-A57C-8C20AA6B2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6" y="2497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4" name="Oval 608">
                  <a:extLst>
                    <a:ext uri="{FF2B5EF4-FFF2-40B4-BE49-F238E27FC236}">
                      <a16:creationId xmlns:a16="http://schemas.microsoft.com/office/drawing/2014/main" id="{670E836D-8775-43AC-A023-938EDD873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7" y="2497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5" name="Oval 609">
                  <a:extLst>
                    <a:ext uri="{FF2B5EF4-FFF2-40B4-BE49-F238E27FC236}">
                      <a16:creationId xmlns:a16="http://schemas.microsoft.com/office/drawing/2014/main" id="{08CB8F79-A75D-4864-9D31-1E97BC9EA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8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6" name="Oval 610">
                  <a:extLst>
                    <a:ext uri="{FF2B5EF4-FFF2-40B4-BE49-F238E27FC236}">
                      <a16:creationId xmlns:a16="http://schemas.microsoft.com/office/drawing/2014/main" id="{4F07348D-B670-45C0-A96B-12D0BF2B1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7" name="Oval 611">
                  <a:extLst>
                    <a:ext uri="{FF2B5EF4-FFF2-40B4-BE49-F238E27FC236}">
                      <a16:creationId xmlns:a16="http://schemas.microsoft.com/office/drawing/2014/main" id="{F819CC8B-0C8F-4F21-BAA5-D2EAAFD27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5" y="2492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8" name="Oval 612">
                  <a:extLst>
                    <a:ext uri="{FF2B5EF4-FFF2-40B4-BE49-F238E27FC236}">
                      <a16:creationId xmlns:a16="http://schemas.microsoft.com/office/drawing/2014/main" id="{B62BCC79-131B-4517-BCCE-E171EAC86E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2492"/>
                  <a:ext cx="27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  <p:sp>
              <p:nvSpPr>
                <p:cNvPr id="409" name="Oval 613">
                  <a:extLst>
                    <a:ext uri="{FF2B5EF4-FFF2-40B4-BE49-F238E27FC236}">
                      <a16:creationId xmlns:a16="http://schemas.microsoft.com/office/drawing/2014/main" id="{D38AEB38-5AF4-447B-982D-08F939E8E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1" y="2492"/>
                  <a:ext cx="28" cy="28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D"/>
                </a:p>
              </p:txBody>
            </p:sp>
          </p:grpSp>
          <p:sp>
            <p:nvSpPr>
              <p:cNvPr id="66" name="Oval 614">
                <a:extLst>
                  <a:ext uri="{FF2B5EF4-FFF2-40B4-BE49-F238E27FC236}">
                    <a16:creationId xmlns:a16="http://schemas.microsoft.com/office/drawing/2014/main" id="{9CD6F1CF-744C-414D-9BFC-F4A38CD43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0" y="25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7" name="Oval 615">
                <a:extLst>
                  <a:ext uri="{FF2B5EF4-FFF2-40B4-BE49-F238E27FC236}">
                    <a16:creationId xmlns:a16="http://schemas.microsoft.com/office/drawing/2014/main" id="{E335C19C-EF85-4582-9FF2-CFBEA9B0F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1" y="2505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8" name="Oval 616">
                <a:extLst>
                  <a:ext uri="{FF2B5EF4-FFF2-40B4-BE49-F238E27FC236}">
                    <a16:creationId xmlns:a16="http://schemas.microsoft.com/office/drawing/2014/main" id="{03678693-423F-4BC6-9CD4-9F91A22E4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7" y="249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9" name="Oval 617">
                <a:extLst>
                  <a:ext uri="{FF2B5EF4-FFF2-40B4-BE49-F238E27FC236}">
                    <a16:creationId xmlns:a16="http://schemas.microsoft.com/office/drawing/2014/main" id="{2A8F7630-F877-4BC8-9579-A6CBD054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8" y="249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0" name="Oval 618">
                <a:extLst>
                  <a:ext uri="{FF2B5EF4-FFF2-40B4-BE49-F238E27FC236}">
                    <a16:creationId xmlns:a16="http://schemas.microsoft.com/office/drawing/2014/main" id="{88DD9CCA-3E4B-4928-ADED-11A97F5C8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5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1" name="Oval 619">
                <a:extLst>
                  <a:ext uri="{FF2B5EF4-FFF2-40B4-BE49-F238E27FC236}">
                    <a16:creationId xmlns:a16="http://schemas.microsoft.com/office/drawing/2014/main" id="{40FEF59B-FCD6-4795-B268-79B64B45F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5" y="2500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2" name="Oval 620">
                <a:extLst>
                  <a:ext uri="{FF2B5EF4-FFF2-40B4-BE49-F238E27FC236}">
                    <a16:creationId xmlns:a16="http://schemas.microsoft.com/office/drawing/2014/main" id="{AEDCD3C6-E7F4-4686-8BE7-30D6328C8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6" y="2494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3" name="Oval 621">
                <a:extLst>
                  <a:ext uri="{FF2B5EF4-FFF2-40B4-BE49-F238E27FC236}">
                    <a16:creationId xmlns:a16="http://schemas.microsoft.com/office/drawing/2014/main" id="{83C35FBF-D2A2-467C-8919-FFF1094FE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2500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4" name="Oval 622">
                <a:extLst>
                  <a:ext uri="{FF2B5EF4-FFF2-40B4-BE49-F238E27FC236}">
                    <a16:creationId xmlns:a16="http://schemas.microsoft.com/office/drawing/2014/main" id="{4CF9BB2F-41BC-4E76-B283-98F77B733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2" y="25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5" name="Oval 623">
                <a:extLst>
                  <a:ext uri="{FF2B5EF4-FFF2-40B4-BE49-F238E27FC236}">
                    <a16:creationId xmlns:a16="http://schemas.microsoft.com/office/drawing/2014/main" id="{9015EB2A-BB55-44CB-9510-E7D4A63C8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5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6" name="Oval 624">
                <a:extLst>
                  <a:ext uri="{FF2B5EF4-FFF2-40B4-BE49-F238E27FC236}">
                    <a16:creationId xmlns:a16="http://schemas.microsoft.com/office/drawing/2014/main" id="{F763143B-CB7E-46E8-A9CF-CFB24FAE4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4" y="25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7" name="Oval 625">
                <a:extLst>
                  <a:ext uri="{FF2B5EF4-FFF2-40B4-BE49-F238E27FC236}">
                    <a16:creationId xmlns:a16="http://schemas.microsoft.com/office/drawing/2014/main" id="{BD6CCD9D-3059-4CB9-90E7-E7B1E3490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6" y="2500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8" name="Oval 626">
                <a:extLst>
                  <a:ext uri="{FF2B5EF4-FFF2-40B4-BE49-F238E27FC236}">
                    <a16:creationId xmlns:a16="http://schemas.microsoft.com/office/drawing/2014/main" id="{8EF90540-9BAC-4A17-A81C-F8F2CA0A5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1" y="249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9" name="Oval 627">
                <a:extLst>
                  <a:ext uri="{FF2B5EF4-FFF2-40B4-BE49-F238E27FC236}">
                    <a16:creationId xmlns:a16="http://schemas.microsoft.com/office/drawing/2014/main" id="{D1F0353F-77E4-48BD-A58B-D9F191BCC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" y="2505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0" name="Oval 628">
                <a:extLst>
                  <a:ext uri="{FF2B5EF4-FFF2-40B4-BE49-F238E27FC236}">
                    <a16:creationId xmlns:a16="http://schemas.microsoft.com/office/drawing/2014/main" id="{DED952D7-5E40-4A3D-98D6-AB1361758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3" y="249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1" name="Oval 629">
                <a:extLst>
                  <a:ext uri="{FF2B5EF4-FFF2-40B4-BE49-F238E27FC236}">
                    <a16:creationId xmlns:a16="http://schemas.microsoft.com/office/drawing/2014/main" id="{5E6E776E-D9E0-4636-8A00-CEECE1E75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9" y="25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2" name="Oval 630">
                <a:extLst>
                  <a:ext uri="{FF2B5EF4-FFF2-40B4-BE49-F238E27FC236}">
                    <a16:creationId xmlns:a16="http://schemas.microsoft.com/office/drawing/2014/main" id="{408EA3E1-5654-462A-A458-545049B40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5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3" name="Oval 631">
                <a:extLst>
                  <a:ext uri="{FF2B5EF4-FFF2-40B4-BE49-F238E27FC236}">
                    <a16:creationId xmlns:a16="http://schemas.microsoft.com/office/drawing/2014/main" id="{492A050E-39D2-4FD8-9EA3-AB58C35D7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1" y="25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4" name="Oval 632">
                <a:extLst>
                  <a:ext uri="{FF2B5EF4-FFF2-40B4-BE49-F238E27FC236}">
                    <a16:creationId xmlns:a16="http://schemas.microsoft.com/office/drawing/2014/main" id="{DEB0950D-F993-4109-8DF9-FC3978DE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2494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5" name="Oval 633">
                <a:extLst>
                  <a:ext uri="{FF2B5EF4-FFF2-40B4-BE49-F238E27FC236}">
                    <a16:creationId xmlns:a16="http://schemas.microsoft.com/office/drawing/2014/main" id="{116EA292-E323-44E7-974E-89306E21E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2500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6" name="Oval 634">
                <a:extLst>
                  <a:ext uri="{FF2B5EF4-FFF2-40B4-BE49-F238E27FC236}">
                    <a16:creationId xmlns:a16="http://schemas.microsoft.com/office/drawing/2014/main" id="{0F8444BB-BCDD-4AAB-B0FF-9535FA11D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9" y="2494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7" name="Oval 635">
                <a:extLst>
                  <a:ext uri="{FF2B5EF4-FFF2-40B4-BE49-F238E27FC236}">
                    <a16:creationId xmlns:a16="http://schemas.microsoft.com/office/drawing/2014/main" id="{381AE353-5D96-4333-985B-DA0504FE7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4" y="2489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8" name="Oval 636">
                <a:extLst>
                  <a:ext uri="{FF2B5EF4-FFF2-40B4-BE49-F238E27FC236}">
                    <a16:creationId xmlns:a16="http://schemas.microsoft.com/office/drawing/2014/main" id="{7146E869-D086-40A7-915C-ECF7C7F2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" y="25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9" name="Oval 637">
                <a:extLst>
                  <a:ext uri="{FF2B5EF4-FFF2-40B4-BE49-F238E27FC236}">
                    <a16:creationId xmlns:a16="http://schemas.microsoft.com/office/drawing/2014/main" id="{D518EAA3-9C22-4521-A882-120A96C28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6" y="249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0" name="Oval 638">
                <a:extLst>
                  <a:ext uri="{FF2B5EF4-FFF2-40B4-BE49-F238E27FC236}">
                    <a16:creationId xmlns:a16="http://schemas.microsoft.com/office/drawing/2014/main" id="{2400B53C-E6F5-4718-8725-9A7B277AC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2" y="249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1" name="Oval 639">
                <a:extLst>
                  <a:ext uri="{FF2B5EF4-FFF2-40B4-BE49-F238E27FC236}">
                    <a16:creationId xmlns:a16="http://schemas.microsoft.com/office/drawing/2014/main" id="{257F6E9A-4EAF-4A00-87D0-39713A8A0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3" y="249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2" name="Oval 640">
                <a:extLst>
                  <a:ext uri="{FF2B5EF4-FFF2-40B4-BE49-F238E27FC236}">
                    <a16:creationId xmlns:a16="http://schemas.microsoft.com/office/drawing/2014/main" id="{5028BFBF-DFEB-4A87-A42E-884BE3EBE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4" y="249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3" name="Oval 641">
                <a:extLst>
                  <a:ext uri="{FF2B5EF4-FFF2-40B4-BE49-F238E27FC236}">
                    <a16:creationId xmlns:a16="http://schemas.microsoft.com/office/drawing/2014/main" id="{7A24FD2B-7165-4EA4-B1B2-5F3BC077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2494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4" name="Oval 642">
                <a:extLst>
                  <a:ext uri="{FF2B5EF4-FFF2-40B4-BE49-F238E27FC236}">
                    <a16:creationId xmlns:a16="http://schemas.microsoft.com/office/drawing/2014/main" id="{384E534F-5B05-4D83-BAEA-2576A28D3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" y="249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5" name="Oval 643">
                <a:extLst>
                  <a:ext uri="{FF2B5EF4-FFF2-40B4-BE49-F238E27FC236}">
                    <a16:creationId xmlns:a16="http://schemas.microsoft.com/office/drawing/2014/main" id="{657FE775-CB9E-4D23-8CE5-82C23DB1A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2" y="2489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6" name="Oval 644">
                <a:extLst>
                  <a:ext uri="{FF2B5EF4-FFF2-40B4-BE49-F238E27FC236}">
                    <a16:creationId xmlns:a16="http://schemas.microsoft.com/office/drawing/2014/main" id="{C3D37E7A-33E9-443E-98A6-A1DA3A8D8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2489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7" name="Oval 645">
                <a:extLst>
                  <a:ext uri="{FF2B5EF4-FFF2-40B4-BE49-F238E27FC236}">
                    <a16:creationId xmlns:a16="http://schemas.microsoft.com/office/drawing/2014/main" id="{D2B2D364-52DD-49B8-ACDD-318B78309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2489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8" name="Oval 646">
                <a:extLst>
                  <a:ext uri="{FF2B5EF4-FFF2-40B4-BE49-F238E27FC236}">
                    <a16:creationId xmlns:a16="http://schemas.microsoft.com/office/drawing/2014/main" id="{4EDD77AC-87C6-4C4E-B7A5-3E77AEA9E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2489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9" name="Oval 647">
                <a:extLst>
                  <a:ext uri="{FF2B5EF4-FFF2-40B4-BE49-F238E27FC236}">
                    <a16:creationId xmlns:a16="http://schemas.microsoft.com/office/drawing/2014/main" id="{81E03E68-A266-481E-88E2-5A7C7869C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1" y="2489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0" name="Oval 648">
                <a:extLst>
                  <a:ext uri="{FF2B5EF4-FFF2-40B4-BE49-F238E27FC236}">
                    <a16:creationId xmlns:a16="http://schemas.microsoft.com/office/drawing/2014/main" id="{61C92A8F-2F87-4BED-875E-5280D738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" y="2483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1" name="Oval 649">
                <a:extLst>
                  <a:ext uri="{FF2B5EF4-FFF2-40B4-BE49-F238E27FC236}">
                    <a16:creationId xmlns:a16="http://schemas.microsoft.com/office/drawing/2014/main" id="{347750F3-3AB5-4145-982A-0542D8B1C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7" y="2478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2" name="Oval 650">
                <a:extLst>
                  <a:ext uri="{FF2B5EF4-FFF2-40B4-BE49-F238E27FC236}">
                    <a16:creationId xmlns:a16="http://schemas.microsoft.com/office/drawing/2014/main" id="{D02F41E2-0405-4E90-8D8E-B87BDD9DB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8" y="2478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3" name="Oval 651">
                <a:extLst>
                  <a:ext uri="{FF2B5EF4-FFF2-40B4-BE49-F238E27FC236}">
                    <a16:creationId xmlns:a16="http://schemas.microsoft.com/office/drawing/2014/main" id="{DB4F32EB-78CD-47FE-9EB8-F3792566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" y="2472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4" name="Oval 652">
                <a:extLst>
                  <a:ext uri="{FF2B5EF4-FFF2-40B4-BE49-F238E27FC236}">
                    <a16:creationId xmlns:a16="http://schemas.microsoft.com/office/drawing/2014/main" id="{8A2817DE-F0A4-4206-BF30-4B2652422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5" y="2461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5" name="Oval 653">
                <a:extLst>
                  <a:ext uri="{FF2B5EF4-FFF2-40B4-BE49-F238E27FC236}">
                    <a16:creationId xmlns:a16="http://schemas.microsoft.com/office/drawing/2014/main" id="{AB3D8BA9-067F-4D9F-A427-EAC8B466E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6" y="2461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6" name="Oval 654">
                <a:extLst>
                  <a:ext uri="{FF2B5EF4-FFF2-40B4-BE49-F238E27FC236}">
                    <a16:creationId xmlns:a16="http://schemas.microsoft.com/office/drawing/2014/main" id="{DF993599-EBC5-49FD-8307-40E1AB8C1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2" y="2456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7" name="Oval 655">
                <a:extLst>
                  <a:ext uri="{FF2B5EF4-FFF2-40B4-BE49-F238E27FC236}">
                    <a16:creationId xmlns:a16="http://schemas.microsoft.com/office/drawing/2014/main" id="{591918E1-8DC4-4A54-B5F9-ED8D5BAAC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2445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8" name="Oval 656">
                <a:extLst>
                  <a:ext uri="{FF2B5EF4-FFF2-40B4-BE49-F238E27FC236}">
                    <a16:creationId xmlns:a16="http://schemas.microsoft.com/office/drawing/2014/main" id="{F2F49094-5AE5-4FEF-B88E-8ED67A238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4" y="2439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9" name="Oval 657">
                <a:extLst>
                  <a:ext uri="{FF2B5EF4-FFF2-40B4-BE49-F238E27FC236}">
                    <a16:creationId xmlns:a16="http://schemas.microsoft.com/office/drawing/2014/main" id="{EA2CC9A9-B26C-433A-BAC9-E89564FB5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9" y="2433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0" name="Oval 658">
                <a:extLst>
                  <a:ext uri="{FF2B5EF4-FFF2-40B4-BE49-F238E27FC236}">
                    <a16:creationId xmlns:a16="http://schemas.microsoft.com/office/drawing/2014/main" id="{CCA8DD92-5E74-4929-85F7-64D681972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1" y="2428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1" name="Oval 659">
                <a:extLst>
                  <a:ext uri="{FF2B5EF4-FFF2-40B4-BE49-F238E27FC236}">
                    <a16:creationId xmlns:a16="http://schemas.microsoft.com/office/drawing/2014/main" id="{7A1169E7-DE18-4EDE-9B8F-64C1BA608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2" y="2422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2" name="Oval 660">
                <a:extLst>
                  <a:ext uri="{FF2B5EF4-FFF2-40B4-BE49-F238E27FC236}">
                    <a16:creationId xmlns:a16="http://schemas.microsoft.com/office/drawing/2014/main" id="{4893547B-68CA-4466-B7D5-BE57AE433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7" y="2411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3" name="Oval 661">
                <a:extLst>
                  <a:ext uri="{FF2B5EF4-FFF2-40B4-BE49-F238E27FC236}">
                    <a16:creationId xmlns:a16="http://schemas.microsoft.com/office/drawing/2014/main" id="{85F7833C-12F8-49C6-B61B-048CCE5C2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406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4" name="Oval 662">
                <a:extLst>
                  <a:ext uri="{FF2B5EF4-FFF2-40B4-BE49-F238E27FC236}">
                    <a16:creationId xmlns:a16="http://schemas.microsoft.com/office/drawing/2014/main" id="{5D064CDE-C7B5-4603-A6AD-25A7FEF7D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9" y="240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5" name="Oval 663">
                <a:extLst>
                  <a:ext uri="{FF2B5EF4-FFF2-40B4-BE49-F238E27FC236}">
                    <a16:creationId xmlns:a16="http://schemas.microsoft.com/office/drawing/2014/main" id="{E68E7C74-BC49-4673-9D5E-FD72E9E42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" y="2389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6" name="Oval 664">
                <a:extLst>
                  <a:ext uri="{FF2B5EF4-FFF2-40B4-BE49-F238E27FC236}">
                    <a16:creationId xmlns:a16="http://schemas.microsoft.com/office/drawing/2014/main" id="{6ECBD87D-D814-4C3D-82AD-960726C44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2384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7" name="Oval 665">
                <a:extLst>
                  <a:ext uri="{FF2B5EF4-FFF2-40B4-BE49-F238E27FC236}">
                    <a16:creationId xmlns:a16="http://schemas.microsoft.com/office/drawing/2014/main" id="{D18EB5B2-755E-48C7-A653-1EAD65F67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" y="2378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8" name="Oval 666">
                <a:extLst>
                  <a:ext uri="{FF2B5EF4-FFF2-40B4-BE49-F238E27FC236}">
                    <a16:creationId xmlns:a16="http://schemas.microsoft.com/office/drawing/2014/main" id="{C94EAD1E-9C09-4399-9804-9E7473B8C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8" y="2367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9" name="Oval 667">
                <a:extLst>
                  <a:ext uri="{FF2B5EF4-FFF2-40B4-BE49-F238E27FC236}">
                    <a16:creationId xmlns:a16="http://schemas.microsoft.com/office/drawing/2014/main" id="{2503A89E-E505-4D65-9D9E-D9EEE9E16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4" y="2356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0" name="Oval 668">
                <a:extLst>
                  <a:ext uri="{FF2B5EF4-FFF2-40B4-BE49-F238E27FC236}">
                    <a16:creationId xmlns:a16="http://schemas.microsoft.com/office/drawing/2014/main" id="{73A84CF2-7588-45B7-BA8F-1AEC7BC29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5" y="235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1" name="Oval 669">
                <a:extLst>
                  <a:ext uri="{FF2B5EF4-FFF2-40B4-BE49-F238E27FC236}">
                    <a16:creationId xmlns:a16="http://schemas.microsoft.com/office/drawing/2014/main" id="{F63A8BE3-15D4-4451-8512-C3A825D2D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6" y="2339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2" name="Oval 670">
                <a:extLst>
                  <a:ext uri="{FF2B5EF4-FFF2-40B4-BE49-F238E27FC236}">
                    <a16:creationId xmlns:a16="http://schemas.microsoft.com/office/drawing/2014/main" id="{826AFF2D-1346-4C0A-89FB-B09675898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" y="2339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3" name="Oval 671">
                <a:extLst>
                  <a:ext uri="{FF2B5EF4-FFF2-40B4-BE49-F238E27FC236}">
                    <a16:creationId xmlns:a16="http://schemas.microsoft.com/office/drawing/2014/main" id="{1ABCF9F5-2C23-4883-BCC7-E056C9FFD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3" y="2334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4" name="Oval 672">
                <a:extLst>
                  <a:ext uri="{FF2B5EF4-FFF2-40B4-BE49-F238E27FC236}">
                    <a16:creationId xmlns:a16="http://schemas.microsoft.com/office/drawing/2014/main" id="{45CF2014-C7A0-4939-8B10-3F048B960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4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5" name="Oval 673">
                <a:extLst>
                  <a:ext uri="{FF2B5EF4-FFF2-40B4-BE49-F238E27FC236}">
                    <a16:creationId xmlns:a16="http://schemas.microsoft.com/office/drawing/2014/main" id="{18229521-871D-40B8-9074-7CE2581B7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9" y="2339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6" name="Oval 674">
                <a:extLst>
                  <a:ext uri="{FF2B5EF4-FFF2-40B4-BE49-F238E27FC236}">
                    <a16:creationId xmlns:a16="http://schemas.microsoft.com/office/drawing/2014/main" id="{9D44EA07-06A7-4B4D-A31F-DB10FD64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0" y="2334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7" name="Oval 675">
                <a:extLst>
                  <a:ext uri="{FF2B5EF4-FFF2-40B4-BE49-F238E27FC236}">
                    <a16:creationId xmlns:a16="http://schemas.microsoft.com/office/drawing/2014/main" id="{023C9B06-D87F-4AC8-88B4-E2C99E803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1" y="2334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8" name="Oval 676">
                <a:extLst>
                  <a:ext uri="{FF2B5EF4-FFF2-40B4-BE49-F238E27FC236}">
                    <a16:creationId xmlns:a16="http://schemas.microsoft.com/office/drawing/2014/main" id="{489AAB75-E605-4BF6-9B52-A9795DD5F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7" y="2328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9" name="Oval 677">
                <a:extLst>
                  <a:ext uri="{FF2B5EF4-FFF2-40B4-BE49-F238E27FC236}">
                    <a16:creationId xmlns:a16="http://schemas.microsoft.com/office/drawing/2014/main" id="{9782F593-02DE-4DDB-BA83-F199B57EB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" y="2323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0" name="Oval 678">
                <a:extLst>
                  <a:ext uri="{FF2B5EF4-FFF2-40B4-BE49-F238E27FC236}">
                    <a16:creationId xmlns:a16="http://schemas.microsoft.com/office/drawing/2014/main" id="{829E9061-02B9-4053-8B4D-99B267CC1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9" y="2312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1" name="Oval 679">
                <a:extLst>
                  <a:ext uri="{FF2B5EF4-FFF2-40B4-BE49-F238E27FC236}">
                    <a16:creationId xmlns:a16="http://schemas.microsoft.com/office/drawing/2014/main" id="{A321ABBB-65BE-4367-8BA3-E0D1C8E9F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" y="2312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2" name="Oval 680">
                <a:extLst>
                  <a:ext uri="{FF2B5EF4-FFF2-40B4-BE49-F238E27FC236}">
                    <a16:creationId xmlns:a16="http://schemas.microsoft.com/office/drawing/2014/main" id="{5375D147-CA81-41C9-B12D-04810BE26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6" y="2306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3" name="Oval 681">
                <a:extLst>
                  <a:ext uri="{FF2B5EF4-FFF2-40B4-BE49-F238E27FC236}">
                    <a16:creationId xmlns:a16="http://schemas.microsoft.com/office/drawing/2014/main" id="{0A9F2254-2872-41C9-BF3C-AFDA6A8E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7" y="2289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4" name="Oval 682">
                <a:extLst>
                  <a:ext uri="{FF2B5EF4-FFF2-40B4-BE49-F238E27FC236}">
                    <a16:creationId xmlns:a16="http://schemas.microsoft.com/office/drawing/2014/main" id="{694B1633-EC9A-47E6-9680-C05C1F3AE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" y="2278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5" name="Oval 683">
                <a:extLst>
                  <a:ext uri="{FF2B5EF4-FFF2-40B4-BE49-F238E27FC236}">
                    <a16:creationId xmlns:a16="http://schemas.microsoft.com/office/drawing/2014/main" id="{67BF9850-5A74-4F52-BFF9-A1026B0B7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3" y="2273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6" name="Oval 684">
                <a:extLst>
                  <a:ext uri="{FF2B5EF4-FFF2-40B4-BE49-F238E27FC236}">
                    <a16:creationId xmlns:a16="http://schemas.microsoft.com/office/drawing/2014/main" id="{A766C70F-6D16-44C8-8D86-9164AF123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4" y="2262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7" name="Oval 685">
                <a:extLst>
                  <a:ext uri="{FF2B5EF4-FFF2-40B4-BE49-F238E27FC236}">
                    <a16:creationId xmlns:a16="http://schemas.microsoft.com/office/drawing/2014/main" id="{DA55C32F-219D-4DC9-B0A3-A42B429F8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2251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8" name="Oval 686">
                <a:extLst>
                  <a:ext uri="{FF2B5EF4-FFF2-40B4-BE49-F238E27FC236}">
                    <a16:creationId xmlns:a16="http://schemas.microsoft.com/office/drawing/2014/main" id="{A50DE10E-86C3-4E1B-9B70-3BF16031D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1" y="2240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9" name="Oval 687">
                <a:extLst>
                  <a:ext uri="{FF2B5EF4-FFF2-40B4-BE49-F238E27FC236}">
                    <a16:creationId xmlns:a16="http://schemas.microsoft.com/office/drawing/2014/main" id="{48FF29D7-04B0-47DB-B201-81F283C31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2" y="223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0" name="Oval 688">
                <a:extLst>
                  <a:ext uri="{FF2B5EF4-FFF2-40B4-BE49-F238E27FC236}">
                    <a16:creationId xmlns:a16="http://schemas.microsoft.com/office/drawing/2014/main" id="{1D8FB5E4-0381-4A05-A4B8-AF2132BD7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3" y="2223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1" name="Oval 689">
                <a:extLst>
                  <a:ext uri="{FF2B5EF4-FFF2-40B4-BE49-F238E27FC236}">
                    <a16:creationId xmlns:a16="http://schemas.microsoft.com/office/drawing/2014/main" id="{682393F0-EBAD-4BB6-96BB-5A81A1209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9" y="2218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2" name="Oval 690">
                <a:extLst>
                  <a:ext uri="{FF2B5EF4-FFF2-40B4-BE49-F238E27FC236}">
                    <a16:creationId xmlns:a16="http://schemas.microsoft.com/office/drawing/2014/main" id="{47447A98-C41F-4539-8456-8659E6DEF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0" y="2212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3" name="Oval 691">
                <a:extLst>
                  <a:ext uri="{FF2B5EF4-FFF2-40B4-BE49-F238E27FC236}">
                    <a16:creationId xmlns:a16="http://schemas.microsoft.com/office/drawing/2014/main" id="{58211A16-8B0F-4081-A18B-DA46D16D7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2206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4" name="Oval 692">
                <a:extLst>
                  <a:ext uri="{FF2B5EF4-FFF2-40B4-BE49-F238E27FC236}">
                    <a16:creationId xmlns:a16="http://schemas.microsoft.com/office/drawing/2014/main" id="{D703079D-BDD2-40AB-8D14-268E865DB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" y="2195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5" name="Oval 693">
                <a:extLst>
                  <a:ext uri="{FF2B5EF4-FFF2-40B4-BE49-F238E27FC236}">
                    <a16:creationId xmlns:a16="http://schemas.microsoft.com/office/drawing/2014/main" id="{51BF55AA-E2E4-4553-B7EB-43BA276F4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8" y="2179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6" name="Oval 694">
                <a:extLst>
                  <a:ext uri="{FF2B5EF4-FFF2-40B4-BE49-F238E27FC236}">
                    <a16:creationId xmlns:a16="http://schemas.microsoft.com/office/drawing/2014/main" id="{C59013D6-7C07-4655-8FFE-306752DE7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" y="2173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7" name="Oval 695">
                <a:extLst>
                  <a:ext uri="{FF2B5EF4-FFF2-40B4-BE49-F238E27FC236}">
                    <a16:creationId xmlns:a16="http://schemas.microsoft.com/office/drawing/2014/main" id="{00C58D44-F980-4F9C-A699-EDC46EBC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4" y="2162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8" name="Oval 696">
                <a:extLst>
                  <a:ext uri="{FF2B5EF4-FFF2-40B4-BE49-F238E27FC236}">
                    <a16:creationId xmlns:a16="http://schemas.microsoft.com/office/drawing/2014/main" id="{B0F0A641-A116-4295-8266-D4873EDE0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2157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9" name="Oval 697">
                <a:extLst>
                  <a:ext uri="{FF2B5EF4-FFF2-40B4-BE49-F238E27FC236}">
                    <a16:creationId xmlns:a16="http://schemas.microsoft.com/office/drawing/2014/main" id="{44CE207B-5441-4DB0-B3A6-292653441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" y="2146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0" name="Oval 698">
                <a:extLst>
                  <a:ext uri="{FF2B5EF4-FFF2-40B4-BE49-F238E27FC236}">
                    <a16:creationId xmlns:a16="http://schemas.microsoft.com/office/drawing/2014/main" id="{3EEA2BB4-FE34-455C-8854-6DCF0260F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214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1" name="Oval 699">
                <a:extLst>
                  <a:ext uri="{FF2B5EF4-FFF2-40B4-BE49-F238E27FC236}">
                    <a16:creationId xmlns:a16="http://schemas.microsoft.com/office/drawing/2014/main" id="{FAA514B4-18A3-47C5-9C43-840D89383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3" y="2129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2" name="Oval 700">
                <a:extLst>
                  <a:ext uri="{FF2B5EF4-FFF2-40B4-BE49-F238E27FC236}">
                    <a16:creationId xmlns:a16="http://schemas.microsoft.com/office/drawing/2014/main" id="{F1F6FEC7-A067-4D75-8518-604F6F018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4" y="2118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3" name="Oval 701">
                <a:extLst>
                  <a:ext uri="{FF2B5EF4-FFF2-40B4-BE49-F238E27FC236}">
                    <a16:creationId xmlns:a16="http://schemas.microsoft.com/office/drawing/2014/main" id="{F899DF7C-38FC-4632-A146-42B3BF760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5" y="2107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4" name="Oval 702">
                <a:extLst>
                  <a:ext uri="{FF2B5EF4-FFF2-40B4-BE49-F238E27FC236}">
                    <a16:creationId xmlns:a16="http://schemas.microsoft.com/office/drawing/2014/main" id="{CD2CD135-D2FD-48A2-A939-D79044D47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" y="2096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5" name="Oval 703">
                <a:extLst>
                  <a:ext uri="{FF2B5EF4-FFF2-40B4-BE49-F238E27FC236}">
                    <a16:creationId xmlns:a16="http://schemas.microsoft.com/office/drawing/2014/main" id="{3154E0AD-34B6-4890-AC50-D81DF53D4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" y="2090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6" name="Oval 704">
                <a:extLst>
                  <a:ext uri="{FF2B5EF4-FFF2-40B4-BE49-F238E27FC236}">
                    <a16:creationId xmlns:a16="http://schemas.microsoft.com/office/drawing/2014/main" id="{E1218653-DCEE-4101-8BA5-99AD7A55D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3" y="2074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7" name="Oval 705">
                <a:extLst>
                  <a:ext uri="{FF2B5EF4-FFF2-40B4-BE49-F238E27FC236}">
                    <a16:creationId xmlns:a16="http://schemas.microsoft.com/office/drawing/2014/main" id="{DC0099E6-B3FC-4859-AD0F-22A6E517A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9" y="2062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8" name="Oval 706">
                <a:extLst>
                  <a:ext uri="{FF2B5EF4-FFF2-40B4-BE49-F238E27FC236}">
                    <a16:creationId xmlns:a16="http://schemas.microsoft.com/office/drawing/2014/main" id="{16AABAFB-2875-4A9B-B284-40901A736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" y="2051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9" name="Oval 707">
                <a:extLst>
                  <a:ext uri="{FF2B5EF4-FFF2-40B4-BE49-F238E27FC236}">
                    <a16:creationId xmlns:a16="http://schemas.microsoft.com/office/drawing/2014/main" id="{EB3DCB3B-87EA-4784-A659-F9C3C436D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1" y="2040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0" name="Oval 708">
                <a:extLst>
                  <a:ext uri="{FF2B5EF4-FFF2-40B4-BE49-F238E27FC236}">
                    <a16:creationId xmlns:a16="http://schemas.microsoft.com/office/drawing/2014/main" id="{191AE2AA-36D5-4D82-B2FB-189CCCF83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6" y="2024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1" name="Oval 709">
                <a:extLst>
                  <a:ext uri="{FF2B5EF4-FFF2-40B4-BE49-F238E27FC236}">
                    <a16:creationId xmlns:a16="http://schemas.microsoft.com/office/drawing/2014/main" id="{A6692CCA-63E4-480E-8205-976B04A56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7" y="2013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2" name="Oval 710">
                <a:extLst>
                  <a:ext uri="{FF2B5EF4-FFF2-40B4-BE49-F238E27FC236}">
                    <a16:creationId xmlns:a16="http://schemas.microsoft.com/office/drawing/2014/main" id="{58E4ADFF-34F1-46F8-979F-119A6C0E6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8" y="2002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3" name="Oval 711">
                <a:extLst>
                  <a:ext uri="{FF2B5EF4-FFF2-40B4-BE49-F238E27FC236}">
                    <a16:creationId xmlns:a16="http://schemas.microsoft.com/office/drawing/2014/main" id="{4F1EF447-F07E-40E6-8A32-A71846500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4" y="1985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4" name="Oval 712">
                <a:extLst>
                  <a:ext uri="{FF2B5EF4-FFF2-40B4-BE49-F238E27FC236}">
                    <a16:creationId xmlns:a16="http://schemas.microsoft.com/office/drawing/2014/main" id="{74BBDBE1-2A71-4584-A962-BE833F08C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197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5" name="Oval 713">
                <a:extLst>
                  <a:ext uri="{FF2B5EF4-FFF2-40B4-BE49-F238E27FC236}">
                    <a16:creationId xmlns:a16="http://schemas.microsoft.com/office/drawing/2014/main" id="{A93F4C54-81FF-436F-9617-4A416DDE3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1957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6" name="Oval 714">
                <a:extLst>
                  <a:ext uri="{FF2B5EF4-FFF2-40B4-BE49-F238E27FC236}">
                    <a16:creationId xmlns:a16="http://schemas.microsoft.com/office/drawing/2014/main" id="{B8C97AF3-299E-4CA0-9851-2954CF57D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2" y="1941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7" name="Oval 715">
                <a:extLst>
                  <a:ext uri="{FF2B5EF4-FFF2-40B4-BE49-F238E27FC236}">
                    <a16:creationId xmlns:a16="http://schemas.microsoft.com/office/drawing/2014/main" id="{5DFC1208-58D8-4C55-9783-10C72F8E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3" y="192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8" name="Oval 716">
                <a:extLst>
                  <a:ext uri="{FF2B5EF4-FFF2-40B4-BE49-F238E27FC236}">
                    <a16:creationId xmlns:a16="http://schemas.microsoft.com/office/drawing/2014/main" id="{CAF4E660-9144-4E7D-8F9F-CDA2DC18B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4" y="1913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9" name="Oval 717">
                <a:extLst>
                  <a:ext uri="{FF2B5EF4-FFF2-40B4-BE49-F238E27FC236}">
                    <a16:creationId xmlns:a16="http://schemas.microsoft.com/office/drawing/2014/main" id="{A10328BE-9E00-4387-951A-7080EF0A5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" y="1896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0" name="Oval 718">
                <a:extLst>
                  <a:ext uri="{FF2B5EF4-FFF2-40B4-BE49-F238E27FC236}">
                    <a16:creationId xmlns:a16="http://schemas.microsoft.com/office/drawing/2014/main" id="{08C3CBBA-FB3C-486D-87D9-DE9A3DB5E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1" y="1880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1" name="Oval 719">
                <a:extLst>
                  <a:ext uri="{FF2B5EF4-FFF2-40B4-BE49-F238E27FC236}">
                    <a16:creationId xmlns:a16="http://schemas.microsoft.com/office/drawing/2014/main" id="{8A728B0B-B761-4816-90DD-0A9CA11A6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2" y="1863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2" name="Oval 720">
                <a:extLst>
                  <a:ext uri="{FF2B5EF4-FFF2-40B4-BE49-F238E27FC236}">
                    <a16:creationId xmlns:a16="http://schemas.microsoft.com/office/drawing/2014/main" id="{F8E8CF9C-4CFE-4FF4-8E58-76996F3DE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3" y="1841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3" name="Oval 721">
                <a:extLst>
                  <a:ext uri="{FF2B5EF4-FFF2-40B4-BE49-F238E27FC236}">
                    <a16:creationId xmlns:a16="http://schemas.microsoft.com/office/drawing/2014/main" id="{07E14DF9-4CD5-42E9-A38B-C0DC7B03E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8" y="182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4" name="Oval 722">
                <a:extLst>
                  <a:ext uri="{FF2B5EF4-FFF2-40B4-BE49-F238E27FC236}">
                    <a16:creationId xmlns:a16="http://schemas.microsoft.com/office/drawing/2014/main" id="{D2D089CC-B915-4960-AC26-A44BDB902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9" y="1808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5" name="Oval 723">
                <a:extLst>
                  <a:ext uri="{FF2B5EF4-FFF2-40B4-BE49-F238E27FC236}">
                    <a16:creationId xmlns:a16="http://schemas.microsoft.com/office/drawing/2014/main" id="{49100ACE-E3C5-4D36-9B68-E58195745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0" y="1791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6" name="Oval 724">
                <a:extLst>
                  <a:ext uri="{FF2B5EF4-FFF2-40B4-BE49-F238E27FC236}">
                    <a16:creationId xmlns:a16="http://schemas.microsoft.com/office/drawing/2014/main" id="{23B1E9F4-BDAB-4162-B207-7C704302F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6" y="1775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7" name="Oval 725">
                <a:extLst>
                  <a:ext uri="{FF2B5EF4-FFF2-40B4-BE49-F238E27FC236}">
                    <a16:creationId xmlns:a16="http://schemas.microsoft.com/office/drawing/2014/main" id="{C237B9F4-9EC3-4BA0-8006-70B578307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1763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8" name="Oval 726">
                <a:extLst>
                  <a:ext uri="{FF2B5EF4-FFF2-40B4-BE49-F238E27FC236}">
                    <a16:creationId xmlns:a16="http://schemas.microsoft.com/office/drawing/2014/main" id="{F26ACD73-F8CD-45A3-9D5D-4BB106732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8" y="1747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9" name="Oval 727">
                <a:extLst>
                  <a:ext uri="{FF2B5EF4-FFF2-40B4-BE49-F238E27FC236}">
                    <a16:creationId xmlns:a16="http://schemas.microsoft.com/office/drawing/2014/main" id="{78F9508D-CD11-4A69-BC58-38E3874E2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4" y="1725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0" name="Oval 728">
                <a:extLst>
                  <a:ext uri="{FF2B5EF4-FFF2-40B4-BE49-F238E27FC236}">
                    <a16:creationId xmlns:a16="http://schemas.microsoft.com/office/drawing/2014/main" id="{740FF2C8-815D-4607-98DC-2FEA6737D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5" y="1708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1" name="Oval 729">
                <a:extLst>
                  <a:ext uri="{FF2B5EF4-FFF2-40B4-BE49-F238E27FC236}">
                    <a16:creationId xmlns:a16="http://schemas.microsoft.com/office/drawing/2014/main" id="{0917627B-0C11-4D46-A155-F471202F6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6" y="1697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2" name="Oval 730">
                <a:extLst>
                  <a:ext uri="{FF2B5EF4-FFF2-40B4-BE49-F238E27FC236}">
                    <a16:creationId xmlns:a16="http://schemas.microsoft.com/office/drawing/2014/main" id="{873FDE08-2823-44FD-8282-AD13AD582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1" y="1686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3" name="Oval 731">
                <a:extLst>
                  <a:ext uri="{FF2B5EF4-FFF2-40B4-BE49-F238E27FC236}">
                    <a16:creationId xmlns:a16="http://schemas.microsoft.com/office/drawing/2014/main" id="{3AEF5497-61AC-4A76-A514-95B252145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" y="1669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4" name="Oval 732">
                <a:extLst>
                  <a:ext uri="{FF2B5EF4-FFF2-40B4-BE49-F238E27FC236}">
                    <a16:creationId xmlns:a16="http://schemas.microsoft.com/office/drawing/2014/main" id="{6C966D6E-72E7-4B2A-A3E0-B847E1F71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4" y="1658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5" name="Oval 733">
                <a:extLst>
                  <a:ext uri="{FF2B5EF4-FFF2-40B4-BE49-F238E27FC236}">
                    <a16:creationId xmlns:a16="http://schemas.microsoft.com/office/drawing/2014/main" id="{95845DAC-FA47-4017-B544-9AA8C5D58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9" y="1647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6" name="Oval 734">
                <a:extLst>
                  <a:ext uri="{FF2B5EF4-FFF2-40B4-BE49-F238E27FC236}">
                    <a16:creationId xmlns:a16="http://schemas.microsoft.com/office/drawing/2014/main" id="{203A74F2-1865-441D-AFB0-B36291EA7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0" y="1636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7" name="Oval 735">
                <a:extLst>
                  <a:ext uri="{FF2B5EF4-FFF2-40B4-BE49-F238E27FC236}">
                    <a16:creationId xmlns:a16="http://schemas.microsoft.com/office/drawing/2014/main" id="{16EEE95F-C8D5-41A1-A2EA-8B6A35A9A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620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8" name="Oval 736">
                <a:extLst>
                  <a:ext uri="{FF2B5EF4-FFF2-40B4-BE49-F238E27FC236}">
                    <a16:creationId xmlns:a16="http://schemas.microsoft.com/office/drawing/2014/main" id="{9FD2B0AB-2048-4620-8BD5-177374BC3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61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9" name="Oval 737">
                <a:extLst>
                  <a:ext uri="{FF2B5EF4-FFF2-40B4-BE49-F238E27FC236}">
                    <a16:creationId xmlns:a16="http://schemas.microsoft.com/office/drawing/2014/main" id="{60EE75BE-8C12-4882-A01A-564953653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8" y="1603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0" name="Oval 738">
                <a:extLst>
                  <a:ext uri="{FF2B5EF4-FFF2-40B4-BE49-F238E27FC236}">
                    <a16:creationId xmlns:a16="http://schemas.microsoft.com/office/drawing/2014/main" id="{37C3C6DB-4E3A-4A8F-9747-420F7ED7B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" y="1597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1" name="Oval 739">
                <a:extLst>
                  <a:ext uri="{FF2B5EF4-FFF2-40B4-BE49-F238E27FC236}">
                    <a16:creationId xmlns:a16="http://schemas.microsoft.com/office/drawing/2014/main" id="{3DC42BA7-04ED-4D3E-B0BE-123FADD2C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0" y="1586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2" name="Oval 740">
                <a:extLst>
                  <a:ext uri="{FF2B5EF4-FFF2-40B4-BE49-F238E27FC236}">
                    <a16:creationId xmlns:a16="http://schemas.microsoft.com/office/drawing/2014/main" id="{D31CB183-CB13-436D-8321-76D64A675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" y="1581"/>
                <a:ext cx="27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3" name="Oval 741">
                <a:extLst>
                  <a:ext uri="{FF2B5EF4-FFF2-40B4-BE49-F238E27FC236}">
                    <a16:creationId xmlns:a16="http://schemas.microsoft.com/office/drawing/2014/main" id="{9F395043-CED8-4B97-9458-E5A71C9E1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1575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4" name="Oval 742">
                <a:extLst>
                  <a:ext uri="{FF2B5EF4-FFF2-40B4-BE49-F238E27FC236}">
                    <a16:creationId xmlns:a16="http://schemas.microsoft.com/office/drawing/2014/main" id="{55FB3F44-44D5-4AA2-800D-85B98EF48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1570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5" name="Oval 743">
                <a:extLst>
                  <a:ext uri="{FF2B5EF4-FFF2-40B4-BE49-F238E27FC236}">
                    <a16:creationId xmlns:a16="http://schemas.microsoft.com/office/drawing/2014/main" id="{1979274C-76F0-4E26-A31B-730D16478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3" y="1564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6" name="Oval 744">
                <a:extLst>
                  <a:ext uri="{FF2B5EF4-FFF2-40B4-BE49-F238E27FC236}">
                    <a16:creationId xmlns:a16="http://schemas.microsoft.com/office/drawing/2014/main" id="{A14E8D5F-9362-40C5-A4AC-46712D609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4" y="1559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7" name="Oval 745">
                <a:extLst>
                  <a:ext uri="{FF2B5EF4-FFF2-40B4-BE49-F238E27FC236}">
                    <a16:creationId xmlns:a16="http://schemas.microsoft.com/office/drawing/2014/main" id="{6E5BA1C7-4851-444F-82E1-728093984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" y="1553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8" name="Oval 746">
                <a:extLst>
                  <a:ext uri="{FF2B5EF4-FFF2-40B4-BE49-F238E27FC236}">
                    <a16:creationId xmlns:a16="http://schemas.microsoft.com/office/drawing/2014/main" id="{D6686A2A-64A1-48C3-BE5D-CCE2576A4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1" y="1553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99" name="Oval 747">
                <a:extLst>
                  <a:ext uri="{FF2B5EF4-FFF2-40B4-BE49-F238E27FC236}">
                    <a16:creationId xmlns:a16="http://schemas.microsoft.com/office/drawing/2014/main" id="{C7E31596-AC5A-4D59-8EC7-A1FD2B4D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2" y="1548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0" name="Oval 748">
                <a:extLst>
                  <a:ext uri="{FF2B5EF4-FFF2-40B4-BE49-F238E27FC236}">
                    <a16:creationId xmlns:a16="http://schemas.microsoft.com/office/drawing/2014/main" id="{61B0DEDC-7B42-4D53-8FEF-6A525973A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3" y="1548"/>
                <a:ext cx="28" cy="27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1" name="Oval 749">
                <a:extLst>
                  <a:ext uri="{FF2B5EF4-FFF2-40B4-BE49-F238E27FC236}">
                    <a16:creationId xmlns:a16="http://schemas.microsoft.com/office/drawing/2014/main" id="{C943E79E-B252-40D3-89BD-70B40133C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9" y="1542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2" name="Oval 750">
                <a:extLst>
                  <a:ext uri="{FF2B5EF4-FFF2-40B4-BE49-F238E27FC236}">
                    <a16:creationId xmlns:a16="http://schemas.microsoft.com/office/drawing/2014/main" id="{C388FB69-4DA5-457F-9D2C-FECDC2344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" y="1542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3" name="Oval 751">
                <a:extLst>
                  <a:ext uri="{FF2B5EF4-FFF2-40B4-BE49-F238E27FC236}">
                    <a16:creationId xmlns:a16="http://schemas.microsoft.com/office/drawing/2014/main" id="{3D1C14AF-DB11-488A-9067-31B5AAF7C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1" y="1542"/>
                <a:ext cx="28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4" name="Oval 752">
                <a:extLst>
                  <a:ext uri="{FF2B5EF4-FFF2-40B4-BE49-F238E27FC236}">
                    <a16:creationId xmlns:a16="http://schemas.microsoft.com/office/drawing/2014/main" id="{A9916ECD-D08A-47D9-B14E-853800C9F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7" y="1542"/>
                <a:ext cx="27" cy="2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5" name="Rectangle 753">
                <a:extLst>
                  <a:ext uri="{FF2B5EF4-FFF2-40B4-BE49-F238E27FC236}">
                    <a16:creationId xmlns:a16="http://schemas.microsoft.com/office/drawing/2014/main" id="{2D911208-EA95-4F5A-B2F6-C7ADBFB0C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3845"/>
                <a:ext cx="1300" cy="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1700" dirty="0">
                    <a:solidFill>
                      <a:srgbClr val="000000"/>
                    </a:solidFill>
                  </a:rPr>
                  <a:t>Elapsed time, </a:t>
                </a:r>
                <a:r>
                  <a:rPr lang="en-US" altLang="en-US" sz="1700" dirty="0" err="1">
                    <a:solidFill>
                      <a:srgbClr val="000000"/>
                    </a:solidFill>
                  </a:rPr>
                  <a:t>hrs</a:t>
                </a:r>
                <a:br>
                  <a:rPr lang="en-US" altLang="en-US" sz="1700" dirty="0">
                    <a:solidFill>
                      <a:srgbClr val="000000"/>
                    </a:solidFill>
                  </a:rPr>
                </a:br>
                <a:r>
                  <a:rPr lang="en-US" altLang="en-US" sz="1700" dirty="0" err="1">
                    <a:solidFill>
                      <a:srgbClr val="000000"/>
                    </a:solidFill>
                  </a:rPr>
                  <a:t>t</a:t>
                </a:r>
                <a:r>
                  <a:rPr lang="en-US" altLang="en-US" sz="1700" baseline="-25000" dirty="0" err="1">
                    <a:solidFill>
                      <a:srgbClr val="000000"/>
                    </a:solidFill>
                  </a:rPr>
                  <a:t>D</a:t>
                </a:r>
                <a:r>
                  <a:rPr lang="en-US" altLang="en-US" sz="1700" dirty="0">
                    <a:solidFill>
                      <a:srgbClr val="000000"/>
                    </a:solidFill>
                  </a:rPr>
                  <a:t>/</a:t>
                </a:r>
                <a:r>
                  <a:rPr lang="en-US" altLang="en-US" sz="1700" dirty="0" err="1">
                    <a:solidFill>
                      <a:srgbClr val="000000"/>
                    </a:solidFill>
                  </a:rPr>
                  <a:t>c</a:t>
                </a:r>
                <a:r>
                  <a:rPr lang="en-US" altLang="en-US" sz="1700" baseline="-25000" dirty="0" err="1">
                    <a:solidFill>
                      <a:srgbClr val="000000"/>
                    </a:solidFill>
                  </a:rPr>
                  <a:t>D</a:t>
                </a:r>
                <a:endParaRPr lang="en-US" altLang="en-US" sz="2400" b="0" baseline="-25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Text Box 754">
                <a:extLst>
                  <a:ext uri="{FF2B5EF4-FFF2-40B4-BE49-F238E27FC236}">
                    <a16:creationId xmlns:a16="http://schemas.microsoft.com/office/drawing/2014/main" id="{AA3B8386-7ADE-4592-BA78-EB8F46E9D2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995"/>
                <a:ext cx="736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9933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600" dirty="0">
                    <a:solidFill>
                      <a:schemeClr val="tx1"/>
                    </a:solidFill>
                  </a:rPr>
                  <a:t>Early-time</a:t>
                </a:r>
              </a:p>
              <a:p>
                <a:r>
                  <a:rPr lang="en-US" altLang="en-US" sz="1600" dirty="0">
                    <a:solidFill>
                      <a:schemeClr val="tx1"/>
                    </a:solidFill>
                  </a:rPr>
                  <a:t>region</a:t>
                </a:r>
              </a:p>
            </p:txBody>
          </p:sp>
          <p:sp>
            <p:nvSpPr>
              <p:cNvPr id="207" name="Text Box 755">
                <a:extLst>
                  <a:ext uri="{FF2B5EF4-FFF2-40B4-BE49-F238E27FC236}">
                    <a16:creationId xmlns:a16="http://schemas.microsoft.com/office/drawing/2014/main" id="{DDEA5F40-CE1C-4D1D-9439-B19C1968EF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1" y="2995"/>
                <a:ext cx="565" cy="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9933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600">
                    <a:solidFill>
                      <a:schemeClr val="tx1"/>
                    </a:solidFill>
                  </a:rPr>
                  <a:t>Middle-</a:t>
                </a:r>
              </a:p>
              <a:p>
                <a:r>
                  <a:rPr lang="en-US" altLang="en-US" sz="1600">
                    <a:solidFill>
                      <a:schemeClr val="tx1"/>
                    </a:solidFill>
                  </a:rPr>
                  <a:t>time</a:t>
                </a:r>
              </a:p>
              <a:p>
                <a:r>
                  <a:rPr lang="en-US" altLang="en-US" sz="1600">
                    <a:solidFill>
                      <a:schemeClr val="tx1"/>
                    </a:solidFill>
                  </a:rPr>
                  <a:t>region</a:t>
                </a:r>
              </a:p>
            </p:txBody>
          </p:sp>
          <p:sp>
            <p:nvSpPr>
              <p:cNvPr id="208" name="Text Box 756">
                <a:extLst>
                  <a:ext uri="{FF2B5EF4-FFF2-40B4-BE49-F238E27FC236}">
                    <a16:creationId xmlns:a16="http://schemas.microsoft.com/office/drawing/2014/main" id="{6B84AF92-F53B-4B70-A6C4-9C067906F9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3" y="2995"/>
                <a:ext cx="686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9933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600" dirty="0">
                    <a:solidFill>
                      <a:schemeClr val="tx1"/>
                    </a:solidFill>
                  </a:rPr>
                  <a:t>Late-time</a:t>
                </a:r>
              </a:p>
              <a:p>
                <a:r>
                  <a:rPr lang="en-US" altLang="en-US" sz="1600" dirty="0">
                    <a:solidFill>
                      <a:schemeClr val="tx1"/>
                    </a:solidFill>
                  </a:rPr>
                  <a:t>region</a:t>
                </a:r>
              </a:p>
            </p:txBody>
          </p:sp>
          <p:sp>
            <p:nvSpPr>
              <p:cNvPr id="209" name="Rectangle 757">
                <a:extLst>
                  <a:ext uri="{FF2B5EF4-FFF2-40B4-BE49-F238E27FC236}">
                    <a16:creationId xmlns:a16="http://schemas.microsoft.com/office/drawing/2014/main" id="{5B13BCB1-9ECF-463F-A9BB-C95402797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-575" y="2509"/>
                <a:ext cx="2085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700" dirty="0">
                    <a:solidFill>
                      <a:srgbClr val="000000"/>
                    </a:solidFill>
                    <a:sym typeface="Symbol" panose="05050102010706020507" pitchFamily="18" charset="2"/>
                  </a:rPr>
                  <a:t>Pressure change, derivative,</a:t>
                </a:r>
                <a:r>
                  <a:rPr lang="en-US" altLang="en-US" sz="1700" dirty="0">
                    <a:solidFill>
                      <a:srgbClr val="000000"/>
                    </a:solidFill>
                  </a:rPr>
                  <a:t> psi</a:t>
                </a:r>
                <a:endParaRPr lang="en-US" alt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C2BE01-839E-47AC-8AB6-6101E3C96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74" y="1501597"/>
              <a:ext cx="2771302" cy="269748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3FAE19-71FB-4FFE-86CC-D74D997A3348}"/>
                </a:ext>
              </a:extLst>
            </p:cNvPr>
            <p:cNvSpPr txBox="1"/>
            <p:nvPr/>
          </p:nvSpPr>
          <p:spPr>
            <a:xfrm rot="19219821">
              <a:off x="1524405" y="2384058"/>
              <a:ext cx="1183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WBS</a:t>
              </a:r>
              <a:endParaRPr lang="en-ID" b="1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5F0C2C-4AB3-4ED2-B290-2480E50EBAC4}"/>
                </a:ext>
              </a:extLst>
            </p:cNvPr>
            <p:cNvCxnSpPr>
              <a:cxnSpLocks/>
              <a:stCxn id="628" idx="6"/>
            </p:cNvCxnSpPr>
            <p:nvPr/>
          </p:nvCxnSpPr>
          <p:spPr>
            <a:xfrm>
              <a:off x="1837484" y="3153863"/>
              <a:ext cx="890838" cy="69654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E13B127-7175-4DD6-95AB-2C2A9FA272D5}"/>
                </a:ext>
              </a:extLst>
            </p:cNvPr>
            <p:cNvCxnSpPr>
              <a:cxnSpLocks/>
              <a:stCxn id="361" idx="3"/>
            </p:cNvCxnSpPr>
            <p:nvPr/>
          </p:nvCxnSpPr>
          <p:spPr>
            <a:xfrm flipH="1">
              <a:off x="2741236" y="3257655"/>
              <a:ext cx="1622288" cy="5780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F7FBA7-5098-4928-8859-435400E23931}"/>
                </a:ext>
              </a:extLst>
            </p:cNvPr>
            <p:cNvSpPr txBox="1"/>
            <p:nvPr/>
          </p:nvSpPr>
          <p:spPr>
            <a:xfrm>
              <a:off x="1539968" y="3799495"/>
              <a:ext cx="1538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Punuk</a:t>
              </a:r>
              <a:r>
                <a:rPr lang="en-US" b="1" dirty="0"/>
                <a:t> WBS</a:t>
              </a:r>
              <a:endParaRPr lang="en-ID" b="1" dirty="0"/>
            </a:p>
          </p:txBody>
        </p: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105309C7-5AA9-4B8E-A502-21D3180FC13F}"/>
                </a:ext>
              </a:extLst>
            </p:cNvPr>
            <p:cNvCxnSpPr>
              <a:cxnSpLocks/>
            </p:cNvCxnSpPr>
            <p:nvPr/>
          </p:nvCxnSpPr>
          <p:spPr>
            <a:xfrm>
              <a:off x="4700247" y="3330856"/>
              <a:ext cx="722189" cy="1394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9" name="TextBox 818">
              <a:extLst>
                <a:ext uri="{FF2B5EF4-FFF2-40B4-BE49-F238E27FC236}">
                  <a16:creationId xmlns:a16="http://schemas.microsoft.com/office/drawing/2014/main" id="{629AE072-AADF-4FF5-ACA6-FBEA57FC39F2}"/>
                </a:ext>
              </a:extLst>
            </p:cNvPr>
            <p:cNvSpPr txBox="1"/>
            <p:nvPr/>
          </p:nvSpPr>
          <p:spPr>
            <a:xfrm flipH="1">
              <a:off x="4604319" y="2705384"/>
              <a:ext cx="824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Match</a:t>
              </a:r>
              <a:br>
                <a:rPr lang="en-US" sz="1600" b="1" dirty="0"/>
              </a:br>
              <a:r>
                <a:rPr lang="en-US" sz="1600" b="1" dirty="0"/>
                <a:t>point</a:t>
              </a:r>
              <a:endParaRPr lang="en-ID" sz="16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0" name="TextBox 819">
                <a:extLst>
                  <a:ext uri="{FF2B5EF4-FFF2-40B4-BE49-F238E27FC236}">
                    <a16:creationId xmlns:a16="http://schemas.microsoft.com/office/drawing/2014/main" id="{AEC13BA3-44AA-49E3-951C-76B10FED8D41}"/>
                  </a:ext>
                </a:extLst>
              </p:cNvPr>
              <p:cNvSpPr txBox="1"/>
              <p:nvPr/>
            </p:nvSpPr>
            <p:spPr>
              <a:xfrm>
                <a:off x="7220141" y="1334806"/>
                <a:ext cx="2137060" cy="658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qB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0,00708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panose="02040503050406030204" pitchFamily="18" charset="0"/>
                            </a:rPr>
                            <m:t>MP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20" name="TextBox 819">
                <a:extLst>
                  <a:ext uri="{FF2B5EF4-FFF2-40B4-BE49-F238E27FC236}">
                    <a16:creationId xmlns:a16="http://schemas.microsoft.com/office/drawing/2014/main" id="{AEC13BA3-44AA-49E3-951C-76B10FED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141" y="1334806"/>
                <a:ext cx="2137060" cy="658450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" name="TextBox 820">
                <a:extLst>
                  <a:ext uri="{FF2B5EF4-FFF2-40B4-BE49-F238E27FC236}">
                    <a16:creationId xmlns:a16="http://schemas.microsoft.com/office/drawing/2014/main" id="{0FE3191C-FF9A-4A16-8ABE-906ABC4268E1}"/>
                  </a:ext>
                </a:extLst>
              </p:cNvPr>
              <p:cNvSpPr txBox="1"/>
              <p:nvPr/>
            </p:nvSpPr>
            <p:spPr>
              <a:xfrm>
                <a:off x="7156174" y="2710652"/>
                <a:ext cx="2786917" cy="737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0,0002637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𝐶𝑡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𝑐𝐷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21" name="TextBox 820">
                <a:extLst>
                  <a:ext uri="{FF2B5EF4-FFF2-40B4-BE49-F238E27FC236}">
                    <a16:creationId xmlns:a16="http://schemas.microsoft.com/office/drawing/2014/main" id="{0FE3191C-FF9A-4A16-8ABE-906ABC426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74" y="2710652"/>
                <a:ext cx="2786917" cy="7379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2" name="TextBox 821">
            <a:extLst>
              <a:ext uri="{FF2B5EF4-FFF2-40B4-BE49-F238E27FC236}">
                <a16:creationId xmlns:a16="http://schemas.microsoft.com/office/drawing/2014/main" id="{F5C83570-84EB-41DE-BA21-92909C20BCB7}"/>
              </a:ext>
            </a:extLst>
          </p:cNvPr>
          <p:cNvSpPr txBox="1"/>
          <p:nvPr/>
        </p:nvSpPr>
        <p:spPr>
          <a:xfrm>
            <a:off x="6752621" y="871905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</a:t>
            </a:r>
            <a:r>
              <a:rPr lang="en-US" b="1" dirty="0" err="1"/>
              <a:t>Menentukan</a:t>
            </a:r>
            <a:r>
              <a:rPr lang="en-US" b="1" dirty="0"/>
              <a:t> </a:t>
            </a:r>
            <a:r>
              <a:rPr lang="en-US" b="1" dirty="0" err="1"/>
              <a:t>harga</a:t>
            </a:r>
            <a:r>
              <a:rPr lang="en-US" b="1" dirty="0"/>
              <a:t> </a:t>
            </a:r>
            <a:r>
              <a:rPr lang="en-US" b="1" dirty="0" err="1"/>
              <a:t>Permeabilitas</a:t>
            </a:r>
            <a:endParaRPr lang="en-ID" b="1" dirty="0"/>
          </a:p>
        </p:txBody>
      </p:sp>
      <p:sp>
        <p:nvSpPr>
          <p:cNvPr id="823" name="TextBox 822">
            <a:extLst>
              <a:ext uri="{FF2B5EF4-FFF2-40B4-BE49-F238E27FC236}">
                <a16:creationId xmlns:a16="http://schemas.microsoft.com/office/drawing/2014/main" id="{D58CFEBF-6652-45E4-989B-7CB67FC3C68B}"/>
              </a:ext>
            </a:extLst>
          </p:cNvPr>
          <p:cNvSpPr txBox="1"/>
          <p:nvPr/>
        </p:nvSpPr>
        <p:spPr>
          <a:xfrm>
            <a:off x="6778526" y="219478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</a:t>
            </a:r>
            <a:r>
              <a:rPr lang="en-US" b="1" dirty="0" err="1"/>
              <a:t>Menentukan</a:t>
            </a:r>
            <a:r>
              <a:rPr lang="en-US" b="1" dirty="0"/>
              <a:t> dimensionless WBS (</a:t>
            </a:r>
            <a:r>
              <a:rPr lang="en-US" b="1" dirty="0" err="1"/>
              <a:t>cD</a:t>
            </a:r>
            <a:r>
              <a:rPr lang="en-US" b="1" dirty="0"/>
              <a:t>)</a:t>
            </a:r>
            <a:endParaRPr lang="en-ID" b="1" dirty="0"/>
          </a:p>
        </p:txBody>
      </p:sp>
      <p:sp>
        <p:nvSpPr>
          <p:cNvPr id="825" name="TextBox 824">
            <a:extLst>
              <a:ext uri="{FF2B5EF4-FFF2-40B4-BE49-F238E27FC236}">
                <a16:creationId xmlns:a16="http://schemas.microsoft.com/office/drawing/2014/main" id="{B7041745-1649-4532-9303-6408EE2F67AF}"/>
              </a:ext>
            </a:extLst>
          </p:cNvPr>
          <p:cNvSpPr txBox="1"/>
          <p:nvPr/>
        </p:nvSpPr>
        <p:spPr>
          <a:xfrm>
            <a:off x="6753979" y="3532456"/>
            <a:ext cx="562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Menentukan</a:t>
            </a:r>
            <a:r>
              <a:rPr lang="en-US" b="1" dirty="0"/>
              <a:t> </a:t>
            </a:r>
            <a:r>
              <a:rPr lang="en-US" b="1" dirty="0" err="1"/>
              <a:t>harga</a:t>
            </a:r>
            <a:r>
              <a:rPr lang="en-US" b="1" dirty="0"/>
              <a:t> cDe</a:t>
            </a:r>
            <a:r>
              <a:rPr lang="en-US" b="1" baseline="30000" dirty="0"/>
              <a:t>2s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mematchingkan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type curve</a:t>
            </a:r>
            <a:endParaRPr lang="en-ID" b="1" baseline="30000" dirty="0"/>
          </a:p>
        </p:txBody>
      </p:sp>
      <p:sp>
        <p:nvSpPr>
          <p:cNvPr id="827" name="TextBox 826">
            <a:extLst>
              <a:ext uri="{FF2B5EF4-FFF2-40B4-BE49-F238E27FC236}">
                <a16:creationId xmlns:a16="http://schemas.microsoft.com/office/drawing/2014/main" id="{9304FC8E-D827-4BC6-BA92-17F4CC85BAFB}"/>
              </a:ext>
            </a:extLst>
          </p:cNvPr>
          <p:cNvSpPr txBox="1"/>
          <p:nvPr/>
        </p:nvSpPr>
        <p:spPr>
          <a:xfrm>
            <a:off x="503002" y="5210172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Menentukan</a:t>
            </a:r>
            <a:r>
              <a:rPr lang="en-US" b="1" dirty="0"/>
              <a:t> </a:t>
            </a:r>
            <a:r>
              <a:rPr lang="en-US" b="1" dirty="0" err="1"/>
              <a:t>besarnya</a:t>
            </a:r>
            <a:r>
              <a:rPr lang="en-US" b="1" dirty="0"/>
              <a:t> skin</a:t>
            </a:r>
            <a:endParaRPr lang="en-ID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7B51E910-0BC2-4A92-A47D-D9ECFF8C7401}"/>
                  </a:ext>
                </a:extLst>
              </p:cNvPr>
              <p:cNvSpPr txBox="1"/>
              <p:nvPr/>
            </p:nvSpPr>
            <p:spPr>
              <a:xfrm>
                <a:off x="1552135" y="5742571"/>
                <a:ext cx="186108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=0,5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𝑐𝐷𝑒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𝑐𝐷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7B51E910-0BC2-4A92-A47D-D9ECFF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135" y="5742571"/>
                <a:ext cx="1861086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71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3C79F3A-3CB1-4AD3-BB29-BBF18E884617}"/>
              </a:ext>
            </a:extLst>
          </p:cNvPr>
          <p:cNvSpPr/>
          <p:nvPr/>
        </p:nvSpPr>
        <p:spPr>
          <a:xfrm>
            <a:off x="5884466" y="6596390"/>
            <a:ext cx="7399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Spivey P. John., &amp; Lee, John. 2013. Applied Well Test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Interpretation.Amerika:SPE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(page:89)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EAAB4C-538E-47E1-9A63-F57B617055B5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F00AC8-557F-4BE8-82A3-B1C065460C88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E81798-503B-438B-B880-465912B195C3}"/>
              </a:ext>
            </a:extLst>
          </p:cNvPr>
          <p:cNvSpPr txBox="1"/>
          <p:nvPr/>
        </p:nvSpPr>
        <p:spPr>
          <a:xfrm>
            <a:off x="137267" y="567341"/>
            <a:ext cx="10657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Beda Hasil Analisa Horner Plot dan Derivative Plot </a:t>
            </a:r>
            <a:r>
              <a:rPr lang="en-US" sz="2400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pada PBU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Test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E51E4-E39D-4CA1-B9EC-7636816BC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888" y="1368702"/>
            <a:ext cx="8739155" cy="32210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D69DE4-F7FE-41F1-BE76-4A1F3A91AE54}"/>
              </a:ext>
            </a:extLst>
          </p:cNvPr>
          <p:cNvSpPr/>
          <p:nvPr/>
        </p:nvSpPr>
        <p:spPr>
          <a:xfrm>
            <a:off x="1514888" y="3515283"/>
            <a:ext cx="8739154" cy="10744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D62376-EFA2-4481-A151-6F927FBEA4C6}"/>
              </a:ext>
            </a:extLst>
          </p:cNvPr>
          <p:cNvCxnSpPr>
            <a:cxnSpLocks/>
          </p:cNvCxnSpPr>
          <p:nvPr/>
        </p:nvCxnSpPr>
        <p:spPr>
          <a:xfrm rot="5400000">
            <a:off x="5643834" y="4830413"/>
            <a:ext cx="48126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216D76-4569-426D-8E8A-6FC561A35982}"/>
              </a:ext>
            </a:extLst>
          </p:cNvPr>
          <p:cNvSpPr txBox="1"/>
          <p:nvPr/>
        </p:nvSpPr>
        <p:spPr>
          <a:xfrm>
            <a:off x="0" y="5166132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Nilai </a:t>
            </a:r>
            <a:r>
              <a:rPr lang="en-US" dirty="0" err="1"/>
              <a:t>Permeabilitas</a:t>
            </a:r>
            <a:r>
              <a:rPr lang="en-US" dirty="0"/>
              <a:t> dan Skin pada </a:t>
            </a:r>
            <a:r>
              <a:rPr lang="en-US" dirty="0" err="1"/>
              <a:t>analisa</a:t>
            </a:r>
            <a:r>
              <a:rPr lang="en-US" dirty="0"/>
              <a:t> Horner plot dan Derivative Plot </a:t>
            </a:r>
            <a:r>
              <a:rPr lang="en-US" dirty="0" err="1"/>
              <a:t>akan</a:t>
            </a:r>
            <a:r>
              <a:rPr lang="en-US" dirty="0"/>
              <a:t> relative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besarnya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berjudul</a:t>
            </a:r>
            <a:r>
              <a:rPr lang="en-US" dirty="0"/>
              <a:t> </a:t>
            </a:r>
            <a:r>
              <a:rPr lang="en-US" b="1" dirty="0"/>
              <a:t>Well Test Analysis Using Pressure Derivative Method at Gas Well X-1 </a:t>
            </a:r>
            <a:r>
              <a:rPr lang="en-US" dirty="0"/>
              <a:t>oleh </a:t>
            </a:r>
            <a:r>
              <a:rPr lang="en-US" dirty="0" err="1"/>
              <a:t>Fathaddin</a:t>
            </a:r>
            <a:r>
              <a:rPr lang="en-US" dirty="0"/>
              <a:t>, M.T. dan Hari K. </a:t>
            </a:r>
            <a:r>
              <a:rPr lang="en-US" dirty="0" err="1"/>
              <a:t>Oetomo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Teknik </a:t>
            </a:r>
            <a:r>
              <a:rPr lang="en-US" dirty="0" err="1"/>
              <a:t>Perminyakan</a:t>
            </a:r>
            <a:r>
              <a:rPr lang="en-US" dirty="0"/>
              <a:t> </a:t>
            </a:r>
            <a:r>
              <a:rPr lang="en-US" dirty="0" err="1"/>
              <a:t>Trisakti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0784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2927D1-9EB4-4DFC-8FF1-3E8EA16C1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01" y="2736623"/>
            <a:ext cx="4334972" cy="356058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2B2A6-63D1-4EF6-B67B-55CFE6D73D93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544675-6BED-4AB5-B5CC-5AA250BD77E3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80CB7CF-F568-4BEA-8E3E-02962F322CE1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09D7BF-223C-4082-8C14-0389AE7DD0E7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Deliverability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Test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AF8B4E9-0CC7-4868-B7D0-D78AA267A5B0}"/>
              </a:ext>
            </a:extLst>
          </p:cNvPr>
          <p:cNvSpPr/>
          <p:nvPr/>
        </p:nvSpPr>
        <p:spPr>
          <a:xfrm>
            <a:off x="4626459" y="1060983"/>
            <a:ext cx="2348043" cy="445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/>
              <a:t>Deliverability Test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102D56-0494-4AFE-9545-69CFDE5D78C0}"/>
              </a:ext>
            </a:extLst>
          </p:cNvPr>
          <p:cNvCxnSpPr>
            <a:cxnSpLocks/>
          </p:cNvCxnSpPr>
          <p:nvPr/>
        </p:nvCxnSpPr>
        <p:spPr>
          <a:xfrm>
            <a:off x="5714486" y="1446366"/>
            <a:ext cx="0" cy="3343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F5276B-8D87-434A-8D3D-213D1119A2D9}"/>
              </a:ext>
            </a:extLst>
          </p:cNvPr>
          <p:cNvCxnSpPr>
            <a:cxnSpLocks/>
          </p:cNvCxnSpPr>
          <p:nvPr/>
        </p:nvCxnSpPr>
        <p:spPr>
          <a:xfrm>
            <a:off x="1572126" y="1780674"/>
            <a:ext cx="85098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DCB5A1-2B2F-4DFD-BA74-339466302898}"/>
              </a:ext>
            </a:extLst>
          </p:cNvPr>
          <p:cNvCxnSpPr/>
          <p:nvPr/>
        </p:nvCxnSpPr>
        <p:spPr>
          <a:xfrm>
            <a:off x="1572126" y="1780674"/>
            <a:ext cx="0" cy="36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84B1DA-553D-4336-B106-AA63A70FC42F}"/>
              </a:ext>
            </a:extLst>
          </p:cNvPr>
          <p:cNvCxnSpPr/>
          <p:nvPr/>
        </p:nvCxnSpPr>
        <p:spPr>
          <a:xfrm>
            <a:off x="10082018" y="1780674"/>
            <a:ext cx="0" cy="36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2BE11BA-9FA3-4804-82D5-24C797A4247B}"/>
              </a:ext>
            </a:extLst>
          </p:cNvPr>
          <p:cNvSpPr/>
          <p:nvPr/>
        </p:nvSpPr>
        <p:spPr>
          <a:xfrm>
            <a:off x="456696" y="2128467"/>
            <a:ext cx="2230860" cy="49467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ID" dirty="0" err="1"/>
              <a:t>implified</a:t>
            </a:r>
            <a:r>
              <a:rPr lang="en-ID" dirty="0"/>
              <a:t> Analysis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507D39B-0A0F-4D2A-B504-9D268EA045C8}"/>
              </a:ext>
            </a:extLst>
          </p:cNvPr>
          <p:cNvSpPr/>
          <p:nvPr/>
        </p:nvSpPr>
        <p:spPr>
          <a:xfrm>
            <a:off x="8577461" y="2148073"/>
            <a:ext cx="2743286" cy="49467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LIT Analysis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71365B7-C0BA-4FE1-AD9E-E1380BB03987}"/>
              </a:ext>
            </a:extLst>
          </p:cNvPr>
          <p:cNvCxnSpPr/>
          <p:nvPr/>
        </p:nvCxnSpPr>
        <p:spPr>
          <a:xfrm>
            <a:off x="1572126" y="2623143"/>
            <a:ext cx="0" cy="36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CA2972D-F140-40B9-8F3A-1B1656874FDB}"/>
              </a:ext>
            </a:extLst>
          </p:cNvPr>
          <p:cNvCxnSpPr/>
          <p:nvPr/>
        </p:nvCxnSpPr>
        <p:spPr>
          <a:xfrm>
            <a:off x="10049933" y="2642749"/>
            <a:ext cx="0" cy="36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6427666-02DC-40A1-9EB2-9A24494B1996}"/>
              </a:ext>
            </a:extLst>
          </p:cNvPr>
          <p:cNvSpPr/>
          <p:nvPr/>
        </p:nvSpPr>
        <p:spPr>
          <a:xfrm>
            <a:off x="2539128" y="1971545"/>
            <a:ext cx="1944652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b="1" dirty="0"/>
              <a:t>Rawlins and </a:t>
            </a:r>
            <a:r>
              <a:rPr lang="en-ID" sz="1400" b="1" dirty="0" err="1"/>
              <a:t>Schellhardt</a:t>
            </a:r>
            <a:r>
              <a:rPr lang="en-ID" sz="1400" b="1" dirty="0"/>
              <a:t> (1936)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8DF175D-1895-4BDD-AAD7-505D57DA10E8}"/>
              </a:ext>
            </a:extLst>
          </p:cNvPr>
          <p:cNvSpPr/>
          <p:nvPr/>
        </p:nvSpPr>
        <p:spPr>
          <a:xfrm>
            <a:off x="585417" y="3096458"/>
            <a:ext cx="2102140" cy="8948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q</a:t>
            </a:r>
            <a:r>
              <a:rPr lang="en-US" sz="2000" b="1" baseline="-25000" dirty="0" err="1"/>
              <a:t>sc</a:t>
            </a:r>
            <a:r>
              <a:rPr lang="en-US" sz="2000" b="1" dirty="0"/>
              <a:t>=C(P</a:t>
            </a:r>
            <a:r>
              <a:rPr lang="en-US" sz="2000" b="1" baseline="-25000" dirty="0"/>
              <a:t>r</a:t>
            </a:r>
            <a:r>
              <a:rPr lang="en-US" sz="2000" b="1" baseline="30000" dirty="0"/>
              <a:t>2</a:t>
            </a:r>
            <a:r>
              <a:rPr lang="en-US" sz="2000" b="1" dirty="0"/>
              <a:t>-P</a:t>
            </a:r>
            <a:r>
              <a:rPr lang="en-US" sz="2000" b="1" baseline="-25000" dirty="0"/>
              <a:t>wf</a:t>
            </a:r>
            <a:r>
              <a:rPr lang="en-US" sz="2000" b="1" baseline="30000" dirty="0"/>
              <a:t>2</a:t>
            </a:r>
            <a:r>
              <a:rPr lang="en-US" sz="2000" b="1" dirty="0"/>
              <a:t>)</a:t>
            </a:r>
            <a:r>
              <a:rPr lang="en-US" sz="2000" b="1" baseline="30000" dirty="0"/>
              <a:t>n</a:t>
            </a:r>
            <a:endParaRPr lang="en-ID" sz="2000" b="1" baseline="300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7D830D7-3159-4277-ADD4-A904BC423BAE}"/>
              </a:ext>
            </a:extLst>
          </p:cNvPr>
          <p:cNvSpPr/>
          <p:nvPr/>
        </p:nvSpPr>
        <p:spPr>
          <a:xfrm>
            <a:off x="7125670" y="1927493"/>
            <a:ext cx="1944652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b="1" dirty="0"/>
              <a:t>Jones, Blount, Glaze (1976)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3223771-7CF8-47C5-8F83-375805F91628}"/>
              </a:ext>
            </a:extLst>
          </p:cNvPr>
          <p:cNvSpPr/>
          <p:nvPr/>
        </p:nvSpPr>
        <p:spPr>
          <a:xfrm>
            <a:off x="8194988" y="3003197"/>
            <a:ext cx="3508231" cy="8948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</a:t>
            </a:r>
            <a:r>
              <a:rPr lang="en-US" sz="2000" b="1" baseline="-25000" dirty="0"/>
              <a:t>r</a:t>
            </a:r>
            <a:r>
              <a:rPr lang="en-US" sz="2000" b="1" baseline="30000" dirty="0"/>
              <a:t>2</a:t>
            </a:r>
            <a:r>
              <a:rPr lang="en-US" sz="2000" b="1" dirty="0"/>
              <a:t>-P</a:t>
            </a:r>
            <a:r>
              <a:rPr lang="en-US" sz="2000" b="1" baseline="-25000" dirty="0"/>
              <a:t>wf</a:t>
            </a:r>
            <a:r>
              <a:rPr lang="en-US" sz="2000" b="1" baseline="30000" dirty="0"/>
              <a:t>2 </a:t>
            </a:r>
            <a:r>
              <a:rPr lang="en-US" sz="2000" b="1" dirty="0"/>
              <a:t>= </a:t>
            </a:r>
            <a:r>
              <a:rPr lang="en-US" sz="2000" b="1" dirty="0" err="1"/>
              <a:t>Aq</a:t>
            </a:r>
            <a:r>
              <a:rPr lang="en-US" sz="2000" b="1" baseline="-25000" dirty="0" err="1"/>
              <a:t>sc</a:t>
            </a:r>
            <a:r>
              <a:rPr lang="en-US" sz="2000" b="1" dirty="0"/>
              <a:t>+ Bq</a:t>
            </a:r>
            <a:r>
              <a:rPr lang="en-US" sz="2000" b="1" baseline="-25000" dirty="0"/>
              <a:t>sc</a:t>
            </a:r>
            <a:r>
              <a:rPr lang="en-US" sz="2000" b="1" baseline="30000" dirty="0"/>
              <a:t>2</a:t>
            </a:r>
            <a:endParaRPr lang="en-ID" sz="2000" b="1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F14B4-BBC4-47DB-B0F8-823EDDB6A7D7}"/>
              </a:ext>
            </a:extLst>
          </p:cNvPr>
          <p:cNvSpPr txBox="1"/>
          <p:nvPr/>
        </p:nvSpPr>
        <p:spPr>
          <a:xfrm>
            <a:off x="119715" y="4016477"/>
            <a:ext cx="350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n=1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laminar</a:t>
            </a:r>
          </a:p>
          <a:p>
            <a:r>
              <a:rPr lang="en-US" dirty="0"/>
              <a:t>n=0,5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turbulent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450380-8379-4DA9-B0B6-1A748E3817EB}"/>
              </a:ext>
            </a:extLst>
          </p:cNvPr>
          <p:cNvSpPr/>
          <p:nvPr/>
        </p:nvSpPr>
        <p:spPr>
          <a:xfrm>
            <a:off x="98784" y="2985348"/>
            <a:ext cx="2946847" cy="18229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39975E6-42C5-42CF-8535-4C98576A3017}"/>
              </a:ext>
            </a:extLst>
          </p:cNvPr>
          <p:cNvCxnSpPr>
            <a:cxnSpLocks/>
          </p:cNvCxnSpPr>
          <p:nvPr/>
        </p:nvCxnSpPr>
        <p:spPr>
          <a:xfrm>
            <a:off x="1449441" y="4808287"/>
            <a:ext cx="0" cy="304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0F98FD-CE15-42ED-8104-D0D2D9926BE9}"/>
                  </a:ext>
                </a:extLst>
              </p:cNvPr>
              <p:cNvSpPr txBox="1"/>
              <p:nvPr/>
            </p:nvSpPr>
            <p:spPr>
              <a:xfrm>
                <a:off x="3847571" y="2900757"/>
                <a:ext cx="1423718" cy="777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Slope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en-ID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0F98FD-CE15-42ED-8104-D0D2D9926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71" y="2900757"/>
                <a:ext cx="1423718" cy="777970"/>
              </a:xfrm>
              <a:prstGeom prst="rect">
                <a:avLst/>
              </a:prstGeom>
              <a:blipFill>
                <a:blip r:embed="rId6"/>
                <a:stretch>
                  <a:fillRect l="-6410" b="-86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16C68C-B7BD-4277-8292-692AC77000DC}"/>
              </a:ext>
            </a:extLst>
          </p:cNvPr>
          <p:cNvCxnSpPr>
            <a:cxnSpLocks/>
          </p:cNvCxnSpPr>
          <p:nvPr/>
        </p:nvCxnSpPr>
        <p:spPr>
          <a:xfrm flipV="1">
            <a:off x="3774619" y="3843283"/>
            <a:ext cx="1884936" cy="19300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A4711A0-086C-4365-81F7-3BC9588B355D}"/>
              </a:ext>
            </a:extLst>
          </p:cNvPr>
          <p:cNvCxnSpPr>
            <a:cxnSpLocks/>
          </p:cNvCxnSpPr>
          <p:nvPr/>
        </p:nvCxnSpPr>
        <p:spPr>
          <a:xfrm>
            <a:off x="2637290" y="3460901"/>
            <a:ext cx="113733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E192080-C5EF-493A-AC99-238E8B225976}"/>
              </a:ext>
            </a:extLst>
          </p:cNvPr>
          <p:cNvSpPr txBox="1"/>
          <p:nvPr/>
        </p:nvSpPr>
        <p:spPr>
          <a:xfrm>
            <a:off x="9005" y="5109465"/>
            <a:ext cx="376561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Batasan:</a:t>
            </a:r>
          </a:p>
          <a:p>
            <a:r>
              <a:rPr lang="en-US" dirty="0"/>
              <a:t>Nilai 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range,jika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 = 1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qsc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kecil</a:t>
            </a:r>
            <a:br>
              <a:rPr lang="en-US" dirty="0"/>
            </a:br>
            <a:r>
              <a:rPr lang="en-US" dirty="0"/>
              <a:t>n = 0,5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qsc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ID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BF8EEA0-59D0-4277-BDA6-2BAC936C7514}"/>
              </a:ext>
            </a:extLst>
          </p:cNvPr>
          <p:cNvCxnSpPr>
            <a:cxnSpLocks/>
          </p:cNvCxnSpPr>
          <p:nvPr/>
        </p:nvCxnSpPr>
        <p:spPr>
          <a:xfrm>
            <a:off x="10031521" y="3891817"/>
            <a:ext cx="0" cy="304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55394B-D9A5-47FF-8036-65D4ED5416B9}"/>
              </a:ext>
            </a:extLst>
          </p:cNvPr>
          <p:cNvSpPr txBox="1"/>
          <p:nvPr/>
        </p:nvSpPr>
        <p:spPr>
          <a:xfrm>
            <a:off x="8396145" y="4195880"/>
            <a:ext cx="350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Membagi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2 </a:t>
            </a:r>
            <a:r>
              <a:rPr lang="en-US" dirty="0" err="1"/>
              <a:t>kondisi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= laminar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= turbulent flow</a:t>
            </a:r>
            <a:endParaRPr lang="en-ID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AD6D3CB-CC52-420D-BA36-22AEA53A50BD}"/>
              </a:ext>
            </a:extLst>
          </p:cNvPr>
          <p:cNvSpPr/>
          <p:nvPr/>
        </p:nvSpPr>
        <p:spPr>
          <a:xfrm>
            <a:off x="7125669" y="1544624"/>
            <a:ext cx="4946611" cy="4816938"/>
          </a:xfrm>
          <a:prstGeom prst="roundRect">
            <a:avLst/>
          </a:prstGeom>
          <a:noFill/>
          <a:ln w="762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E75A0E-4848-4461-B616-CCBFF4D12E38}"/>
              </a:ext>
            </a:extLst>
          </p:cNvPr>
          <p:cNvSpPr/>
          <p:nvPr/>
        </p:nvSpPr>
        <p:spPr>
          <a:xfrm>
            <a:off x="7433660" y="5079888"/>
            <a:ext cx="4374625" cy="923330"/>
          </a:xfrm>
          <a:prstGeom prst="rect">
            <a:avLst/>
          </a:prstGeom>
          <a:ln w="57150"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Persamaan</a:t>
            </a:r>
            <a:r>
              <a:rPr lang="en-US" b="1" dirty="0"/>
              <a:t> </a:t>
            </a:r>
            <a:r>
              <a:rPr lang="en-US" b="1" dirty="0" err="1"/>
              <a:t>ini</a:t>
            </a:r>
            <a:r>
              <a:rPr lang="en-US" b="1" dirty="0"/>
              <a:t> </a:t>
            </a:r>
            <a:r>
              <a:rPr lang="en-US" b="1" dirty="0" err="1"/>
              <a:t>lebih</a:t>
            </a:r>
            <a:r>
              <a:rPr lang="en-US" b="1" dirty="0"/>
              <a:t> ideal </a:t>
            </a:r>
            <a:r>
              <a:rPr lang="en-US" b="1" dirty="0" err="1"/>
              <a:t>karena</a:t>
            </a:r>
            <a:r>
              <a:rPr lang="en-US" b="1" dirty="0"/>
              <a:t> </a:t>
            </a:r>
            <a:r>
              <a:rPr lang="en-US" b="1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menutupi</a:t>
            </a:r>
            <a:r>
              <a:rPr lang="en-US" b="1" dirty="0"/>
              <a:t> Batasan range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nilai</a:t>
            </a:r>
            <a:r>
              <a:rPr lang="en-US" b="1" dirty="0"/>
              <a:t> 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5842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0" animBg="1"/>
      <p:bldP spid="64" grpId="0" animBg="1"/>
      <p:bldP spid="65" grpId="0" animBg="1"/>
      <p:bldP spid="6" grpId="0"/>
      <p:bldP spid="7" grpId="0" animBg="1"/>
      <p:bldP spid="9" grpId="0"/>
      <p:bldP spid="68" grpId="0" animBg="1"/>
      <p:bldP spid="15" grpId="0"/>
      <p:bldP spid="71" grpId="0" animBg="1"/>
      <p:bldP spid="7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21CC53F-ED35-485F-8B52-0E4C51C3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067" y="395610"/>
            <a:ext cx="3978866" cy="204929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2B2A6-63D1-4EF6-B67B-55CFE6D73D93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58042-036C-48E4-AB40-1FB7B10C6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89" y="2142879"/>
            <a:ext cx="7400925" cy="2714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4B2ED8-1AFB-4C5C-84E9-06DEFFDABD64}"/>
              </a:ext>
            </a:extLst>
          </p:cNvPr>
          <p:cNvSpPr/>
          <p:nvPr/>
        </p:nvSpPr>
        <p:spPr>
          <a:xfrm>
            <a:off x="3066757" y="2155579"/>
            <a:ext cx="844061" cy="2049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C91487-EF86-4EC1-83C9-BF7AC8C0F457}"/>
              </a:ext>
            </a:extLst>
          </p:cNvPr>
          <p:cNvCxnSpPr>
            <a:stCxn id="6" idx="0"/>
          </p:cNvCxnSpPr>
          <p:nvPr/>
        </p:nvCxnSpPr>
        <p:spPr>
          <a:xfrm flipV="1">
            <a:off x="3488788" y="1827432"/>
            <a:ext cx="14067" cy="32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7BC2DB-DDF3-40E8-A239-20602B2FA891}"/>
              </a:ext>
            </a:extLst>
          </p:cNvPr>
          <p:cNvSpPr txBox="1"/>
          <p:nvPr/>
        </p:nvSpPr>
        <p:spPr>
          <a:xfrm>
            <a:off x="2547492" y="1414699"/>
            <a:ext cx="478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/>
              </a:rPr>
              <a:t>Tekanan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diubah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menjadi</a:t>
            </a:r>
            <a:r>
              <a:rPr lang="en-US" b="1" dirty="0">
                <a:latin typeface="Roboto"/>
              </a:rPr>
              <a:t> </a:t>
            </a:r>
            <a:r>
              <a:rPr lang="en-US" b="1" i="1" dirty="0">
                <a:latin typeface="Roboto"/>
              </a:rPr>
              <a:t>pseudo pressure</a:t>
            </a:r>
            <a:endParaRPr lang="en-ID" b="1" i="1" dirty="0">
              <a:latin typeface="Roboto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75888F-F61E-4E7D-AFF1-E5264FF9B039}"/>
              </a:ext>
            </a:extLst>
          </p:cNvPr>
          <p:cNvSpPr/>
          <p:nvPr/>
        </p:nvSpPr>
        <p:spPr>
          <a:xfrm>
            <a:off x="3907216" y="2148570"/>
            <a:ext cx="844061" cy="2049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EF47FC2-2842-49FA-9885-A6D7803FB317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 flipH="1">
            <a:off x="2032538" y="4197863"/>
            <a:ext cx="2296709" cy="1189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1237E3-8414-47EB-A196-E8B87FCC2083}"/>
              </a:ext>
            </a:extLst>
          </p:cNvPr>
          <p:cNvSpPr txBox="1"/>
          <p:nvPr/>
        </p:nvSpPr>
        <p:spPr>
          <a:xfrm>
            <a:off x="193074" y="5387314"/>
            <a:ext cx="3678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/>
              </a:rPr>
              <a:t>Selisih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antara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Tekanan</a:t>
            </a:r>
            <a:r>
              <a:rPr lang="en-US" b="1" dirty="0">
                <a:latin typeface="Roboto"/>
              </a:rPr>
              <a:t> initial </a:t>
            </a:r>
            <a:r>
              <a:rPr lang="en-US" b="1" dirty="0" err="1">
                <a:latin typeface="Roboto"/>
              </a:rPr>
              <a:t>dengan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Masing-masing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periode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Tekanan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alir</a:t>
            </a:r>
            <a:endParaRPr lang="en-ID" b="1" i="1" dirty="0">
              <a:latin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5F300E-8DE7-4BC8-BC2F-09B7538D9492}"/>
                  </a:ext>
                </a:extLst>
              </p:cNvPr>
              <p:cNvSpPr txBox="1"/>
              <p:nvPr/>
            </p:nvSpPr>
            <p:spPr>
              <a:xfrm>
                <a:off x="8320000" y="3278758"/>
                <a:ext cx="2720617" cy="766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</a:t>
                </a:r>
                <a:r>
                  <a:rPr lang="en-US" b="1" baseline="-25000" dirty="0"/>
                  <a:t>t</a:t>
                </a:r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b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f>
                          <m:fPr>
                            <m:ctrlPr>
                              <a:rPr lang="el-G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ΔΨ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ΔΨ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den>
                    </m:f>
                  </m:oMath>
                </a14:m>
                <a:endParaRPr lang="en-ID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5F300E-8DE7-4BC8-BC2F-09B7538D9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000" y="3278758"/>
                <a:ext cx="2720617" cy="766235"/>
              </a:xfrm>
              <a:prstGeom prst="rect">
                <a:avLst/>
              </a:prstGeom>
              <a:blipFill>
                <a:blip r:embed="rId7"/>
                <a:stretch>
                  <a:fillRect l="-2018" r="-22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552A53-7673-4084-9DAD-A03304F2D202}"/>
                  </a:ext>
                </a:extLst>
              </p:cNvPr>
              <p:cNvSpPr txBox="1"/>
              <p:nvPr/>
            </p:nvSpPr>
            <p:spPr>
              <a:xfrm>
                <a:off x="8334547" y="4980919"/>
                <a:ext cx="2137124" cy="766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/>
                  <a:t>b</a:t>
                </a:r>
                <a:r>
                  <a:rPr lang="en-US" b="1" baseline="-25000" dirty="0" err="1"/>
                  <a:t>t</a:t>
                </a:r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ΣΔΨ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f>
                          <m:fPr>
                            <m:ctrlPr>
                              <a:rPr lang="el-G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ΔΨ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den>
                        </m:f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den>
                    </m:f>
                  </m:oMath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552A53-7673-4084-9DAD-A03304F2D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547" y="4980919"/>
                <a:ext cx="2137124" cy="766235"/>
              </a:xfrm>
              <a:prstGeom prst="rect">
                <a:avLst/>
              </a:prstGeom>
              <a:blipFill>
                <a:blip r:embed="rId8"/>
                <a:stretch>
                  <a:fillRect l="-227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814627-F2CB-4052-9234-C0A58D2DE04E}"/>
                  </a:ext>
                </a:extLst>
              </p:cNvPr>
              <p:cNvSpPr/>
              <p:nvPr/>
            </p:nvSpPr>
            <p:spPr>
              <a:xfrm>
                <a:off x="8320000" y="5874791"/>
                <a:ext cx="2969082" cy="362984"/>
              </a:xfrm>
              <a:prstGeom prst="rect">
                <a:avLst/>
              </a:prstGeom>
              <a:solidFill>
                <a:schemeClr val="accent2"/>
              </a:solidFill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ΔΨ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wf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b="1" baseline="30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814627-F2CB-4052-9234-C0A58D2DE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000" y="5874791"/>
                <a:ext cx="2969082" cy="362984"/>
              </a:xfrm>
              <a:prstGeom prst="rect">
                <a:avLst/>
              </a:prstGeom>
              <a:blipFill>
                <a:blip r:embed="rId9"/>
                <a:stretch>
                  <a:fillRect r="-1626" b="-4688"/>
                </a:stretch>
              </a:blipFill>
              <a:ln w="28575"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15E04A-BBC3-423B-A30D-2D6EFA2B89F0}"/>
                  </a:ext>
                </a:extLst>
              </p:cNvPr>
              <p:cNvSpPr txBox="1"/>
              <p:nvPr/>
            </p:nvSpPr>
            <p:spPr>
              <a:xfrm>
                <a:off x="4289847" y="5224611"/>
                <a:ext cx="2969082" cy="5943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b="1" i="0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el-GR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m:rPr>
                                  <m:nor/>
                                </m:rPr>
                                <a:rPr lang="en-US" b="1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nor/>
                                </m:rPr>
                                <a:rPr lang="el-GR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m:rPr>
                                  <m:nor/>
                                </m:rPr>
                                <a:rPr lang="en-US" b="1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wf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15E04A-BBC3-423B-A30D-2D6EFA2B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47" y="5224611"/>
                <a:ext cx="2969082" cy="5943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CFEA872-2071-4902-82BE-D4D166B33522}"/>
              </a:ext>
            </a:extLst>
          </p:cNvPr>
          <p:cNvSpPr txBox="1"/>
          <p:nvPr/>
        </p:nvSpPr>
        <p:spPr>
          <a:xfrm>
            <a:off x="8014504" y="2547481"/>
            <a:ext cx="432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Roboto"/>
              </a:rPr>
              <a:t>Pressure drop </a:t>
            </a:r>
            <a:r>
              <a:rPr lang="en-US" b="1" dirty="0" err="1">
                <a:latin typeface="Roboto"/>
              </a:rPr>
              <a:t>akibat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laminar dan </a:t>
            </a:r>
            <a:r>
              <a:rPr lang="en-US" b="1" dirty="0" err="1">
                <a:latin typeface="Roboto"/>
              </a:rPr>
              <a:t>kondisi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sumur</a:t>
            </a:r>
            <a:endParaRPr lang="en-ID" b="1" dirty="0">
              <a:latin typeface="Robot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B284AD-8A7F-4CB7-895A-C06AB9F9A642}"/>
              </a:ext>
            </a:extLst>
          </p:cNvPr>
          <p:cNvSpPr txBox="1"/>
          <p:nvPr/>
        </p:nvSpPr>
        <p:spPr>
          <a:xfrm>
            <a:off x="8014503" y="4301882"/>
            <a:ext cx="432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/>
              </a:rPr>
              <a:t>Pressure drop </a:t>
            </a:r>
            <a:r>
              <a:rPr lang="en-US" b="1" dirty="0" err="1">
                <a:latin typeface="Roboto"/>
              </a:rPr>
              <a:t>akibat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efek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inertia-turbulent</a:t>
            </a:r>
            <a:endParaRPr lang="en-ID" b="1" dirty="0">
              <a:latin typeface="Roboto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394D9F-6B0E-47B2-8D5D-158070CF89B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331687" y="5617029"/>
            <a:ext cx="988313" cy="439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15465A-D54B-44BC-AB55-657AC8418A3C}"/>
                  </a:ext>
                </a:extLst>
              </p:cNvPr>
              <p:cNvSpPr txBox="1"/>
              <p:nvPr/>
            </p:nvSpPr>
            <p:spPr>
              <a:xfrm>
                <a:off x="3954951" y="5922680"/>
                <a:ext cx="36789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latin typeface="Roboto"/>
                  </a:rPr>
                  <a:t>Disaat</a:t>
                </a:r>
                <a:r>
                  <a:rPr lang="en-US" b="1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wf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 0,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qsc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qmax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AOF</m:t>
                    </m:r>
                  </m:oMath>
                </a14:m>
                <a:r>
                  <a:rPr lang="en-US" b="1" dirty="0">
                    <a:latin typeface="Roboto"/>
                  </a:rPr>
                  <a:t> </a:t>
                </a:r>
                <a:endParaRPr lang="en-ID" b="1" dirty="0">
                  <a:latin typeface="Roboto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15465A-D54B-44BC-AB55-657AC8418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51" y="5922680"/>
                <a:ext cx="3678929" cy="369332"/>
              </a:xfrm>
              <a:prstGeom prst="rect">
                <a:avLst/>
              </a:prstGeom>
              <a:blipFill>
                <a:blip r:embed="rId11"/>
                <a:stretch>
                  <a:fillRect l="-1493" t="-10000" b="-2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34D5872-4697-4F67-AA7B-C420740295A8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8C703-BAC5-41A3-B9EC-4829B88D09B0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20CEA-5AD2-4F12-9439-2490C8B64773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Analisa Deliverability Test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dengan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metode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LIT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F9B103-F6EF-4A77-BE6E-785A6D301ED6}"/>
              </a:ext>
            </a:extLst>
          </p:cNvPr>
          <p:cNvSpPr/>
          <p:nvPr/>
        </p:nvSpPr>
        <p:spPr>
          <a:xfrm>
            <a:off x="193074" y="1091266"/>
            <a:ext cx="2230860" cy="49467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/>
              <a:t>Backpressure Test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7A051C-B8D5-485C-BDC4-1570D41A9D33}"/>
              </a:ext>
            </a:extLst>
          </p:cNvPr>
          <p:cNvSpPr/>
          <p:nvPr/>
        </p:nvSpPr>
        <p:spPr>
          <a:xfrm>
            <a:off x="2461580" y="2629601"/>
            <a:ext cx="576000" cy="180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endParaRPr lang="en-ID" sz="1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D79824-B293-47E9-A4B1-1CE0C0F9DC22}"/>
              </a:ext>
            </a:extLst>
          </p:cNvPr>
          <p:cNvSpPr/>
          <p:nvPr/>
        </p:nvSpPr>
        <p:spPr>
          <a:xfrm>
            <a:off x="7870124" y="1502803"/>
            <a:ext cx="255426" cy="2499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764FC8-2456-4528-8EDC-A3E63FB9F677}"/>
              </a:ext>
            </a:extLst>
          </p:cNvPr>
          <p:cNvSpPr/>
          <p:nvPr/>
        </p:nvSpPr>
        <p:spPr>
          <a:xfrm>
            <a:off x="2467784" y="2834557"/>
            <a:ext cx="598974" cy="180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endParaRPr lang="en-ID" sz="14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F73B73-DF3F-4EC5-9F3D-8D08C445B18D}"/>
              </a:ext>
            </a:extLst>
          </p:cNvPr>
          <p:cNvSpPr/>
          <p:nvPr/>
        </p:nvSpPr>
        <p:spPr>
          <a:xfrm>
            <a:off x="8445428" y="1628703"/>
            <a:ext cx="255426" cy="2499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18A317-FBF8-4390-A110-743FD6E16186}"/>
              </a:ext>
            </a:extLst>
          </p:cNvPr>
          <p:cNvSpPr/>
          <p:nvPr/>
        </p:nvSpPr>
        <p:spPr>
          <a:xfrm>
            <a:off x="2461580" y="3241291"/>
            <a:ext cx="605177" cy="180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  <a:endParaRPr lang="en-ID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7306580-15B2-4727-B5C8-1ED7FF5723C1}"/>
              </a:ext>
            </a:extLst>
          </p:cNvPr>
          <p:cNvSpPr/>
          <p:nvPr/>
        </p:nvSpPr>
        <p:spPr>
          <a:xfrm>
            <a:off x="8994796" y="1794982"/>
            <a:ext cx="255426" cy="2499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360D87-3C34-4633-99DD-3CD40D24D315}"/>
              </a:ext>
            </a:extLst>
          </p:cNvPr>
          <p:cNvSpPr/>
          <p:nvPr/>
        </p:nvSpPr>
        <p:spPr>
          <a:xfrm>
            <a:off x="2463222" y="3646315"/>
            <a:ext cx="605177" cy="180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  <a:endParaRPr lang="en-ID" sz="14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DC7D12F-CD0D-493C-972A-C2BEF8CFEB8E}"/>
              </a:ext>
            </a:extLst>
          </p:cNvPr>
          <p:cNvSpPr/>
          <p:nvPr/>
        </p:nvSpPr>
        <p:spPr>
          <a:xfrm>
            <a:off x="9538110" y="1894114"/>
            <a:ext cx="247817" cy="24251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8C7CBB-CCA8-4A8D-A3F8-1166E11901D0}"/>
              </a:ext>
            </a:extLst>
          </p:cNvPr>
          <p:cNvSpPr/>
          <p:nvPr/>
        </p:nvSpPr>
        <p:spPr>
          <a:xfrm>
            <a:off x="2467214" y="4026077"/>
            <a:ext cx="605177" cy="180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  <a:endParaRPr lang="en-ID" sz="14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200BA0D-9E10-40C5-8B52-743E63D07593}"/>
              </a:ext>
            </a:extLst>
          </p:cNvPr>
          <p:cNvSpPr/>
          <p:nvPr/>
        </p:nvSpPr>
        <p:spPr>
          <a:xfrm>
            <a:off x="10059410" y="2034793"/>
            <a:ext cx="272528" cy="24251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13B95-58B3-4554-AFCD-64A613AFF25C}"/>
              </a:ext>
            </a:extLst>
          </p:cNvPr>
          <p:cNvSpPr txBox="1"/>
          <p:nvPr/>
        </p:nvSpPr>
        <p:spPr>
          <a:xfrm>
            <a:off x="4125479" y="2774147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1-2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49FA29-3893-4D7F-976E-6D6E286D4FBA}"/>
              </a:ext>
            </a:extLst>
          </p:cNvPr>
          <p:cNvSpPr txBox="1"/>
          <p:nvPr/>
        </p:nvSpPr>
        <p:spPr>
          <a:xfrm>
            <a:off x="4132654" y="317740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1-3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3EAF47-BBC7-48FE-8C28-DF7576DB5D9F}"/>
              </a:ext>
            </a:extLst>
          </p:cNvPr>
          <p:cNvSpPr txBox="1"/>
          <p:nvPr/>
        </p:nvSpPr>
        <p:spPr>
          <a:xfrm>
            <a:off x="4132654" y="357503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1-4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B378FF-BA8D-4672-BFD9-1BCAAE6B1792}"/>
              </a:ext>
            </a:extLst>
          </p:cNvPr>
          <p:cNvSpPr txBox="1"/>
          <p:nvPr/>
        </p:nvSpPr>
        <p:spPr>
          <a:xfrm>
            <a:off x="4132654" y="395204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1-5</a:t>
            </a:r>
            <a:endParaRPr lang="en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53" grpId="0" animBg="1"/>
      <p:bldP spid="55" grpId="0"/>
      <p:bldP spid="4" grpId="0"/>
      <p:bldP spid="21" grpId="0"/>
      <p:bldP spid="7" grpId="0" animBg="1"/>
      <p:bldP spid="10" grpId="0" animBg="1"/>
      <p:bldP spid="11" grpId="0"/>
      <p:bldP spid="28" grpId="0"/>
      <p:bldP spid="34" grpId="0"/>
      <p:bldP spid="32" grpId="0" animBg="1"/>
      <p:bldP spid="3" grpId="0" animBg="1"/>
      <p:bldP spid="33" grpId="0" animBg="1"/>
      <p:bldP spid="35" grpId="0" animBg="1"/>
      <p:bldP spid="3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12" grpId="0"/>
      <p:bldP spid="46" grpId="0"/>
      <p:bldP spid="47" grpId="0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9A389-CBB1-4785-9C49-55F3F93B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31" y="1606307"/>
            <a:ext cx="5315874" cy="487087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2B2A6-63D1-4EF6-B67B-55CFE6D73D93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4D5872-4697-4F67-AA7B-C420740295A8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8C703-BAC5-41A3-B9EC-4829B88D09B0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20CEA-5AD2-4F12-9439-2490C8B64773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Analisa Deliverability Test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dengan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metode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LIT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F9B103-F6EF-4A77-BE6E-785A6D301ED6}"/>
              </a:ext>
            </a:extLst>
          </p:cNvPr>
          <p:cNvSpPr/>
          <p:nvPr/>
        </p:nvSpPr>
        <p:spPr>
          <a:xfrm>
            <a:off x="193074" y="1091266"/>
            <a:ext cx="2230860" cy="49467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/>
              <a:t>Backpressure Test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340359-6188-44F5-9849-9E8D6821405F}"/>
              </a:ext>
            </a:extLst>
          </p:cNvPr>
          <p:cNvSpPr/>
          <p:nvPr/>
        </p:nvSpPr>
        <p:spPr>
          <a:xfrm>
            <a:off x="1840059" y="5401867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FA4F18-EAE1-4D9F-A2A7-2C6554A32F0B}"/>
              </a:ext>
            </a:extLst>
          </p:cNvPr>
          <p:cNvSpPr/>
          <p:nvPr/>
        </p:nvSpPr>
        <p:spPr>
          <a:xfrm>
            <a:off x="2132767" y="5300678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8AF96C8-B1FF-4A65-8E3E-1F8FEF9F11CC}"/>
              </a:ext>
            </a:extLst>
          </p:cNvPr>
          <p:cNvSpPr/>
          <p:nvPr/>
        </p:nvSpPr>
        <p:spPr>
          <a:xfrm>
            <a:off x="2309230" y="5025801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A066646-D1D7-4DF9-8CD0-0F2F800DA132}"/>
              </a:ext>
            </a:extLst>
          </p:cNvPr>
          <p:cNvSpPr/>
          <p:nvPr/>
        </p:nvSpPr>
        <p:spPr>
          <a:xfrm>
            <a:off x="2485693" y="4750924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CCC124-B3EC-454E-A51A-3EEA6CA1FBE9}"/>
              </a:ext>
            </a:extLst>
          </p:cNvPr>
          <p:cNvCxnSpPr>
            <a:cxnSpLocks/>
          </p:cNvCxnSpPr>
          <p:nvPr/>
        </p:nvCxnSpPr>
        <p:spPr>
          <a:xfrm flipV="1">
            <a:off x="1418892" y="3159374"/>
            <a:ext cx="2967790" cy="287153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973E45-1A8F-4A28-8FEA-2DEFFF1771AB}"/>
              </a:ext>
            </a:extLst>
          </p:cNvPr>
          <p:cNvSpPr txBox="1"/>
          <p:nvPr/>
        </p:nvSpPr>
        <p:spPr>
          <a:xfrm>
            <a:off x="980522" y="6411724"/>
            <a:ext cx="459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Deliverbility</a:t>
            </a:r>
            <a:r>
              <a:rPr lang="en-US" b="1" dirty="0"/>
              <a:t> Plot </a:t>
            </a:r>
            <a:r>
              <a:rPr lang="en-US" b="1" dirty="0" err="1"/>
              <a:t>dari</a:t>
            </a:r>
            <a:r>
              <a:rPr lang="en-US" b="1" dirty="0"/>
              <a:t> Backpressure Test</a:t>
            </a:r>
            <a:endParaRPr lang="en-ID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6C6E04-474B-4190-AD46-46E4DF9C2916}"/>
              </a:ext>
            </a:extLst>
          </p:cNvPr>
          <p:cNvSpPr txBox="1"/>
          <p:nvPr/>
        </p:nvSpPr>
        <p:spPr>
          <a:xfrm>
            <a:off x="5723665" y="2672915"/>
            <a:ext cx="6242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Plot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vs b q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pergantian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flow cycle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trendline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titik-titik</a:t>
            </a:r>
            <a:r>
              <a:rPr lang="en-US" dirty="0"/>
              <a:t> yang </a:t>
            </a:r>
            <a:r>
              <a:rPr lang="en-US" dirty="0" err="1"/>
              <a:t>terplot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Tarik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AOF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trendline,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tarik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a pada </a:t>
            </a:r>
            <a:r>
              <a:rPr lang="en-US" dirty="0" err="1"/>
              <a:t>kondisi</a:t>
            </a:r>
            <a:r>
              <a:rPr lang="en-US" dirty="0"/>
              <a:t> AOF (</a:t>
            </a:r>
            <a:r>
              <a:rPr lang="en-US" dirty="0" err="1"/>
              <a:t>konstanta</a:t>
            </a:r>
            <a:r>
              <a:rPr lang="en-US" dirty="0"/>
              <a:t> pressure drop </a:t>
            </a:r>
            <a:r>
              <a:rPr lang="en-US" dirty="0" err="1"/>
              <a:t>akibat</a:t>
            </a:r>
            <a:r>
              <a:rPr lang="en-US" dirty="0"/>
              <a:t> laminar) </a:t>
            </a:r>
          </a:p>
          <a:p>
            <a:pPr marL="342900" indent="-342900" algn="just">
              <a:buFont typeface="+mj-lt"/>
              <a:buAutoNum type="arabicPeriod"/>
            </a:pPr>
            <a:endParaRPr lang="en-ID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E8E94D-F757-4948-8DBE-B84E13CC7B40}"/>
              </a:ext>
            </a:extLst>
          </p:cNvPr>
          <p:cNvCxnSpPr/>
          <p:nvPr/>
        </p:nvCxnSpPr>
        <p:spPr>
          <a:xfrm flipV="1">
            <a:off x="4395537" y="3128211"/>
            <a:ext cx="0" cy="2871536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02E203-0D75-41D7-A33C-60B503BE5C30}"/>
              </a:ext>
            </a:extLst>
          </p:cNvPr>
          <p:cNvCxnSpPr>
            <a:cxnSpLocks/>
          </p:cNvCxnSpPr>
          <p:nvPr/>
        </p:nvCxnSpPr>
        <p:spPr>
          <a:xfrm flipH="1">
            <a:off x="980522" y="3128211"/>
            <a:ext cx="3415015" cy="0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E9102B3-646F-4601-9BAA-A0A8C7A85A90}"/>
              </a:ext>
            </a:extLst>
          </p:cNvPr>
          <p:cNvSpPr txBox="1"/>
          <p:nvPr/>
        </p:nvSpPr>
        <p:spPr>
          <a:xfrm>
            <a:off x="5481539" y="2102157"/>
            <a:ext cx="624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TAHAPAN ANALISA DELIVERABILITY PLOT UNTUK BACKPRESSURE TEST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5368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0" grpId="0" animBg="1"/>
      <p:bldP spid="51" grpId="0" animBg="1"/>
      <p:bldP spid="5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06C7025-0F22-4C0A-82A2-82986F3C6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8"/>
          <a:stretch/>
        </p:blipFill>
        <p:spPr>
          <a:xfrm>
            <a:off x="7645440" y="486566"/>
            <a:ext cx="3525085" cy="183877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A7726-AA27-482B-8B5A-237300055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5" y="2159151"/>
            <a:ext cx="7458422" cy="26881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2B2A6-63D1-4EF6-B67B-55CFE6D73D93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5F300E-8DE7-4BC8-BC2F-09B7538D9492}"/>
                  </a:ext>
                </a:extLst>
              </p:cNvPr>
              <p:cNvSpPr txBox="1"/>
              <p:nvPr/>
            </p:nvSpPr>
            <p:spPr>
              <a:xfrm>
                <a:off x="8151062" y="2999060"/>
                <a:ext cx="2720617" cy="766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</a:t>
                </a:r>
                <a:r>
                  <a:rPr lang="en-US" b="1" baseline="-25000" dirty="0"/>
                  <a:t>t</a:t>
                </a:r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b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f>
                          <m:fPr>
                            <m:ctrlPr>
                              <a:rPr lang="el-G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ΔΨ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ΔΨ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den>
                    </m:f>
                  </m:oMath>
                </a14:m>
                <a:endParaRPr lang="en-ID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5F300E-8DE7-4BC8-BC2F-09B7538D9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062" y="2999060"/>
                <a:ext cx="2720617" cy="766235"/>
              </a:xfrm>
              <a:prstGeom prst="rect">
                <a:avLst/>
              </a:prstGeom>
              <a:blipFill>
                <a:blip r:embed="rId7"/>
                <a:stretch>
                  <a:fillRect l="-1794" r="-44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552A53-7673-4084-9DAD-A03304F2D202}"/>
                  </a:ext>
                </a:extLst>
              </p:cNvPr>
              <p:cNvSpPr txBox="1"/>
              <p:nvPr/>
            </p:nvSpPr>
            <p:spPr>
              <a:xfrm>
                <a:off x="8165609" y="4701221"/>
                <a:ext cx="2180405" cy="765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ΣΔΨ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f>
                          <m:fPr>
                            <m:ctrlPr>
                              <a:rPr lang="el-G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ΔΨ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den>
                        </m:f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den>
                    </m:f>
                  </m:oMath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552A53-7673-4084-9DAD-A03304F2D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09" y="4701221"/>
                <a:ext cx="2180405" cy="765851"/>
              </a:xfrm>
              <a:prstGeom prst="rect">
                <a:avLst/>
              </a:prstGeom>
              <a:blipFill>
                <a:blip r:embed="rId8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814627-F2CB-4052-9234-C0A58D2DE04E}"/>
                  </a:ext>
                </a:extLst>
              </p:cNvPr>
              <p:cNvSpPr/>
              <p:nvPr/>
            </p:nvSpPr>
            <p:spPr>
              <a:xfrm>
                <a:off x="3992993" y="5193529"/>
                <a:ext cx="3265936" cy="362984"/>
              </a:xfrm>
              <a:prstGeom prst="rect">
                <a:avLst/>
              </a:prstGeom>
              <a:solidFill>
                <a:srgbClr val="FFFF00"/>
              </a:solidFill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ΔΨ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wf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b="1" baseline="30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814627-F2CB-4052-9234-C0A58D2DE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993" y="5193529"/>
                <a:ext cx="3265936" cy="362984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  <a:ln w="28575"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15E04A-BBC3-423B-A30D-2D6EFA2B89F0}"/>
                  </a:ext>
                </a:extLst>
              </p:cNvPr>
              <p:cNvSpPr txBox="1"/>
              <p:nvPr/>
            </p:nvSpPr>
            <p:spPr>
              <a:xfrm>
                <a:off x="176220" y="5234809"/>
                <a:ext cx="3149575" cy="5943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b="1" i="0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el-GR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m:rPr>
                                  <m:nor/>
                                </m:rPr>
                                <a:rPr lang="en-US" b="1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nor/>
                                </m:rPr>
                                <a:rPr lang="el-GR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m:rPr>
                                  <m:nor/>
                                </m:rPr>
                                <a:rPr lang="en-US" b="1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wf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15E04A-BBC3-423B-A30D-2D6EFA2B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20" y="5234809"/>
                <a:ext cx="3149575" cy="5943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CFEA872-2071-4902-82BE-D4D166B33522}"/>
              </a:ext>
            </a:extLst>
          </p:cNvPr>
          <p:cNvSpPr txBox="1"/>
          <p:nvPr/>
        </p:nvSpPr>
        <p:spPr>
          <a:xfrm>
            <a:off x="7845566" y="2267783"/>
            <a:ext cx="432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/>
              </a:rPr>
              <a:t>Pressure drop </a:t>
            </a:r>
            <a:r>
              <a:rPr lang="en-US" b="1" dirty="0" err="1">
                <a:latin typeface="Roboto"/>
              </a:rPr>
              <a:t>akibat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laminar dan </a:t>
            </a:r>
            <a:r>
              <a:rPr lang="en-US" b="1" dirty="0" err="1">
                <a:latin typeface="Roboto"/>
              </a:rPr>
              <a:t>kondisi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sumur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saat</a:t>
            </a:r>
            <a:r>
              <a:rPr lang="en-US" b="1" dirty="0">
                <a:latin typeface="Roboto"/>
              </a:rPr>
              <a:t> transient</a:t>
            </a:r>
            <a:endParaRPr lang="en-ID" b="1" dirty="0">
              <a:latin typeface="Robot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B284AD-8A7F-4CB7-895A-C06AB9F9A642}"/>
              </a:ext>
            </a:extLst>
          </p:cNvPr>
          <p:cNvSpPr txBox="1"/>
          <p:nvPr/>
        </p:nvSpPr>
        <p:spPr>
          <a:xfrm>
            <a:off x="7845565" y="4022184"/>
            <a:ext cx="432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/>
              </a:rPr>
              <a:t>Pressure drop </a:t>
            </a:r>
            <a:r>
              <a:rPr lang="en-US" b="1" dirty="0" err="1">
                <a:latin typeface="Roboto"/>
              </a:rPr>
              <a:t>akibat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efek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inertia-turbulent</a:t>
            </a:r>
            <a:endParaRPr lang="en-ID" b="1" dirty="0">
              <a:latin typeface="Roboto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394D9F-6B0E-47B2-8D5D-158070CF89BB}"/>
              </a:ext>
            </a:extLst>
          </p:cNvPr>
          <p:cNvCxnSpPr>
            <a:cxnSpLocks/>
          </p:cNvCxnSpPr>
          <p:nvPr/>
        </p:nvCxnSpPr>
        <p:spPr>
          <a:xfrm flipH="1" flipV="1">
            <a:off x="3325796" y="5615585"/>
            <a:ext cx="667197" cy="531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15465A-D54B-44BC-AB55-657AC8418A3C}"/>
                  </a:ext>
                </a:extLst>
              </p:cNvPr>
              <p:cNvSpPr txBox="1"/>
              <p:nvPr/>
            </p:nvSpPr>
            <p:spPr>
              <a:xfrm>
                <a:off x="715" y="6162718"/>
                <a:ext cx="4325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latin typeface="Roboto"/>
                  </a:rPr>
                  <a:t>Disaat</a:t>
                </a:r>
                <a:r>
                  <a:rPr lang="en-US" b="1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wf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 0,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qsc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qmax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AOF</m:t>
                    </m:r>
                  </m:oMath>
                </a14:m>
                <a:r>
                  <a:rPr lang="en-US" b="1" dirty="0">
                    <a:latin typeface="Roboto"/>
                  </a:rPr>
                  <a:t> </a:t>
                </a:r>
                <a:endParaRPr lang="en-ID" b="1" dirty="0">
                  <a:latin typeface="Roboto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15465A-D54B-44BC-AB55-657AC8418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" y="6162718"/>
                <a:ext cx="4325735" cy="369332"/>
              </a:xfrm>
              <a:prstGeom prst="rect">
                <a:avLst/>
              </a:prstGeom>
              <a:blipFill>
                <a:blip r:embed="rId11"/>
                <a:stretch>
                  <a:fillRect l="-1127" t="-9836" b="-2459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D30517-2D4F-48D4-ABA7-4C8B24C7F777}"/>
                  </a:ext>
                </a:extLst>
              </p:cNvPr>
              <p:cNvSpPr txBox="1"/>
              <p:nvPr/>
            </p:nvSpPr>
            <p:spPr>
              <a:xfrm>
                <a:off x="8297000" y="6125604"/>
                <a:ext cx="1431802" cy="588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ΔΨ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bq</m:t>
                        </m:r>
                        <m:r>
                          <m:rPr>
                            <m:nor/>
                          </m:rPr>
                          <a:rPr lang="en-US" b="1" i="0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den>
                    </m:f>
                  </m:oMath>
                </a14:m>
                <a:endParaRPr lang="en-ID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D30517-2D4F-48D4-ABA7-4C8B24C7F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00" y="6125604"/>
                <a:ext cx="1431802" cy="588494"/>
              </a:xfrm>
              <a:prstGeom prst="rect">
                <a:avLst/>
              </a:prstGeom>
              <a:blipFill>
                <a:blip r:embed="rId12"/>
                <a:stretch>
                  <a:fillRect l="-3404" r="-42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2F569A6-9501-4FC6-A92B-35AC5D3C9152}"/>
              </a:ext>
            </a:extLst>
          </p:cNvPr>
          <p:cNvSpPr txBox="1"/>
          <p:nvPr/>
        </p:nvSpPr>
        <p:spPr>
          <a:xfrm>
            <a:off x="7541896" y="5479273"/>
            <a:ext cx="493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/>
              </a:rPr>
              <a:t>Pressure drop </a:t>
            </a:r>
            <a:r>
              <a:rPr lang="en-US" b="1" dirty="0" err="1">
                <a:latin typeface="Roboto"/>
              </a:rPr>
              <a:t>akibat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laminar dan </a:t>
            </a:r>
            <a:r>
              <a:rPr lang="en-US" b="1" dirty="0" err="1">
                <a:latin typeface="Roboto"/>
              </a:rPr>
              <a:t>kondisi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sumur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saat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stabil</a:t>
            </a:r>
            <a:r>
              <a:rPr lang="en-US" b="1" dirty="0">
                <a:latin typeface="Roboto"/>
              </a:rPr>
              <a:t> (Extended flow)</a:t>
            </a:r>
            <a:endParaRPr lang="en-ID" b="1" dirty="0">
              <a:latin typeface="Robot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37D7E-A770-445D-8B40-CDDA84F30CB3}"/>
              </a:ext>
            </a:extLst>
          </p:cNvPr>
          <p:cNvSpPr txBox="1"/>
          <p:nvPr/>
        </p:nvSpPr>
        <p:spPr>
          <a:xfrm>
            <a:off x="3907562" y="4816644"/>
            <a:ext cx="432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transient</a:t>
            </a:r>
            <a:endParaRPr lang="en-ID" b="1" dirty="0">
              <a:latin typeface="Roboto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201F50-85A8-4A22-939C-1CDAE28D0607}"/>
              </a:ext>
            </a:extLst>
          </p:cNvPr>
          <p:cNvSpPr txBox="1"/>
          <p:nvPr/>
        </p:nvSpPr>
        <p:spPr>
          <a:xfrm>
            <a:off x="3933132" y="5615585"/>
            <a:ext cx="432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stabil</a:t>
            </a:r>
            <a:endParaRPr lang="en-ID" b="1" dirty="0">
              <a:latin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51C2C8-33AD-4930-9F80-17E2B55F195A}"/>
                  </a:ext>
                </a:extLst>
              </p:cNvPr>
              <p:cNvSpPr/>
              <p:nvPr/>
            </p:nvSpPr>
            <p:spPr>
              <a:xfrm>
                <a:off x="4008486" y="6045519"/>
                <a:ext cx="2969082" cy="362984"/>
              </a:xfrm>
              <a:prstGeom prst="rect">
                <a:avLst/>
              </a:prstGeom>
              <a:solidFill>
                <a:schemeClr val="accent2"/>
              </a:solidFill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ΔΨ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wf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b="1" baseline="300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51C2C8-33AD-4930-9F80-17E2B55F1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86" y="6045519"/>
                <a:ext cx="2969082" cy="362984"/>
              </a:xfrm>
              <a:prstGeom prst="rect">
                <a:avLst/>
              </a:prstGeom>
              <a:blipFill>
                <a:blip r:embed="rId13"/>
                <a:stretch>
                  <a:fillRect b="-4688"/>
                </a:stretch>
              </a:blipFill>
              <a:ln w="28575"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85E7D2F0-571E-40CA-9D5D-8D107C5285DB}"/>
              </a:ext>
            </a:extLst>
          </p:cNvPr>
          <p:cNvSpPr/>
          <p:nvPr/>
        </p:nvSpPr>
        <p:spPr>
          <a:xfrm>
            <a:off x="2545080" y="2641575"/>
            <a:ext cx="1362482" cy="208305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E1EE5F-1F0B-4BEB-9BE0-F87B5EADFFA0}"/>
              </a:ext>
            </a:extLst>
          </p:cNvPr>
          <p:cNvSpPr/>
          <p:nvPr/>
        </p:nvSpPr>
        <p:spPr>
          <a:xfrm>
            <a:off x="2545080" y="3037661"/>
            <a:ext cx="1362482" cy="208305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107418-5750-41F8-8A5B-A9CB168DD96C}"/>
              </a:ext>
            </a:extLst>
          </p:cNvPr>
          <p:cNvSpPr/>
          <p:nvPr/>
        </p:nvSpPr>
        <p:spPr>
          <a:xfrm>
            <a:off x="2539485" y="3433747"/>
            <a:ext cx="1362482" cy="208305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5EFB9-B95C-4F17-A6D7-8BB99D03E2B6}"/>
              </a:ext>
            </a:extLst>
          </p:cNvPr>
          <p:cNvSpPr/>
          <p:nvPr/>
        </p:nvSpPr>
        <p:spPr>
          <a:xfrm>
            <a:off x="2539485" y="3829833"/>
            <a:ext cx="1362482" cy="208305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355A13-623E-4233-97FF-6E0E277D11B0}"/>
              </a:ext>
            </a:extLst>
          </p:cNvPr>
          <p:cNvSpPr/>
          <p:nvPr/>
        </p:nvSpPr>
        <p:spPr>
          <a:xfrm>
            <a:off x="2539485" y="4607004"/>
            <a:ext cx="1362482" cy="208305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A7117C-6DCF-4E4D-88DE-90F74C648E0D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26321" y="1984757"/>
            <a:ext cx="0" cy="656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CD956C4-157C-41AB-B229-37A5DB0A8520}"/>
              </a:ext>
            </a:extLst>
          </p:cNvPr>
          <p:cNvSpPr txBox="1"/>
          <p:nvPr/>
        </p:nvSpPr>
        <p:spPr>
          <a:xfrm>
            <a:off x="2458857" y="1411872"/>
            <a:ext cx="477409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atin typeface="Roboto"/>
              </a:rPr>
              <a:t>Nilai shut in pressure </a:t>
            </a:r>
            <a:r>
              <a:rPr lang="en-US" sz="1600" b="1" dirty="0" err="1">
                <a:latin typeface="Roboto"/>
              </a:rPr>
              <a:t>sama</a:t>
            </a:r>
            <a:r>
              <a:rPr lang="en-US" sz="1600" b="1" dirty="0">
                <a:latin typeface="Roboto"/>
              </a:rPr>
              <a:t>, </a:t>
            </a:r>
            <a:r>
              <a:rPr lang="en-US" sz="1600" b="1" dirty="0" err="1">
                <a:latin typeface="Roboto"/>
              </a:rPr>
              <a:t>karena</a:t>
            </a:r>
            <a:r>
              <a:rPr lang="en-US" sz="1600" b="1" dirty="0">
                <a:latin typeface="Roboto"/>
              </a:rPr>
              <a:t> isochronal test, </a:t>
            </a:r>
            <a:r>
              <a:rPr lang="en-US" sz="1600" b="1" dirty="0" err="1">
                <a:latin typeface="Roboto"/>
              </a:rPr>
              <a:t>sumur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ditutup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hingga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tekanan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mula-mula</a:t>
            </a:r>
            <a:r>
              <a:rPr lang="en-US" sz="1600" b="1" dirty="0">
                <a:latin typeface="Roboto"/>
              </a:rPr>
              <a:t> </a:t>
            </a:r>
            <a:endParaRPr lang="en-ID" sz="1600" b="1" dirty="0">
              <a:latin typeface="Roboto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CC0614-D0F9-4B32-A201-F56403FCE48E}"/>
              </a:ext>
            </a:extLst>
          </p:cNvPr>
          <p:cNvSpPr/>
          <p:nvPr/>
        </p:nvSpPr>
        <p:spPr>
          <a:xfrm>
            <a:off x="2539485" y="2845489"/>
            <a:ext cx="1362482" cy="180000"/>
          </a:xfrm>
          <a:prstGeom prst="rect">
            <a:avLst/>
          </a:prstGeom>
          <a:solidFill>
            <a:srgbClr val="00B0F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B2090F-8307-4630-84E4-FE6FAD31A065}"/>
              </a:ext>
            </a:extLst>
          </p:cNvPr>
          <p:cNvSpPr/>
          <p:nvPr/>
        </p:nvSpPr>
        <p:spPr>
          <a:xfrm>
            <a:off x="2546586" y="3237377"/>
            <a:ext cx="1368000" cy="180000"/>
          </a:xfrm>
          <a:prstGeom prst="rect">
            <a:avLst/>
          </a:prstGeom>
          <a:solidFill>
            <a:srgbClr val="00B0F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0B8D35-2A9D-47F9-BE30-B9F731912437}"/>
              </a:ext>
            </a:extLst>
          </p:cNvPr>
          <p:cNvSpPr/>
          <p:nvPr/>
        </p:nvSpPr>
        <p:spPr>
          <a:xfrm>
            <a:off x="2532384" y="3584443"/>
            <a:ext cx="1362482" cy="208305"/>
          </a:xfrm>
          <a:prstGeom prst="rect">
            <a:avLst/>
          </a:prstGeom>
          <a:solidFill>
            <a:srgbClr val="00B0F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F7DFAA-7279-4A52-B86D-CC13C38E9AA1}"/>
              </a:ext>
            </a:extLst>
          </p:cNvPr>
          <p:cNvSpPr/>
          <p:nvPr/>
        </p:nvSpPr>
        <p:spPr>
          <a:xfrm>
            <a:off x="2532384" y="4007434"/>
            <a:ext cx="1362482" cy="180000"/>
          </a:xfrm>
          <a:prstGeom prst="rect">
            <a:avLst/>
          </a:prstGeom>
          <a:solidFill>
            <a:srgbClr val="00B0F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9C1A85-9980-49DC-9A09-0AA4E34F51A8}"/>
              </a:ext>
            </a:extLst>
          </p:cNvPr>
          <p:cNvSpPr/>
          <p:nvPr/>
        </p:nvSpPr>
        <p:spPr>
          <a:xfrm>
            <a:off x="2539485" y="4405306"/>
            <a:ext cx="1362482" cy="208305"/>
          </a:xfrm>
          <a:prstGeom prst="rect">
            <a:avLst/>
          </a:prstGeom>
          <a:solidFill>
            <a:srgbClr val="00B0F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D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A86CB3-B66F-49C3-B7CF-45B6CF0153B1}"/>
              </a:ext>
            </a:extLst>
          </p:cNvPr>
          <p:cNvSpPr/>
          <p:nvPr/>
        </p:nvSpPr>
        <p:spPr>
          <a:xfrm>
            <a:off x="7902612" y="1587735"/>
            <a:ext cx="287378" cy="28123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049EFD-4387-4812-846B-04A6C0FC9284}"/>
              </a:ext>
            </a:extLst>
          </p:cNvPr>
          <p:cNvSpPr/>
          <p:nvPr/>
        </p:nvSpPr>
        <p:spPr>
          <a:xfrm>
            <a:off x="8513289" y="1673222"/>
            <a:ext cx="247742" cy="24244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1D914C2-7944-410F-9430-67AB4119C9AC}"/>
              </a:ext>
            </a:extLst>
          </p:cNvPr>
          <p:cNvSpPr/>
          <p:nvPr/>
        </p:nvSpPr>
        <p:spPr>
          <a:xfrm>
            <a:off x="9169670" y="1749385"/>
            <a:ext cx="247742" cy="24244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AB68882-7B71-42A3-AC00-ED1B5370FE16}"/>
              </a:ext>
            </a:extLst>
          </p:cNvPr>
          <p:cNvSpPr/>
          <p:nvPr/>
        </p:nvSpPr>
        <p:spPr>
          <a:xfrm>
            <a:off x="9923474" y="1871716"/>
            <a:ext cx="256524" cy="25103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FC752CB-CACF-4BBA-A825-801BF770E4C4}"/>
              </a:ext>
            </a:extLst>
          </p:cNvPr>
          <p:cNvSpPr/>
          <p:nvPr/>
        </p:nvSpPr>
        <p:spPr>
          <a:xfrm>
            <a:off x="10934230" y="1991828"/>
            <a:ext cx="230037" cy="2251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0AFC870-345F-482B-90C9-B4620724BBC8}"/>
              </a:ext>
            </a:extLst>
          </p:cNvPr>
          <p:cNvSpPr/>
          <p:nvPr/>
        </p:nvSpPr>
        <p:spPr>
          <a:xfrm>
            <a:off x="7623026" y="1345705"/>
            <a:ext cx="255426" cy="2499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8A36B3-09F1-4A8C-95FE-3596022D25B4}"/>
              </a:ext>
            </a:extLst>
          </p:cNvPr>
          <p:cNvSpPr/>
          <p:nvPr/>
        </p:nvSpPr>
        <p:spPr>
          <a:xfrm>
            <a:off x="8215107" y="1354715"/>
            <a:ext cx="255426" cy="2499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0BAB7E0-6015-4AEF-943A-EEDFB427C738}"/>
              </a:ext>
            </a:extLst>
          </p:cNvPr>
          <p:cNvSpPr/>
          <p:nvPr/>
        </p:nvSpPr>
        <p:spPr>
          <a:xfrm>
            <a:off x="8807188" y="1363725"/>
            <a:ext cx="255426" cy="2499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B15AE9-2975-444D-BA5D-677BB7F4E717}"/>
              </a:ext>
            </a:extLst>
          </p:cNvPr>
          <p:cNvSpPr/>
          <p:nvPr/>
        </p:nvSpPr>
        <p:spPr>
          <a:xfrm>
            <a:off x="9632697" y="1347045"/>
            <a:ext cx="255426" cy="2499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C31B3B-EFBD-4301-94AB-96C21350FE8A}"/>
              </a:ext>
            </a:extLst>
          </p:cNvPr>
          <p:cNvSpPr txBox="1"/>
          <p:nvPr/>
        </p:nvSpPr>
        <p:spPr>
          <a:xfrm>
            <a:off x="4125479" y="2774147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1-2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C75CB9-0224-4A49-B02E-59E764D9759F}"/>
              </a:ext>
            </a:extLst>
          </p:cNvPr>
          <p:cNvSpPr txBox="1"/>
          <p:nvPr/>
        </p:nvSpPr>
        <p:spPr>
          <a:xfrm>
            <a:off x="4125479" y="314099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1-3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086FF9-37C6-4E3B-A503-2E70F0CF9387}"/>
              </a:ext>
            </a:extLst>
          </p:cNvPr>
          <p:cNvSpPr txBox="1"/>
          <p:nvPr/>
        </p:nvSpPr>
        <p:spPr>
          <a:xfrm>
            <a:off x="4125479" y="3552653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1-4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64DFBF-04E6-4CCA-AC61-ED49B0FE5079}"/>
              </a:ext>
            </a:extLst>
          </p:cNvPr>
          <p:cNvSpPr txBox="1"/>
          <p:nvPr/>
        </p:nvSpPr>
        <p:spPr>
          <a:xfrm>
            <a:off x="4125479" y="396431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1-5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947782-A525-4ADA-9DAD-E0E3AE58DE84}"/>
              </a:ext>
            </a:extLst>
          </p:cNvPr>
          <p:cNvSpPr txBox="1"/>
          <p:nvPr/>
        </p:nvSpPr>
        <p:spPr>
          <a:xfrm>
            <a:off x="4125479" y="4375967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1-6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94BB89-0C6B-4FA8-B208-E80834FF993B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E4C7666-A433-4D2C-95A7-A5167ACD97C1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761D0A-8FC6-43B6-A2D1-D026100F9642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Analisa Deliverability Test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dengan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metode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LIT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38D16534-2809-4659-9B1A-9ED463D03FF4}"/>
              </a:ext>
            </a:extLst>
          </p:cNvPr>
          <p:cNvSpPr/>
          <p:nvPr/>
        </p:nvSpPr>
        <p:spPr>
          <a:xfrm>
            <a:off x="193074" y="1091266"/>
            <a:ext cx="2230860" cy="494676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/>
              <a:t>Isochronal Test</a:t>
            </a:r>
          </a:p>
        </p:txBody>
      </p:sp>
    </p:spTree>
    <p:extLst>
      <p:ext uri="{BB962C8B-B14F-4D97-AF65-F5344CB8AC3E}">
        <p14:creationId xmlns:p14="http://schemas.microsoft.com/office/powerpoint/2010/main" val="1379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7" grpId="0" animBg="1"/>
      <p:bldP spid="10" grpId="0" animBg="1"/>
      <p:bldP spid="11" grpId="0"/>
      <p:bldP spid="28" grpId="0"/>
      <p:bldP spid="34" grpId="0"/>
      <p:bldP spid="30" grpId="0"/>
      <p:bldP spid="32" grpId="0"/>
      <p:bldP spid="33" grpId="0"/>
      <p:bldP spid="35" grpId="0"/>
      <p:bldP spid="36" grpId="0" animBg="1"/>
      <p:bldP spid="18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01F8C-69FA-44EC-821B-C83FA626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583"/>
            <a:ext cx="5668447" cy="515662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2B2A6-63D1-4EF6-B67B-55CFE6D73D93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4D5872-4697-4F67-AA7B-C420740295A8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8C703-BAC5-41A3-B9EC-4829B88D09B0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20CEA-5AD2-4F12-9439-2490C8B64773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Analisa Deliverability Test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dengan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metode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LIT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340359-6188-44F5-9849-9E8D6821405F}"/>
              </a:ext>
            </a:extLst>
          </p:cNvPr>
          <p:cNvSpPr/>
          <p:nvPr/>
        </p:nvSpPr>
        <p:spPr>
          <a:xfrm>
            <a:off x="1132041" y="4744112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FA4F18-EAE1-4D9F-A2A7-2C6554A32F0B}"/>
              </a:ext>
            </a:extLst>
          </p:cNvPr>
          <p:cNvSpPr/>
          <p:nvPr/>
        </p:nvSpPr>
        <p:spPr>
          <a:xfrm>
            <a:off x="1406738" y="4510292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8AF96C8-B1FF-4A65-8E3E-1F8FEF9F11CC}"/>
              </a:ext>
            </a:extLst>
          </p:cNvPr>
          <p:cNvSpPr/>
          <p:nvPr/>
        </p:nvSpPr>
        <p:spPr>
          <a:xfrm>
            <a:off x="1558079" y="4308071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A066646-D1D7-4DF9-8CD0-0F2F800DA132}"/>
              </a:ext>
            </a:extLst>
          </p:cNvPr>
          <p:cNvSpPr/>
          <p:nvPr/>
        </p:nvSpPr>
        <p:spPr>
          <a:xfrm>
            <a:off x="1791177" y="4131608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CCC124-B3EC-454E-A51A-3EEA6CA1FBE9}"/>
              </a:ext>
            </a:extLst>
          </p:cNvPr>
          <p:cNvCxnSpPr>
            <a:cxnSpLocks/>
          </p:cNvCxnSpPr>
          <p:nvPr/>
        </p:nvCxnSpPr>
        <p:spPr>
          <a:xfrm flipV="1">
            <a:off x="716427" y="3406766"/>
            <a:ext cx="1972710" cy="190872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973E45-1A8F-4A28-8FEA-2DEFFF1771AB}"/>
              </a:ext>
            </a:extLst>
          </p:cNvPr>
          <p:cNvSpPr txBox="1"/>
          <p:nvPr/>
        </p:nvSpPr>
        <p:spPr>
          <a:xfrm>
            <a:off x="980522" y="6411724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Deliverbility</a:t>
            </a:r>
            <a:r>
              <a:rPr lang="en-US" b="1" dirty="0"/>
              <a:t> Plot </a:t>
            </a:r>
            <a:r>
              <a:rPr lang="en-US" b="1" dirty="0" err="1"/>
              <a:t>dari</a:t>
            </a:r>
            <a:r>
              <a:rPr lang="en-US" b="1" dirty="0"/>
              <a:t> Isochronal Test</a:t>
            </a:r>
            <a:endParaRPr lang="en-ID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6C6E04-474B-4190-AD46-46E4DF9C2916}"/>
              </a:ext>
            </a:extLst>
          </p:cNvPr>
          <p:cNvSpPr txBox="1"/>
          <p:nvPr/>
        </p:nvSpPr>
        <p:spPr>
          <a:xfrm>
            <a:off x="5427069" y="2098553"/>
            <a:ext cx="62424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Plot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vs b q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pergantian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flow cycle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trendline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titik-titik</a:t>
            </a:r>
            <a:r>
              <a:rPr lang="en-US" dirty="0"/>
              <a:t> transient isochronal flow test yang </a:t>
            </a:r>
            <a:r>
              <a:rPr lang="en-US" dirty="0" err="1"/>
              <a:t>terplot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kemiringan</a:t>
            </a:r>
            <a:r>
              <a:rPr lang="en-US" dirty="0"/>
              <a:t> </a:t>
            </a:r>
            <a:r>
              <a:rPr lang="en-US" dirty="0" err="1"/>
              <a:t>kongruen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trendline transient isochronal flow test </a:t>
            </a:r>
            <a:r>
              <a:rPr lang="en-US" dirty="0" err="1"/>
              <a:t>melewati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extended flow test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Tarik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AOF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trendline,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tarik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a pada </a:t>
            </a:r>
            <a:r>
              <a:rPr lang="en-US" dirty="0" err="1"/>
              <a:t>kondisi</a:t>
            </a:r>
            <a:r>
              <a:rPr lang="en-US" dirty="0"/>
              <a:t> AOF (</a:t>
            </a:r>
            <a:r>
              <a:rPr lang="en-US" dirty="0" err="1"/>
              <a:t>konstanta</a:t>
            </a:r>
            <a:r>
              <a:rPr lang="en-US" dirty="0"/>
              <a:t> pressure drop </a:t>
            </a:r>
            <a:r>
              <a:rPr lang="en-US" dirty="0" err="1"/>
              <a:t>akibat</a:t>
            </a:r>
            <a:r>
              <a:rPr lang="en-US" dirty="0"/>
              <a:t> laminar) </a:t>
            </a:r>
          </a:p>
          <a:p>
            <a:pPr marL="342900" indent="-342900" algn="just">
              <a:buFont typeface="+mj-lt"/>
              <a:buAutoNum type="arabicPeriod"/>
            </a:pPr>
            <a:endParaRPr lang="en-ID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E8E94D-F757-4948-8DBE-B84E13CC7B40}"/>
              </a:ext>
            </a:extLst>
          </p:cNvPr>
          <p:cNvCxnSpPr/>
          <p:nvPr/>
        </p:nvCxnSpPr>
        <p:spPr>
          <a:xfrm flipV="1">
            <a:off x="2834223" y="2960534"/>
            <a:ext cx="0" cy="2871536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02E203-0D75-41D7-A33C-60B503BE5C30}"/>
              </a:ext>
            </a:extLst>
          </p:cNvPr>
          <p:cNvCxnSpPr>
            <a:cxnSpLocks/>
          </p:cNvCxnSpPr>
          <p:nvPr/>
        </p:nvCxnSpPr>
        <p:spPr>
          <a:xfrm flipH="1">
            <a:off x="716427" y="2872064"/>
            <a:ext cx="2117796" cy="0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713EDC-E57B-41B0-B324-AC53E36AACEC}"/>
              </a:ext>
            </a:extLst>
          </p:cNvPr>
          <p:cNvSpPr txBox="1"/>
          <p:nvPr/>
        </p:nvSpPr>
        <p:spPr>
          <a:xfrm>
            <a:off x="5427070" y="1311450"/>
            <a:ext cx="624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TAHAPAN ANALISA DELIVERABILITY PLOT UNTUK ISOCHRONAL TEST</a:t>
            </a:r>
            <a:endParaRPr lang="en-ID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B4D8069-102A-491F-8C2D-5815805A3B31}"/>
              </a:ext>
            </a:extLst>
          </p:cNvPr>
          <p:cNvSpPr/>
          <p:nvPr/>
        </p:nvSpPr>
        <p:spPr>
          <a:xfrm>
            <a:off x="193074" y="1091266"/>
            <a:ext cx="2230860" cy="494676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/>
              <a:t>Isochronal Test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629523-7621-47D6-BCC3-D613296FBFD5}"/>
              </a:ext>
            </a:extLst>
          </p:cNvPr>
          <p:cNvSpPr/>
          <p:nvPr/>
        </p:nvSpPr>
        <p:spPr>
          <a:xfrm>
            <a:off x="2108937" y="3429000"/>
            <a:ext cx="176463" cy="17646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EA697-4435-4D23-AD9E-7C7CA1B3B417}"/>
              </a:ext>
            </a:extLst>
          </p:cNvPr>
          <p:cNvCxnSpPr/>
          <p:nvPr/>
        </p:nvCxnSpPr>
        <p:spPr>
          <a:xfrm flipV="1">
            <a:off x="2197168" y="2425322"/>
            <a:ext cx="0" cy="95824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C1CE1B-78B4-4FC5-9410-7CD2DA05F16B}"/>
              </a:ext>
            </a:extLst>
          </p:cNvPr>
          <p:cNvSpPr txBox="1"/>
          <p:nvPr/>
        </p:nvSpPr>
        <p:spPr>
          <a:xfrm>
            <a:off x="1378741" y="2098553"/>
            <a:ext cx="18133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Extended Flow</a:t>
            </a:r>
            <a:endParaRPr lang="en-ID" b="1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1320EE-1E15-4E76-9558-772BEF3E079B}"/>
              </a:ext>
            </a:extLst>
          </p:cNvPr>
          <p:cNvCxnSpPr>
            <a:cxnSpLocks/>
          </p:cNvCxnSpPr>
          <p:nvPr/>
        </p:nvCxnSpPr>
        <p:spPr>
          <a:xfrm flipV="1">
            <a:off x="703565" y="2873379"/>
            <a:ext cx="2126495" cy="205752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8A8478-9D8C-4399-9C81-7962678E8BA4}"/>
              </a:ext>
            </a:extLst>
          </p:cNvPr>
          <p:cNvSpPr txBox="1"/>
          <p:nvPr/>
        </p:nvSpPr>
        <p:spPr>
          <a:xfrm flipH="1">
            <a:off x="5754932" y="5241598"/>
            <a:ext cx="591456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Langkah 3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 (Simplified method) dan a (LIT method)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pada </a:t>
            </a:r>
            <a:r>
              <a:rPr lang="en-US" b="1" dirty="0" err="1"/>
              <a:t>kondisi</a:t>
            </a:r>
            <a:r>
              <a:rPr lang="en-US" b="1" dirty="0"/>
              <a:t> </a:t>
            </a:r>
            <a:r>
              <a:rPr lang="en-US" b="1" dirty="0" err="1"/>
              <a:t>aliran</a:t>
            </a:r>
            <a:r>
              <a:rPr lang="en-US" b="1" dirty="0"/>
              <a:t> </a:t>
            </a:r>
            <a:r>
              <a:rPr lang="en-US" b="1" dirty="0" err="1"/>
              <a:t>stabil</a:t>
            </a:r>
            <a:r>
              <a:rPr lang="en-US" b="1" dirty="0"/>
              <a:t> dan Panjang </a:t>
            </a:r>
            <a:r>
              <a:rPr lang="en-US" b="1" dirty="0" err="1"/>
              <a:t>waktu</a:t>
            </a:r>
            <a:r>
              <a:rPr lang="en-US" b="1" dirty="0"/>
              <a:t> </a:t>
            </a:r>
            <a:r>
              <a:rPr lang="en-US" b="1" dirty="0" err="1"/>
              <a:t>pengujiannya</a:t>
            </a:r>
            <a:r>
              <a:rPr lang="en-US" b="1" dirty="0"/>
              <a:t> 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7453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0" grpId="0" animBg="1"/>
      <p:bldP spid="51" grpId="0" animBg="1"/>
      <p:bldP spid="52" grpId="0" animBg="1"/>
      <p:bldP spid="28" grpId="0" animBg="1"/>
      <p:bldP spid="7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BFF49F0-B60A-4DB2-8553-B618FCC9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14" y="317354"/>
            <a:ext cx="3259493" cy="208941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2B2A6-63D1-4EF6-B67B-55CFE6D73D93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5F300E-8DE7-4BC8-BC2F-09B7538D9492}"/>
                  </a:ext>
                </a:extLst>
              </p:cNvPr>
              <p:cNvSpPr txBox="1"/>
              <p:nvPr/>
            </p:nvSpPr>
            <p:spPr>
              <a:xfrm>
                <a:off x="8087359" y="2993982"/>
                <a:ext cx="2720617" cy="766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</a:t>
                </a:r>
                <a:r>
                  <a:rPr lang="en-US" b="1" baseline="-25000" dirty="0"/>
                  <a:t>t</a:t>
                </a:r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b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f>
                          <m:fPr>
                            <m:ctrlPr>
                              <a:rPr lang="el-G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ΔΨ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ΔΨ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den>
                    </m:f>
                  </m:oMath>
                </a14:m>
                <a:endParaRPr lang="en-ID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5F300E-8DE7-4BC8-BC2F-09B7538D9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59" y="2993982"/>
                <a:ext cx="2720617" cy="766235"/>
              </a:xfrm>
              <a:prstGeom prst="rect">
                <a:avLst/>
              </a:prstGeom>
              <a:blipFill>
                <a:blip r:embed="rId6"/>
                <a:stretch>
                  <a:fillRect l="-2018" r="-22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552A53-7673-4084-9DAD-A03304F2D202}"/>
                  </a:ext>
                </a:extLst>
              </p:cNvPr>
              <p:cNvSpPr txBox="1"/>
              <p:nvPr/>
            </p:nvSpPr>
            <p:spPr>
              <a:xfrm>
                <a:off x="8101906" y="4696143"/>
                <a:ext cx="2180405" cy="765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ΣΔΨ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f>
                          <m:fPr>
                            <m:ctrlPr>
                              <a:rPr lang="el-G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ΔΨ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</m:den>
                        </m:f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den>
                    </m:f>
                  </m:oMath>
                </a14:m>
                <a:endParaRPr lang="en-ID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552A53-7673-4084-9DAD-A03304F2D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906" y="4696143"/>
                <a:ext cx="2180405" cy="765851"/>
              </a:xfrm>
              <a:prstGeom prst="rect">
                <a:avLst/>
              </a:prstGeom>
              <a:blipFill>
                <a:blip r:embed="rId7"/>
                <a:stretch>
                  <a:fillRect l="-2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814627-F2CB-4052-9234-C0A58D2DE04E}"/>
                  </a:ext>
                </a:extLst>
              </p:cNvPr>
              <p:cNvSpPr/>
              <p:nvPr/>
            </p:nvSpPr>
            <p:spPr>
              <a:xfrm>
                <a:off x="3992992" y="5193529"/>
                <a:ext cx="3346655" cy="362984"/>
              </a:xfrm>
              <a:prstGeom prst="rect">
                <a:avLst/>
              </a:prstGeom>
              <a:solidFill>
                <a:srgbClr val="FFFF00"/>
              </a:solidFill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ΔΨ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wf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b="1" baseline="30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814627-F2CB-4052-9234-C0A58D2DE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992" y="5193529"/>
                <a:ext cx="3346655" cy="362984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  <a:ln w="28575"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15E04A-BBC3-423B-A30D-2D6EFA2B89F0}"/>
                  </a:ext>
                </a:extLst>
              </p:cNvPr>
              <p:cNvSpPr txBox="1"/>
              <p:nvPr/>
            </p:nvSpPr>
            <p:spPr>
              <a:xfrm>
                <a:off x="176221" y="5234809"/>
                <a:ext cx="2969082" cy="5943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b="1" i="0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el-GR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m:rPr>
                                  <m:nor/>
                                </m:rPr>
                                <a:rPr lang="en-US" b="1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nor/>
                                </m:rPr>
                                <a:rPr lang="el-GR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m:rPr>
                                  <m:nor/>
                                </m:rPr>
                                <a:rPr lang="en-US" b="1" i="0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wf</m:t>
                              </m:r>
                              <m:r>
                                <m:rPr>
                                  <m:nor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15E04A-BBC3-423B-A30D-2D6EFA2B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21" y="5234809"/>
                <a:ext cx="2969082" cy="5943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CFEA872-2071-4902-82BE-D4D166B33522}"/>
              </a:ext>
            </a:extLst>
          </p:cNvPr>
          <p:cNvSpPr txBox="1"/>
          <p:nvPr/>
        </p:nvSpPr>
        <p:spPr>
          <a:xfrm>
            <a:off x="7781863" y="2262705"/>
            <a:ext cx="432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/>
              </a:rPr>
              <a:t>Pressure drop </a:t>
            </a:r>
            <a:r>
              <a:rPr lang="en-US" b="1" dirty="0" err="1">
                <a:latin typeface="Roboto"/>
              </a:rPr>
              <a:t>akibat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laminar dan </a:t>
            </a:r>
            <a:r>
              <a:rPr lang="en-US" b="1" dirty="0" err="1">
                <a:latin typeface="Roboto"/>
              </a:rPr>
              <a:t>kondisi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sumur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saat</a:t>
            </a:r>
            <a:r>
              <a:rPr lang="en-US" b="1" dirty="0">
                <a:latin typeface="Roboto"/>
              </a:rPr>
              <a:t> transient</a:t>
            </a:r>
            <a:endParaRPr lang="en-ID" b="1" dirty="0">
              <a:latin typeface="Robot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B284AD-8A7F-4CB7-895A-C06AB9F9A642}"/>
              </a:ext>
            </a:extLst>
          </p:cNvPr>
          <p:cNvSpPr txBox="1"/>
          <p:nvPr/>
        </p:nvSpPr>
        <p:spPr>
          <a:xfrm>
            <a:off x="7781862" y="4017106"/>
            <a:ext cx="432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/>
              </a:rPr>
              <a:t>Pressure drop </a:t>
            </a:r>
            <a:r>
              <a:rPr lang="en-US" b="1" dirty="0" err="1">
                <a:latin typeface="Roboto"/>
              </a:rPr>
              <a:t>akibat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efek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inertia-turbulent</a:t>
            </a:r>
            <a:endParaRPr lang="en-ID" b="1" dirty="0">
              <a:latin typeface="Roboto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394D9F-6B0E-47B2-8D5D-158070CF89BB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145303" y="5532006"/>
            <a:ext cx="847690" cy="6153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15465A-D54B-44BC-AB55-657AC8418A3C}"/>
                  </a:ext>
                </a:extLst>
              </p:cNvPr>
              <p:cNvSpPr txBox="1"/>
              <p:nvPr/>
            </p:nvSpPr>
            <p:spPr>
              <a:xfrm>
                <a:off x="715" y="6162718"/>
                <a:ext cx="4325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latin typeface="Roboto"/>
                  </a:rPr>
                  <a:t>Disaat</a:t>
                </a:r>
                <a:r>
                  <a:rPr lang="en-US" b="1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wf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 0,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qsc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qmax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AOF</m:t>
                    </m:r>
                  </m:oMath>
                </a14:m>
                <a:r>
                  <a:rPr lang="en-US" b="1" dirty="0">
                    <a:latin typeface="Roboto"/>
                  </a:rPr>
                  <a:t> </a:t>
                </a:r>
                <a:endParaRPr lang="en-ID" b="1" dirty="0">
                  <a:latin typeface="Roboto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15465A-D54B-44BC-AB55-657AC8418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" y="6162718"/>
                <a:ext cx="4325735" cy="369332"/>
              </a:xfrm>
              <a:prstGeom prst="rect">
                <a:avLst/>
              </a:prstGeom>
              <a:blipFill>
                <a:blip r:embed="rId10"/>
                <a:stretch>
                  <a:fillRect l="-1127" t="-9836" b="-2459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D30517-2D4F-48D4-ABA7-4C8B24C7F777}"/>
                  </a:ext>
                </a:extLst>
              </p:cNvPr>
              <p:cNvSpPr txBox="1"/>
              <p:nvPr/>
            </p:nvSpPr>
            <p:spPr>
              <a:xfrm>
                <a:off x="8233297" y="6120526"/>
                <a:ext cx="1431802" cy="588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ΔΨ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bq</m:t>
                        </m:r>
                        <m:r>
                          <m:rPr>
                            <m:nor/>
                          </m:rPr>
                          <a:rPr lang="en-US" b="1" i="0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</m:den>
                    </m:f>
                  </m:oMath>
                </a14:m>
                <a:endParaRPr lang="en-ID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D30517-2D4F-48D4-ABA7-4C8B24C7F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297" y="6120526"/>
                <a:ext cx="1431802" cy="588494"/>
              </a:xfrm>
              <a:prstGeom prst="rect">
                <a:avLst/>
              </a:prstGeom>
              <a:blipFill>
                <a:blip r:embed="rId11"/>
                <a:stretch>
                  <a:fillRect l="-3846" r="-4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2F569A6-9501-4FC6-A92B-35AC5D3C9152}"/>
              </a:ext>
            </a:extLst>
          </p:cNvPr>
          <p:cNvSpPr txBox="1"/>
          <p:nvPr/>
        </p:nvSpPr>
        <p:spPr>
          <a:xfrm>
            <a:off x="7478193" y="5474195"/>
            <a:ext cx="493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/>
              </a:rPr>
              <a:t>Pressure drop </a:t>
            </a:r>
            <a:r>
              <a:rPr lang="en-US" b="1" dirty="0" err="1">
                <a:latin typeface="Roboto"/>
              </a:rPr>
              <a:t>akibat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laminar dan </a:t>
            </a:r>
            <a:r>
              <a:rPr lang="en-US" b="1" dirty="0" err="1">
                <a:latin typeface="Roboto"/>
              </a:rPr>
              <a:t>kondisi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sumur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saat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stabil</a:t>
            </a:r>
            <a:r>
              <a:rPr lang="en-US" b="1" dirty="0">
                <a:latin typeface="Roboto"/>
              </a:rPr>
              <a:t> (Extended flow)</a:t>
            </a:r>
            <a:endParaRPr lang="en-ID" b="1" dirty="0">
              <a:latin typeface="Robot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37D7E-A770-445D-8B40-CDDA84F30CB3}"/>
              </a:ext>
            </a:extLst>
          </p:cNvPr>
          <p:cNvSpPr txBox="1"/>
          <p:nvPr/>
        </p:nvSpPr>
        <p:spPr>
          <a:xfrm>
            <a:off x="3907562" y="4816644"/>
            <a:ext cx="432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transient</a:t>
            </a:r>
            <a:endParaRPr lang="en-ID" b="1" dirty="0">
              <a:latin typeface="Roboto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201F50-85A8-4A22-939C-1CDAE28D0607}"/>
              </a:ext>
            </a:extLst>
          </p:cNvPr>
          <p:cNvSpPr txBox="1"/>
          <p:nvPr/>
        </p:nvSpPr>
        <p:spPr>
          <a:xfrm>
            <a:off x="3933132" y="5615585"/>
            <a:ext cx="432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/>
              </a:rPr>
              <a:t>Aliran</a:t>
            </a:r>
            <a:r>
              <a:rPr lang="en-US" b="1" dirty="0">
                <a:latin typeface="Roboto"/>
              </a:rPr>
              <a:t> </a:t>
            </a:r>
            <a:r>
              <a:rPr lang="en-US" b="1" dirty="0" err="1">
                <a:latin typeface="Roboto"/>
              </a:rPr>
              <a:t>stabil</a:t>
            </a:r>
            <a:endParaRPr lang="en-ID" b="1" dirty="0">
              <a:latin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51C2C8-33AD-4930-9F80-17E2B55F195A}"/>
                  </a:ext>
                </a:extLst>
              </p:cNvPr>
              <p:cNvSpPr/>
              <p:nvPr/>
            </p:nvSpPr>
            <p:spPr>
              <a:xfrm>
                <a:off x="4008486" y="6045519"/>
                <a:ext cx="2969082" cy="362984"/>
              </a:xfrm>
              <a:prstGeom prst="rect">
                <a:avLst/>
              </a:prstGeom>
              <a:solidFill>
                <a:schemeClr val="accent2"/>
              </a:solidFill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ΔΨ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wf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qsc</m:t>
                      </m:r>
                      <m:r>
                        <m:rPr>
                          <m:nor/>
                        </m:rPr>
                        <a:rPr lang="en-US" b="1" i="0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D" b="1" baseline="300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51C2C8-33AD-4930-9F80-17E2B55F1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86" y="6045519"/>
                <a:ext cx="2969082" cy="362984"/>
              </a:xfrm>
              <a:prstGeom prst="rect">
                <a:avLst/>
              </a:prstGeom>
              <a:blipFill>
                <a:blip r:embed="rId12"/>
                <a:stretch>
                  <a:fillRect b="-4688"/>
                </a:stretch>
              </a:blipFill>
              <a:ln w="28575"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56FC577-32E9-4356-8429-67F1F2ACC7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489" y="2033535"/>
            <a:ext cx="7315200" cy="2638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FB45AD-FD96-4C3B-9D62-8583692A6BC7}"/>
              </a:ext>
            </a:extLst>
          </p:cNvPr>
          <p:cNvSpPr/>
          <p:nvPr/>
        </p:nvSpPr>
        <p:spPr>
          <a:xfrm>
            <a:off x="3779520" y="2033534"/>
            <a:ext cx="807720" cy="2020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9153CC-B5D1-4907-8DC7-D40C96B43FC8}"/>
              </a:ext>
            </a:extLst>
          </p:cNvPr>
          <p:cNvSpPr/>
          <p:nvPr/>
        </p:nvSpPr>
        <p:spPr>
          <a:xfrm>
            <a:off x="3779520" y="2673474"/>
            <a:ext cx="807720" cy="216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03C32B-578A-48AB-B2B3-B0332190A3B6}"/>
              </a:ext>
            </a:extLst>
          </p:cNvPr>
          <p:cNvSpPr/>
          <p:nvPr/>
        </p:nvSpPr>
        <p:spPr>
          <a:xfrm>
            <a:off x="3028064" y="2513006"/>
            <a:ext cx="720000" cy="1440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endParaRPr lang="en-ID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E0B1CE-21E5-44C8-B6C9-CC3AE3DBBA44}"/>
              </a:ext>
            </a:extLst>
          </p:cNvPr>
          <p:cNvSpPr/>
          <p:nvPr/>
        </p:nvSpPr>
        <p:spPr>
          <a:xfrm>
            <a:off x="3028062" y="2690096"/>
            <a:ext cx="720000" cy="18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endParaRPr lang="en-ID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769F4-D07F-4E0B-9E47-7E42115AB304}"/>
              </a:ext>
            </a:extLst>
          </p:cNvPr>
          <p:cNvSpPr/>
          <p:nvPr/>
        </p:nvSpPr>
        <p:spPr>
          <a:xfrm>
            <a:off x="3779520" y="3056313"/>
            <a:ext cx="807720" cy="216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63408E6-209D-4298-91E1-C1702013A64C}"/>
              </a:ext>
            </a:extLst>
          </p:cNvPr>
          <p:cNvSpPr/>
          <p:nvPr/>
        </p:nvSpPr>
        <p:spPr>
          <a:xfrm>
            <a:off x="3028063" y="2898637"/>
            <a:ext cx="720000" cy="1440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  <a:endParaRPr lang="en-ID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25E6B2-1AEE-431D-AB5C-9783FD9DDD73}"/>
              </a:ext>
            </a:extLst>
          </p:cNvPr>
          <p:cNvSpPr/>
          <p:nvPr/>
        </p:nvSpPr>
        <p:spPr>
          <a:xfrm>
            <a:off x="3028847" y="3064286"/>
            <a:ext cx="720000" cy="18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  <a:endParaRPr lang="en-ID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285C9E-B973-4252-B2BB-626CC3369CA3}"/>
              </a:ext>
            </a:extLst>
          </p:cNvPr>
          <p:cNvSpPr/>
          <p:nvPr/>
        </p:nvSpPr>
        <p:spPr>
          <a:xfrm>
            <a:off x="3784950" y="4227263"/>
            <a:ext cx="807720" cy="216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E1AE11-F59E-405A-9C98-AA80CA3608C1}"/>
              </a:ext>
            </a:extLst>
          </p:cNvPr>
          <p:cNvSpPr/>
          <p:nvPr/>
        </p:nvSpPr>
        <p:spPr>
          <a:xfrm>
            <a:off x="3028062" y="4242688"/>
            <a:ext cx="720000" cy="18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  <a:endParaRPr lang="en-ID" sz="14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DAE8F3-FD4C-4054-9D24-ADD0DB6894E7}"/>
              </a:ext>
            </a:extLst>
          </p:cNvPr>
          <p:cNvSpPr/>
          <p:nvPr/>
        </p:nvSpPr>
        <p:spPr>
          <a:xfrm>
            <a:off x="7776517" y="1384661"/>
            <a:ext cx="169914" cy="16627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endParaRPr lang="en-ID" sz="14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26AC13-01E3-4AE6-BE0D-B7C8F9D0A06B}"/>
              </a:ext>
            </a:extLst>
          </p:cNvPr>
          <p:cNvSpPr/>
          <p:nvPr/>
        </p:nvSpPr>
        <p:spPr>
          <a:xfrm>
            <a:off x="8075055" y="1500398"/>
            <a:ext cx="183811" cy="17987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endParaRPr lang="en-ID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E230A-8F54-4BCA-A46E-046055FAACD4}"/>
              </a:ext>
            </a:extLst>
          </p:cNvPr>
          <p:cNvSpPr/>
          <p:nvPr/>
        </p:nvSpPr>
        <p:spPr>
          <a:xfrm>
            <a:off x="3031427" y="3264956"/>
            <a:ext cx="720000" cy="1800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  <a:endParaRPr lang="en-ID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4D9D10-03C2-4E3D-8F85-36AD96D83250}"/>
              </a:ext>
            </a:extLst>
          </p:cNvPr>
          <p:cNvSpPr/>
          <p:nvPr/>
        </p:nvSpPr>
        <p:spPr>
          <a:xfrm>
            <a:off x="3021473" y="3643524"/>
            <a:ext cx="720000" cy="1800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  <a:endParaRPr lang="en-ID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617D8C-9298-4BF4-BBC7-AE24ADAECD80}"/>
              </a:ext>
            </a:extLst>
          </p:cNvPr>
          <p:cNvSpPr/>
          <p:nvPr/>
        </p:nvSpPr>
        <p:spPr>
          <a:xfrm>
            <a:off x="3032608" y="3458087"/>
            <a:ext cx="720000" cy="18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  <a:endParaRPr lang="en-ID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3637FC-E987-4813-9730-197DD6542D3D}"/>
              </a:ext>
            </a:extLst>
          </p:cNvPr>
          <p:cNvSpPr/>
          <p:nvPr/>
        </p:nvSpPr>
        <p:spPr>
          <a:xfrm>
            <a:off x="3028064" y="3849023"/>
            <a:ext cx="720000" cy="18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8</a:t>
            </a:r>
            <a:endParaRPr lang="en-ID" sz="14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1036A0-80E4-4D33-AFC7-6DFC3EE355D8}"/>
              </a:ext>
            </a:extLst>
          </p:cNvPr>
          <p:cNvSpPr/>
          <p:nvPr/>
        </p:nvSpPr>
        <p:spPr>
          <a:xfrm>
            <a:off x="8373595" y="1411667"/>
            <a:ext cx="169914" cy="16627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  <a:endParaRPr lang="en-ID" sz="14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64A8C93-9514-4C34-AC79-ECB0307688CB}"/>
              </a:ext>
            </a:extLst>
          </p:cNvPr>
          <p:cNvSpPr/>
          <p:nvPr/>
        </p:nvSpPr>
        <p:spPr>
          <a:xfrm>
            <a:off x="8970673" y="1462916"/>
            <a:ext cx="182562" cy="17865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  <a:endParaRPr lang="en-ID" sz="14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82D950C-71EF-4624-B437-17EC96BAF7B6}"/>
              </a:ext>
            </a:extLst>
          </p:cNvPr>
          <p:cNvSpPr/>
          <p:nvPr/>
        </p:nvSpPr>
        <p:spPr>
          <a:xfrm>
            <a:off x="9580142" y="1470686"/>
            <a:ext cx="200276" cy="1959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  <a:endParaRPr lang="en-ID" sz="14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CE9D93B-EA10-4CB2-AE9C-D48D433F9EC2}"/>
              </a:ext>
            </a:extLst>
          </p:cNvPr>
          <p:cNvSpPr/>
          <p:nvPr/>
        </p:nvSpPr>
        <p:spPr>
          <a:xfrm>
            <a:off x="8677011" y="1654015"/>
            <a:ext cx="183811" cy="17987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  <a:endParaRPr lang="en-ID" sz="14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04D1EE6-CFBA-4A9D-921A-6CD9D8031D2B}"/>
              </a:ext>
            </a:extLst>
          </p:cNvPr>
          <p:cNvSpPr/>
          <p:nvPr/>
        </p:nvSpPr>
        <p:spPr>
          <a:xfrm>
            <a:off x="9308247" y="1792081"/>
            <a:ext cx="179015" cy="17518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  <a:endParaRPr lang="en-ID" sz="14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3122C98-F26B-4B38-8C28-AAFD0A3402CC}"/>
              </a:ext>
            </a:extLst>
          </p:cNvPr>
          <p:cNvSpPr/>
          <p:nvPr/>
        </p:nvSpPr>
        <p:spPr>
          <a:xfrm>
            <a:off x="9939484" y="1938006"/>
            <a:ext cx="195733" cy="16627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8</a:t>
            </a:r>
            <a:endParaRPr lang="en-ID" sz="14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A72EA2-7D57-44E5-89B6-7C43783AAB11}"/>
              </a:ext>
            </a:extLst>
          </p:cNvPr>
          <p:cNvSpPr/>
          <p:nvPr/>
        </p:nvSpPr>
        <p:spPr>
          <a:xfrm>
            <a:off x="10724678" y="2059739"/>
            <a:ext cx="169914" cy="16627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  <a:endParaRPr lang="en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C09C-370A-4AB4-963A-0AAB5EDBA533}"/>
                  </a:ext>
                </a:extLst>
              </p:cNvPr>
              <p:cNvSpPr/>
              <p:nvPr/>
            </p:nvSpPr>
            <p:spPr>
              <a:xfrm>
                <a:off x="3472559" y="1541839"/>
                <a:ext cx="1604927" cy="369332"/>
              </a:xfrm>
              <a:prstGeom prst="rect">
                <a:avLst/>
              </a:prstGeom>
              <a:ln w="57150">
                <a:solidFill>
                  <a:srgbClr val="44546A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ΔΨ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wf</m:t>
                      </m:r>
                      <m:r>
                        <m:rPr>
                          <m:nor/>
                        </m:rP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C09C-370A-4AB4-963A-0AAB5EDBA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559" y="1541839"/>
                <a:ext cx="160492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57150">
                <a:solidFill>
                  <a:srgbClr val="44546A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C35A79F1-2A89-4C0F-91C0-72287DE57021}"/>
              </a:ext>
            </a:extLst>
          </p:cNvPr>
          <p:cNvSpPr/>
          <p:nvPr/>
        </p:nvSpPr>
        <p:spPr>
          <a:xfrm>
            <a:off x="3783759" y="3485773"/>
            <a:ext cx="807720" cy="216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85163C-5959-460A-A8AC-9F10EDD8B908}"/>
              </a:ext>
            </a:extLst>
          </p:cNvPr>
          <p:cNvSpPr/>
          <p:nvPr/>
        </p:nvSpPr>
        <p:spPr>
          <a:xfrm>
            <a:off x="3777473" y="3850604"/>
            <a:ext cx="807720" cy="216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B68DC6-794C-48DC-BE0C-F7111445CF32}"/>
              </a:ext>
            </a:extLst>
          </p:cNvPr>
          <p:cNvSpPr txBox="1"/>
          <p:nvPr/>
        </p:nvSpPr>
        <p:spPr>
          <a:xfrm>
            <a:off x="3959778" y="262498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1-2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5C4394-998E-4D31-98FA-D42EE962BC90}"/>
              </a:ext>
            </a:extLst>
          </p:cNvPr>
          <p:cNvSpPr txBox="1"/>
          <p:nvPr/>
        </p:nvSpPr>
        <p:spPr>
          <a:xfrm>
            <a:off x="3959778" y="3008757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3-4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BAEE3D-3117-4262-B375-2937D7692E70}"/>
              </a:ext>
            </a:extLst>
          </p:cNvPr>
          <p:cNvSpPr txBox="1"/>
          <p:nvPr/>
        </p:nvSpPr>
        <p:spPr>
          <a:xfrm>
            <a:off x="3959778" y="343378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5-6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D20AE7-6B97-4A34-9031-433D89BB7D60}"/>
              </a:ext>
            </a:extLst>
          </p:cNvPr>
          <p:cNvSpPr txBox="1"/>
          <p:nvPr/>
        </p:nvSpPr>
        <p:spPr>
          <a:xfrm>
            <a:off x="3959778" y="380408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7-8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324BCB-2244-4354-BD07-FDB12D1615DC}"/>
              </a:ext>
            </a:extLst>
          </p:cNvPr>
          <p:cNvSpPr txBox="1"/>
          <p:nvPr/>
        </p:nvSpPr>
        <p:spPr>
          <a:xfrm>
            <a:off x="3959778" y="4188097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1-9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EB612B0-6AE0-4F24-9D20-15DDDAB8E9F1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55F357-E303-4E78-A9FC-76433ADEEFB4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9838C7-9117-4538-A55B-22AD19ED5B3B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Analisa Deliverability Test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dengan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metode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LIT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D170371-C688-4D4C-AAAE-A518F50DCA1B}"/>
              </a:ext>
            </a:extLst>
          </p:cNvPr>
          <p:cNvSpPr/>
          <p:nvPr/>
        </p:nvSpPr>
        <p:spPr>
          <a:xfrm>
            <a:off x="193073" y="1091266"/>
            <a:ext cx="2828399" cy="49467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/>
              <a:t>Modified Isochronal Test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E868AE-CBCC-4DA1-BD69-C657D4AEE286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4968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7" grpId="0" animBg="1"/>
      <p:bldP spid="10" grpId="0" animBg="1"/>
      <p:bldP spid="11" grpId="0"/>
      <p:bldP spid="28" grpId="0"/>
      <p:bldP spid="34" grpId="0"/>
      <p:bldP spid="30" grpId="0"/>
      <p:bldP spid="32" grpId="0"/>
      <p:bldP spid="33" grpId="0"/>
      <p:bldP spid="35" grpId="0"/>
      <p:bldP spid="36" grpId="0" animBg="1"/>
      <p:bldP spid="6" grpId="0" animBg="1"/>
      <p:bldP spid="6" grpId="1" animBg="1"/>
      <p:bldP spid="8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42" grpId="0" animBg="1"/>
      <p:bldP spid="43" grpId="0" animBg="1"/>
      <p:bldP spid="44" grpId="0" animBg="1"/>
      <p:bldP spid="45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01F8C-69FA-44EC-821B-C83FA626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583"/>
            <a:ext cx="5668447" cy="515662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2B2A6-63D1-4EF6-B67B-55CFE6D73D93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4D5872-4697-4F67-AA7B-C420740295A8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8C703-BAC5-41A3-B9EC-4829B88D09B0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20CEA-5AD2-4F12-9439-2490C8B64773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Analisa Deliverability Test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dengan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 err="1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metode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 LIT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82C70D-1FE3-4D8A-9481-2A962C8E5EFB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29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340359-6188-44F5-9849-9E8D6821405F}"/>
              </a:ext>
            </a:extLst>
          </p:cNvPr>
          <p:cNvSpPr/>
          <p:nvPr/>
        </p:nvSpPr>
        <p:spPr>
          <a:xfrm>
            <a:off x="1132041" y="4744112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FA4F18-EAE1-4D9F-A2A7-2C6554A32F0B}"/>
              </a:ext>
            </a:extLst>
          </p:cNvPr>
          <p:cNvSpPr/>
          <p:nvPr/>
        </p:nvSpPr>
        <p:spPr>
          <a:xfrm>
            <a:off x="1406738" y="4510292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8AF96C8-B1FF-4A65-8E3E-1F8FEF9F11CC}"/>
              </a:ext>
            </a:extLst>
          </p:cNvPr>
          <p:cNvSpPr/>
          <p:nvPr/>
        </p:nvSpPr>
        <p:spPr>
          <a:xfrm>
            <a:off x="1558079" y="4308071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A066646-D1D7-4DF9-8CD0-0F2F800DA132}"/>
              </a:ext>
            </a:extLst>
          </p:cNvPr>
          <p:cNvSpPr/>
          <p:nvPr/>
        </p:nvSpPr>
        <p:spPr>
          <a:xfrm>
            <a:off x="1791177" y="4131608"/>
            <a:ext cx="176463" cy="176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CCC124-B3EC-454E-A51A-3EEA6CA1FBE9}"/>
              </a:ext>
            </a:extLst>
          </p:cNvPr>
          <p:cNvCxnSpPr>
            <a:cxnSpLocks/>
          </p:cNvCxnSpPr>
          <p:nvPr/>
        </p:nvCxnSpPr>
        <p:spPr>
          <a:xfrm flipV="1">
            <a:off x="716427" y="3406766"/>
            <a:ext cx="1972710" cy="190872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973E45-1A8F-4A28-8FEA-2DEFFF1771AB}"/>
              </a:ext>
            </a:extLst>
          </p:cNvPr>
          <p:cNvSpPr txBox="1"/>
          <p:nvPr/>
        </p:nvSpPr>
        <p:spPr>
          <a:xfrm>
            <a:off x="792436" y="6387247"/>
            <a:ext cx="478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Deliverbility</a:t>
            </a:r>
            <a:r>
              <a:rPr lang="en-US" b="1" dirty="0"/>
              <a:t> Plot </a:t>
            </a:r>
            <a:r>
              <a:rPr lang="en-US" b="1" dirty="0" err="1"/>
              <a:t>dari</a:t>
            </a:r>
            <a:r>
              <a:rPr lang="en-US" b="1" dirty="0"/>
              <a:t> Mod-Isochronal Test</a:t>
            </a:r>
            <a:endParaRPr lang="en-ID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6C6E04-474B-4190-AD46-46E4DF9C2916}"/>
              </a:ext>
            </a:extLst>
          </p:cNvPr>
          <p:cNvSpPr txBox="1"/>
          <p:nvPr/>
        </p:nvSpPr>
        <p:spPr>
          <a:xfrm>
            <a:off x="5427069" y="2098553"/>
            <a:ext cx="62424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Plot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vs b q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pergantian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flow cycle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trendline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titik-titik</a:t>
            </a:r>
            <a:r>
              <a:rPr lang="en-US" dirty="0"/>
              <a:t> transient isochronal flow test yang </a:t>
            </a:r>
            <a:r>
              <a:rPr lang="en-US" dirty="0" err="1"/>
              <a:t>terplot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kemiringan</a:t>
            </a:r>
            <a:r>
              <a:rPr lang="en-US" dirty="0"/>
              <a:t> </a:t>
            </a:r>
            <a:r>
              <a:rPr lang="en-US" dirty="0" err="1"/>
              <a:t>kongruen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trendline transient isochronal flow test </a:t>
            </a:r>
            <a:r>
              <a:rPr lang="en-US" dirty="0" err="1"/>
              <a:t>melewati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extended flow test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Tarik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AOF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trendline,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tarik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besarnya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a pada </a:t>
            </a:r>
            <a:r>
              <a:rPr lang="en-US" dirty="0" err="1"/>
              <a:t>kondisi</a:t>
            </a:r>
            <a:r>
              <a:rPr lang="en-US" dirty="0"/>
              <a:t> AOF (</a:t>
            </a:r>
            <a:r>
              <a:rPr lang="en-US" dirty="0" err="1"/>
              <a:t>konstanta</a:t>
            </a:r>
            <a:r>
              <a:rPr lang="en-US" dirty="0"/>
              <a:t> pressure drop </a:t>
            </a:r>
            <a:r>
              <a:rPr lang="en-US" dirty="0" err="1"/>
              <a:t>akibat</a:t>
            </a:r>
            <a:r>
              <a:rPr lang="en-US" dirty="0"/>
              <a:t> laminar) </a:t>
            </a:r>
          </a:p>
          <a:p>
            <a:pPr marL="342900" indent="-342900" algn="just">
              <a:buFont typeface="+mj-lt"/>
              <a:buAutoNum type="arabicPeriod"/>
            </a:pPr>
            <a:endParaRPr lang="en-ID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E8E94D-F757-4948-8DBE-B84E13CC7B40}"/>
              </a:ext>
            </a:extLst>
          </p:cNvPr>
          <p:cNvCxnSpPr/>
          <p:nvPr/>
        </p:nvCxnSpPr>
        <p:spPr>
          <a:xfrm flipV="1">
            <a:off x="2834223" y="2960534"/>
            <a:ext cx="0" cy="2871536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02E203-0D75-41D7-A33C-60B503BE5C30}"/>
              </a:ext>
            </a:extLst>
          </p:cNvPr>
          <p:cNvCxnSpPr>
            <a:cxnSpLocks/>
          </p:cNvCxnSpPr>
          <p:nvPr/>
        </p:nvCxnSpPr>
        <p:spPr>
          <a:xfrm flipH="1">
            <a:off x="716427" y="2872064"/>
            <a:ext cx="2117796" cy="0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713EDC-E57B-41B0-B324-AC53E36AACEC}"/>
              </a:ext>
            </a:extLst>
          </p:cNvPr>
          <p:cNvSpPr txBox="1"/>
          <p:nvPr/>
        </p:nvSpPr>
        <p:spPr>
          <a:xfrm>
            <a:off x="5427070" y="1311450"/>
            <a:ext cx="624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TAHAPAN ANALISA DELIVERABILITY PLOT UNTUK ISOCHRONAL TEST</a:t>
            </a:r>
            <a:endParaRPr lang="en-ID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629523-7621-47D6-BCC3-D613296FBFD5}"/>
              </a:ext>
            </a:extLst>
          </p:cNvPr>
          <p:cNvSpPr/>
          <p:nvPr/>
        </p:nvSpPr>
        <p:spPr>
          <a:xfrm>
            <a:off x="2108937" y="3429000"/>
            <a:ext cx="176463" cy="176463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3EA697-4435-4D23-AD9E-7C7CA1B3B417}"/>
              </a:ext>
            </a:extLst>
          </p:cNvPr>
          <p:cNvCxnSpPr/>
          <p:nvPr/>
        </p:nvCxnSpPr>
        <p:spPr>
          <a:xfrm flipV="1">
            <a:off x="2197168" y="2425322"/>
            <a:ext cx="0" cy="95824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C1CE1B-78B4-4FC5-9410-7CD2DA05F16B}"/>
              </a:ext>
            </a:extLst>
          </p:cNvPr>
          <p:cNvSpPr txBox="1"/>
          <p:nvPr/>
        </p:nvSpPr>
        <p:spPr>
          <a:xfrm>
            <a:off x="1378741" y="2098553"/>
            <a:ext cx="18133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Extended Flow</a:t>
            </a:r>
            <a:endParaRPr lang="en-ID" b="1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1320EE-1E15-4E76-9558-772BEF3E079B}"/>
              </a:ext>
            </a:extLst>
          </p:cNvPr>
          <p:cNvCxnSpPr>
            <a:cxnSpLocks/>
          </p:cNvCxnSpPr>
          <p:nvPr/>
        </p:nvCxnSpPr>
        <p:spPr>
          <a:xfrm flipV="1">
            <a:off x="703565" y="2873379"/>
            <a:ext cx="2126495" cy="205752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8A8478-9D8C-4399-9C81-7962678E8BA4}"/>
              </a:ext>
            </a:extLst>
          </p:cNvPr>
          <p:cNvSpPr txBox="1"/>
          <p:nvPr/>
        </p:nvSpPr>
        <p:spPr>
          <a:xfrm flipH="1">
            <a:off x="5754932" y="5241598"/>
            <a:ext cx="591456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/>
              <a:t>Tahapan</a:t>
            </a:r>
            <a:r>
              <a:rPr lang="en-US" b="1" dirty="0"/>
              <a:t> </a:t>
            </a:r>
            <a:r>
              <a:rPr lang="en-US" b="1" dirty="0" err="1"/>
              <a:t>analisa</a:t>
            </a:r>
            <a:r>
              <a:rPr lang="en-US" b="1" dirty="0"/>
              <a:t> </a:t>
            </a:r>
            <a:r>
              <a:rPr lang="en-US" b="1" dirty="0" err="1"/>
              <a:t>Deliverablity</a:t>
            </a:r>
            <a:r>
              <a:rPr lang="en-US" b="1" dirty="0"/>
              <a:t> Plot </a:t>
            </a:r>
            <a:r>
              <a:rPr lang="en-US" b="1" dirty="0" err="1"/>
              <a:t>untuk</a:t>
            </a:r>
            <a:r>
              <a:rPr lang="en-US" b="1" dirty="0"/>
              <a:t> Modified Isochronal Test </a:t>
            </a:r>
            <a:r>
              <a:rPr lang="en-US" b="1" dirty="0" err="1"/>
              <a:t>sama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Isochronal Test.</a:t>
            </a:r>
            <a:endParaRPr lang="en-ID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80879A4-5B59-4848-8EC3-1E1EC1534F83}"/>
              </a:ext>
            </a:extLst>
          </p:cNvPr>
          <p:cNvSpPr/>
          <p:nvPr/>
        </p:nvSpPr>
        <p:spPr>
          <a:xfrm>
            <a:off x="193073" y="1091266"/>
            <a:ext cx="2828399" cy="49467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/>
              <a:t>Modified Isochronal Test</a:t>
            </a:r>
          </a:p>
        </p:txBody>
      </p:sp>
    </p:spTree>
    <p:extLst>
      <p:ext uri="{BB962C8B-B14F-4D97-AF65-F5344CB8AC3E}">
        <p14:creationId xmlns:p14="http://schemas.microsoft.com/office/powerpoint/2010/main" val="363457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0" grpId="0" animBg="1"/>
      <p:bldP spid="51" grpId="0" animBg="1"/>
      <p:bldP spid="52" grpId="0" animBg="1"/>
      <p:bldP spid="28" grpId="0" animBg="1"/>
      <p:bldP spid="7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2B2A6-63D1-4EF6-B67B-55CFE6D73D93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Energy Resources Conversation Board. 1978. Theory and practice of the testing of gas wells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4B7559-7D75-46A8-9CC7-F87D365D6EA9}"/>
              </a:ext>
            </a:extLst>
          </p:cNvPr>
          <p:cNvSpPr/>
          <p:nvPr/>
        </p:nvSpPr>
        <p:spPr>
          <a:xfrm>
            <a:off x="4626459" y="819683"/>
            <a:ext cx="2348043" cy="445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i="1" dirty="0"/>
              <a:t>Deliverability Test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F0DD43-EEDD-43FC-81D1-F606E9387CB3}"/>
              </a:ext>
            </a:extLst>
          </p:cNvPr>
          <p:cNvCxnSpPr>
            <a:cxnSpLocks/>
          </p:cNvCxnSpPr>
          <p:nvPr/>
        </p:nvCxnSpPr>
        <p:spPr>
          <a:xfrm>
            <a:off x="5714486" y="1205066"/>
            <a:ext cx="0" cy="4097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89794D-3CFF-444D-A347-88D768A0E385}"/>
              </a:ext>
            </a:extLst>
          </p:cNvPr>
          <p:cNvCxnSpPr/>
          <p:nvPr/>
        </p:nvCxnSpPr>
        <p:spPr>
          <a:xfrm flipH="1">
            <a:off x="1045050" y="1400594"/>
            <a:ext cx="46769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FA3787-5ED2-4A7A-B22E-AEB881A5918B}"/>
              </a:ext>
            </a:extLst>
          </p:cNvPr>
          <p:cNvCxnSpPr>
            <a:cxnSpLocks/>
          </p:cNvCxnSpPr>
          <p:nvPr/>
        </p:nvCxnSpPr>
        <p:spPr>
          <a:xfrm>
            <a:off x="5721982" y="1400594"/>
            <a:ext cx="4367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AED502-1F2A-4339-B6E3-A74A5249A204}"/>
              </a:ext>
            </a:extLst>
          </p:cNvPr>
          <p:cNvCxnSpPr>
            <a:cxnSpLocks/>
          </p:cNvCxnSpPr>
          <p:nvPr/>
        </p:nvCxnSpPr>
        <p:spPr>
          <a:xfrm>
            <a:off x="1045049" y="1400594"/>
            <a:ext cx="0" cy="2623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BBAFD5-4408-4A0B-BC64-082594188310}"/>
              </a:ext>
            </a:extLst>
          </p:cNvPr>
          <p:cNvCxnSpPr/>
          <p:nvPr/>
        </p:nvCxnSpPr>
        <p:spPr>
          <a:xfrm>
            <a:off x="10089514" y="1400594"/>
            <a:ext cx="0" cy="524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965AC0D-6499-446C-8F54-41F1CB3B5B66}"/>
              </a:ext>
            </a:extLst>
          </p:cNvPr>
          <p:cNvSpPr/>
          <p:nvPr/>
        </p:nvSpPr>
        <p:spPr>
          <a:xfrm>
            <a:off x="154769" y="1635881"/>
            <a:ext cx="2230860" cy="49467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Backpressure Test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167861-A867-42AF-BA33-62317F811688}"/>
              </a:ext>
            </a:extLst>
          </p:cNvPr>
          <p:cNvSpPr/>
          <p:nvPr/>
        </p:nvSpPr>
        <p:spPr>
          <a:xfrm>
            <a:off x="4711959" y="1651053"/>
            <a:ext cx="2076137" cy="49467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Isochronal Test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8205793-CB86-432F-A917-3FABCE135E16}"/>
              </a:ext>
            </a:extLst>
          </p:cNvPr>
          <p:cNvSpPr/>
          <p:nvPr/>
        </p:nvSpPr>
        <p:spPr>
          <a:xfrm>
            <a:off x="8640874" y="1651053"/>
            <a:ext cx="2743286" cy="49467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Modified Isochronal Test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A0B8AD8-3A2E-47AA-A520-921B71A49DF1}"/>
              </a:ext>
            </a:extLst>
          </p:cNvPr>
          <p:cNvSpPr/>
          <p:nvPr/>
        </p:nvSpPr>
        <p:spPr>
          <a:xfrm>
            <a:off x="2210355" y="1929877"/>
            <a:ext cx="1944652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b="1" dirty="0"/>
              <a:t>Pierce and Rawlins (1929)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64ED1A9-2ED2-46E6-B892-7F3512D35F77}"/>
              </a:ext>
            </a:extLst>
          </p:cNvPr>
          <p:cNvSpPr/>
          <p:nvPr/>
        </p:nvSpPr>
        <p:spPr>
          <a:xfrm>
            <a:off x="10619893" y="2006041"/>
            <a:ext cx="1572556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b="1" dirty="0"/>
              <a:t>Katz el al (1959)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E0CD0A4-780E-47DB-96DB-399874666F89}"/>
              </a:ext>
            </a:extLst>
          </p:cNvPr>
          <p:cNvSpPr/>
          <p:nvPr/>
        </p:nvSpPr>
        <p:spPr>
          <a:xfrm>
            <a:off x="6585382" y="1888933"/>
            <a:ext cx="1944652" cy="4359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400" b="1" dirty="0" err="1"/>
              <a:t>Cullender</a:t>
            </a:r>
            <a:r>
              <a:rPr lang="en-ID" sz="1400" b="1" dirty="0"/>
              <a:t> (1955)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17D321-572E-42DE-8144-BCA0E65131D0}"/>
              </a:ext>
            </a:extLst>
          </p:cNvPr>
          <p:cNvCxnSpPr>
            <a:cxnSpLocks/>
          </p:cNvCxnSpPr>
          <p:nvPr/>
        </p:nvCxnSpPr>
        <p:spPr>
          <a:xfrm>
            <a:off x="1045049" y="2130557"/>
            <a:ext cx="0" cy="3220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5AB93F-C1FE-4BEC-B4C4-078A5A7A8D3E}"/>
              </a:ext>
            </a:extLst>
          </p:cNvPr>
          <p:cNvCxnSpPr>
            <a:cxnSpLocks/>
          </p:cNvCxnSpPr>
          <p:nvPr/>
        </p:nvCxnSpPr>
        <p:spPr>
          <a:xfrm>
            <a:off x="5721982" y="2166644"/>
            <a:ext cx="0" cy="3220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E9A06C-FDED-42FF-A3D2-CA1FAD0923A5}"/>
              </a:ext>
            </a:extLst>
          </p:cNvPr>
          <p:cNvCxnSpPr>
            <a:cxnSpLocks/>
          </p:cNvCxnSpPr>
          <p:nvPr/>
        </p:nvCxnSpPr>
        <p:spPr>
          <a:xfrm>
            <a:off x="10123867" y="2166644"/>
            <a:ext cx="0" cy="3220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6BFB8D-8106-4529-AB63-4FA34C171073}"/>
              </a:ext>
            </a:extLst>
          </p:cNvPr>
          <p:cNvCxnSpPr>
            <a:cxnSpLocks/>
          </p:cNvCxnSpPr>
          <p:nvPr/>
        </p:nvCxnSpPr>
        <p:spPr>
          <a:xfrm flipH="1">
            <a:off x="1064099" y="4506488"/>
            <a:ext cx="49097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39E317-1C32-4743-9371-A9A94CEC4F1D}"/>
              </a:ext>
            </a:extLst>
          </p:cNvPr>
          <p:cNvCxnSpPr>
            <a:cxnSpLocks/>
          </p:cNvCxnSpPr>
          <p:nvPr/>
        </p:nvCxnSpPr>
        <p:spPr>
          <a:xfrm>
            <a:off x="5954755" y="4506488"/>
            <a:ext cx="4367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0918BA-7CEF-42BF-AF4D-A6B1406AE094}"/>
              </a:ext>
            </a:extLst>
          </p:cNvPr>
          <p:cNvCxnSpPr>
            <a:cxnSpLocks/>
          </p:cNvCxnSpPr>
          <p:nvPr/>
        </p:nvCxnSpPr>
        <p:spPr>
          <a:xfrm>
            <a:off x="1057749" y="4145741"/>
            <a:ext cx="0" cy="3797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A22E39-788E-41CF-AA76-ED4168DA5B9B}"/>
              </a:ext>
            </a:extLst>
          </p:cNvPr>
          <p:cNvCxnSpPr>
            <a:cxnSpLocks/>
          </p:cNvCxnSpPr>
          <p:nvPr/>
        </p:nvCxnSpPr>
        <p:spPr>
          <a:xfrm>
            <a:off x="5721982" y="4220810"/>
            <a:ext cx="0" cy="3891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E2736B-6C24-4EBD-8D6B-AA57FA60D4D9}"/>
              </a:ext>
            </a:extLst>
          </p:cNvPr>
          <p:cNvCxnSpPr>
            <a:cxnSpLocks/>
          </p:cNvCxnSpPr>
          <p:nvPr/>
        </p:nvCxnSpPr>
        <p:spPr>
          <a:xfrm>
            <a:off x="10322287" y="4213818"/>
            <a:ext cx="0" cy="3185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5544675-6BED-4AB5-B5CC-5AA250BD77E3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507C89"/>
                </a:solidFill>
              </a:rPr>
              <a:t>Analisa Uji </a:t>
            </a:r>
            <a:r>
              <a:rPr lang="en-US" sz="2000" b="1" i="1" dirty="0" err="1">
                <a:solidFill>
                  <a:schemeClr val="accent3"/>
                </a:solidFill>
              </a:rPr>
              <a:t>Sumur</a:t>
            </a:r>
            <a:endParaRPr lang="en-ID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80CB7CF-F568-4BEA-8E3E-02962F322CE1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09D7BF-223C-4082-8C14-0389AE7DD0E7}"/>
              </a:ext>
            </a:extLst>
          </p:cNvPr>
          <p:cNvSpPr txBox="1"/>
          <p:nvPr/>
        </p:nvSpPr>
        <p:spPr>
          <a:xfrm>
            <a:off x="137267" y="567341"/>
            <a:ext cx="934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Deliverability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Test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5E8F9-31BB-4717-9CE6-91F2D7010722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  <a:r>
              <a:rPr lang="en-ID" sz="2800" b="1" dirty="0"/>
              <a:t>0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4181090-E0D3-464D-8349-43CD3042A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90" y="2387843"/>
            <a:ext cx="2168434" cy="198691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2FDC0F1-64E3-432B-B957-D5E4D28A3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346" y="2419988"/>
            <a:ext cx="2168434" cy="19726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D52BAAF-4F69-459A-85FA-62F33EFC8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4278" y="2442007"/>
            <a:ext cx="2168434" cy="197263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36A15D3-C44D-40F0-BF52-18BF1326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937" y="4573444"/>
            <a:ext cx="3446286" cy="206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099EA4-FF49-4AD1-86F2-4782EF745BF8}"/>
              </a:ext>
            </a:extLst>
          </p:cNvPr>
          <p:cNvSpPr txBox="1"/>
          <p:nvPr/>
        </p:nvSpPr>
        <p:spPr>
          <a:xfrm>
            <a:off x="7557708" y="5015730"/>
            <a:ext cx="3630987" cy="92333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Deliverability Curve </a:t>
            </a:r>
            <a:r>
              <a:rPr lang="en-US" b="1" dirty="0" err="1"/>
              <a:t>menunjukkan</a:t>
            </a:r>
            <a:r>
              <a:rPr lang="en-US" b="1" dirty="0"/>
              <a:t> </a:t>
            </a:r>
            <a:r>
              <a:rPr lang="en-US" b="1" dirty="0" err="1"/>
              <a:t>potensi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reservoir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52495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81372" y="2019244"/>
            <a:ext cx="19130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TOPIK:</a:t>
            </a:r>
            <a:endParaRPr lang="en-ID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2584524">
            <a:off x="10749160" y="4498496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 rot="2584524">
            <a:off x="11099866" y="5462846"/>
            <a:ext cx="1271587" cy="2023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011"/>
          <a:stretch/>
        </p:blipFill>
        <p:spPr>
          <a:xfrm>
            <a:off x="11087905" y="6146927"/>
            <a:ext cx="594381" cy="550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403" y="6072511"/>
            <a:ext cx="495661" cy="6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4DB1A3-154D-40F2-B6F2-A2F6280FC34C}"/>
              </a:ext>
            </a:extLst>
          </p:cNvPr>
          <p:cNvSpPr/>
          <p:nvPr/>
        </p:nvSpPr>
        <p:spPr>
          <a:xfrm rot="5400000">
            <a:off x="2155787" y="-1637327"/>
            <a:ext cx="1077218" cy="5388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BFDD7-003D-49B8-97BC-6BCF1FD9BCC7}"/>
              </a:ext>
            </a:extLst>
          </p:cNvPr>
          <p:cNvSpPr txBox="1"/>
          <p:nvPr/>
        </p:nvSpPr>
        <p:spPr>
          <a:xfrm>
            <a:off x="201792" y="899519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Saat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Pemboran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BE2CE-6457-41DE-8841-111BE082E2B2}"/>
              </a:ext>
            </a:extLst>
          </p:cNvPr>
          <p:cNvSpPr txBox="1"/>
          <p:nvPr/>
        </p:nvSpPr>
        <p:spPr>
          <a:xfrm>
            <a:off x="-1169220" y="504567"/>
            <a:ext cx="5388796" cy="356244"/>
          </a:xfrm>
          <a:prstGeom prst="rect">
            <a:avLst/>
          </a:prstGeom>
          <a:noFill/>
        </p:spPr>
        <p:txBody>
          <a:bodyPr wrap="square" lIns="72000" tIns="0" rIns="36000" bIns="0" rtlCol="0">
            <a:no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Penilaian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Formasi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C082F-CCBF-4F49-8ED1-7979AD01C262}"/>
              </a:ext>
            </a:extLst>
          </p:cNvPr>
          <p:cNvSpPr txBox="1"/>
          <p:nvPr/>
        </p:nvSpPr>
        <p:spPr>
          <a:xfrm flipH="1">
            <a:off x="913893" y="2727130"/>
            <a:ext cx="97990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Roboto"/>
              </a:rPr>
              <a:t>MUD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Roboto"/>
              </a:rPr>
              <a:t>WIRELINE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LOGGING</a:t>
            </a: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Roboto"/>
              </a:rPr>
              <a:t>ANALISA </a:t>
            </a:r>
            <a:r>
              <a:rPr lang="en-US" sz="3200" b="1" dirty="0">
                <a:solidFill>
                  <a:srgbClr val="44546A"/>
                </a:solidFill>
                <a:latin typeface="Roboto"/>
              </a:rPr>
              <a:t>KUALITATIF</a:t>
            </a: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latin typeface="Roboto"/>
              </a:rPr>
              <a:t>ANALISA</a:t>
            </a:r>
            <a:r>
              <a:rPr lang="en-US" sz="3200" b="1" dirty="0">
                <a:solidFill>
                  <a:srgbClr val="44546A"/>
                </a:solidFill>
                <a:latin typeface="Roboto"/>
              </a:rPr>
              <a:t> KUANTITATIF</a:t>
            </a:r>
            <a:endParaRPr lang="en-US" sz="3200" b="1" dirty="0">
              <a:solidFill>
                <a:srgbClr val="008000"/>
              </a:solidFill>
              <a:latin typeface="Robo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Roboto"/>
              </a:rPr>
              <a:t>CORING DAN </a:t>
            </a:r>
            <a:r>
              <a:rPr lang="en-US" sz="3200" b="1" dirty="0">
                <a:solidFill>
                  <a:srgbClr val="008000"/>
                </a:solidFill>
                <a:latin typeface="Roboto"/>
              </a:rPr>
              <a:t>ANALISA CORE</a:t>
            </a:r>
          </a:p>
        </p:txBody>
      </p:sp>
    </p:spTree>
    <p:extLst>
      <p:ext uri="{BB962C8B-B14F-4D97-AF65-F5344CB8AC3E}">
        <p14:creationId xmlns:p14="http://schemas.microsoft.com/office/powerpoint/2010/main" val="120863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577516" y="32037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Modullar</a:t>
            </a:r>
            <a:r>
              <a:rPr lang="en-US" sz="48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Formation </a:t>
            </a:r>
            <a:r>
              <a:rPr lang="en-US" sz="4800" b="1" i="1" spc="100" dirty="0">
                <a:solidFill>
                  <a:srgbClr val="8CBABE"/>
                </a:solidFill>
                <a:latin typeface="Roboto Medium" charset="0"/>
                <a:ea typeface="Roboto Black" charset="0"/>
                <a:cs typeface="Roboto Black" charset="0"/>
              </a:rPr>
              <a:t>Dynamic Tester</a:t>
            </a:r>
            <a:endParaRPr lang="en-US" sz="4800" b="1" i="1" spc="100" dirty="0">
              <a:solidFill>
                <a:srgbClr val="8CBABE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2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167643" y="608421"/>
            <a:ext cx="8970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Sejarah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dirty="0" err="1">
                <a:solidFill>
                  <a:srgbClr val="FFC000"/>
                </a:solidFill>
              </a:rPr>
              <a:t>Modullar</a:t>
            </a:r>
            <a:r>
              <a:rPr lang="en-US" sz="2400" b="1" i="1" dirty="0">
                <a:solidFill>
                  <a:srgbClr val="FFC000"/>
                </a:solidFill>
              </a:rPr>
              <a:t> Formation Dynamics Tester </a:t>
            </a:r>
            <a:r>
              <a:rPr lang="en-US" sz="2400" b="1" dirty="0"/>
              <a:t>(MDT)</a:t>
            </a:r>
            <a:endParaRPr lang="en-ID" sz="2400" dirty="0"/>
          </a:p>
          <a:p>
            <a:endParaRPr lang="en-US" sz="2400" b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F1A600-41E7-4084-9209-93336A47DC96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507C89"/>
                </a:solidFill>
              </a:rPr>
              <a:t>Modullar</a:t>
            </a:r>
            <a:r>
              <a:rPr lang="en-US" sz="2000" b="1" i="1" dirty="0">
                <a:solidFill>
                  <a:srgbClr val="507C89"/>
                </a:solidFill>
              </a:rPr>
              <a:t> Formation </a:t>
            </a:r>
            <a:r>
              <a:rPr lang="en-US" sz="2000" b="1" i="1" dirty="0">
                <a:solidFill>
                  <a:schemeClr val="accent3"/>
                </a:solidFill>
              </a:rPr>
              <a:t>Dynamics Tester </a:t>
            </a:r>
            <a:r>
              <a:rPr lang="en-US" sz="2000" b="1" dirty="0"/>
              <a:t>(MDT)</a:t>
            </a:r>
            <a:endParaRPr lang="en-ID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7B0DE0-DDF0-4DF0-8D2E-34784C31165A}"/>
              </a:ext>
            </a:extLst>
          </p:cNvPr>
          <p:cNvSpPr txBox="1">
            <a:spLocks/>
          </p:cNvSpPr>
          <p:nvPr/>
        </p:nvSpPr>
        <p:spPr>
          <a:xfrm>
            <a:off x="1540767" y="5176773"/>
            <a:ext cx="10341257" cy="270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BFEE910-C8AA-4433-BD57-5FFFCFDDD218}"/>
              </a:ext>
            </a:extLst>
          </p:cNvPr>
          <p:cNvSpPr txBox="1">
            <a:spLocks/>
          </p:cNvSpPr>
          <p:nvPr/>
        </p:nvSpPr>
        <p:spPr>
          <a:xfrm>
            <a:off x="1475454" y="5232336"/>
            <a:ext cx="10341257" cy="270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34">
            <a:extLst>
              <a:ext uri="{FF2B5EF4-FFF2-40B4-BE49-F238E27FC236}">
                <a16:creationId xmlns:a16="http://schemas.microsoft.com/office/drawing/2014/main" id="{1F17A322-FD1B-4EB2-BE7C-8D96F7D875B1}"/>
              </a:ext>
            </a:extLst>
          </p:cNvPr>
          <p:cNvSpPr>
            <a:spLocks/>
          </p:cNvSpPr>
          <p:nvPr/>
        </p:nvSpPr>
        <p:spPr bwMode="auto">
          <a:xfrm>
            <a:off x="1663365" y="5207123"/>
            <a:ext cx="833190" cy="833189"/>
          </a:xfrm>
          <a:custGeom>
            <a:avLst/>
            <a:gdLst>
              <a:gd name="T0" fmla="*/ 400 w 801"/>
              <a:gd name="T1" fmla="*/ 0 h 801"/>
              <a:gd name="T2" fmla="*/ 451 w 801"/>
              <a:gd name="T3" fmla="*/ 2 h 801"/>
              <a:gd name="T4" fmla="*/ 499 w 801"/>
              <a:gd name="T5" fmla="*/ 11 h 801"/>
              <a:gd name="T6" fmla="*/ 545 w 801"/>
              <a:gd name="T7" fmla="*/ 26 h 801"/>
              <a:gd name="T8" fmla="*/ 588 w 801"/>
              <a:gd name="T9" fmla="*/ 46 h 801"/>
              <a:gd name="T10" fmla="*/ 629 w 801"/>
              <a:gd name="T11" fmla="*/ 71 h 801"/>
              <a:gd name="T12" fmla="*/ 667 w 801"/>
              <a:gd name="T13" fmla="*/ 101 h 801"/>
              <a:gd name="T14" fmla="*/ 700 w 801"/>
              <a:gd name="T15" fmla="*/ 134 h 801"/>
              <a:gd name="T16" fmla="*/ 729 w 801"/>
              <a:gd name="T17" fmla="*/ 171 h 801"/>
              <a:gd name="T18" fmla="*/ 754 w 801"/>
              <a:gd name="T19" fmla="*/ 211 h 801"/>
              <a:gd name="T20" fmla="*/ 774 w 801"/>
              <a:gd name="T21" fmla="*/ 256 h 801"/>
              <a:gd name="T22" fmla="*/ 788 w 801"/>
              <a:gd name="T23" fmla="*/ 301 h 801"/>
              <a:gd name="T24" fmla="*/ 798 w 801"/>
              <a:gd name="T25" fmla="*/ 350 h 801"/>
              <a:gd name="T26" fmla="*/ 801 w 801"/>
              <a:gd name="T27" fmla="*/ 400 h 801"/>
              <a:gd name="T28" fmla="*/ 798 w 801"/>
              <a:gd name="T29" fmla="*/ 451 h 801"/>
              <a:gd name="T30" fmla="*/ 788 w 801"/>
              <a:gd name="T31" fmla="*/ 499 h 801"/>
              <a:gd name="T32" fmla="*/ 774 w 801"/>
              <a:gd name="T33" fmla="*/ 545 h 801"/>
              <a:gd name="T34" fmla="*/ 754 w 801"/>
              <a:gd name="T35" fmla="*/ 589 h 801"/>
              <a:gd name="T36" fmla="*/ 729 w 801"/>
              <a:gd name="T37" fmla="*/ 630 h 801"/>
              <a:gd name="T38" fmla="*/ 700 w 801"/>
              <a:gd name="T39" fmla="*/ 667 h 801"/>
              <a:gd name="T40" fmla="*/ 667 w 801"/>
              <a:gd name="T41" fmla="*/ 700 h 801"/>
              <a:gd name="T42" fmla="*/ 629 w 801"/>
              <a:gd name="T43" fmla="*/ 730 h 801"/>
              <a:gd name="T44" fmla="*/ 588 w 801"/>
              <a:gd name="T45" fmla="*/ 755 h 801"/>
              <a:gd name="T46" fmla="*/ 545 w 801"/>
              <a:gd name="T47" fmla="*/ 774 h 801"/>
              <a:gd name="T48" fmla="*/ 499 w 801"/>
              <a:gd name="T49" fmla="*/ 789 h 801"/>
              <a:gd name="T50" fmla="*/ 451 w 801"/>
              <a:gd name="T51" fmla="*/ 798 h 801"/>
              <a:gd name="T52" fmla="*/ 400 w 801"/>
              <a:gd name="T53" fmla="*/ 801 h 801"/>
              <a:gd name="T54" fmla="*/ 350 w 801"/>
              <a:gd name="T55" fmla="*/ 798 h 801"/>
              <a:gd name="T56" fmla="*/ 301 w 801"/>
              <a:gd name="T57" fmla="*/ 789 h 801"/>
              <a:gd name="T58" fmla="*/ 255 w 801"/>
              <a:gd name="T59" fmla="*/ 774 h 801"/>
              <a:gd name="T60" fmla="*/ 212 w 801"/>
              <a:gd name="T61" fmla="*/ 755 h 801"/>
              <a:gd name="T62" fmla="*/ 171 w 801"/>
              <a:gd name="T63" fmla="*/ 730 h 801"/>
              <a:gd name="T64" fmla="*/ 134 w 801"/>
              <a:gd name="T65" fmla="*/ 700 h 801"/>
              <a:gd name="T66" fmla="*/ 101 w 801"/>
              <a:gd name="T67" fmla="*/ 667 h 801"/>
              <a:gd name="T68" fmla="*/ 71 w 801"/>
              <a:gd name="T69" fmla="*/ 630 h 801"/>
              <a:gd name="T70" fmla="*/ 46 w 801"/>
              <a:gd name="T71" fmla="*/ 589 h 801"/>
              <a:gd name="T72" fmla="*/ 26 w 801"/>
              <a:gd name="T73" fmla="*/ 545 h 801"/>
              <a:gd name="T74" fmla="*/ 11 w 801"/>
              <a:gd name="T75" fmla="*/ 499 h 801"/>
              <a:gd name="T76" fmla="*/ 2 w 801"/>
              <a:gd name="T77" fmla="*/ 451 h 801"/>
              <a:gd name="T78" fmla="*/ 0 w 801"/>
              <a:gd name="T79" fmla="*/ 400 h 801"/>
              <a:gd name="T80" fmla="*/ 2 w 801"/>
              <a:gd name="T81" fmla="*/ 350 h 801"/>
              <a:gd name="T82" fmla="*/ 11 w 801"/>
              <a:gd name="T83" fmla="*/ 301 h 801"/>
              <a:gd name="T84" fmla="*/ 26 w 801"/>
              <a:gd name="T85" fmla="*/ 256 h 801"/>
              <a:gd name="T86" fmla="*/ 46 w 801"/>
              <a:gd name="T87" fmla="*/ 211 h 801"/>
              <a:gd name="T88" fmla="*/ 71 w 801"/>
              <a:gd name="T89" fmla="*/ 171 h 801"/>
              <a:gd name="T90" fmla="*/ 101 w 801"/>
              <a:gd name="T91" fmla="*/ 134 h 801"/>
              <a:gd name="T92" fmla="*/ 134 w 801"/>
              <a:gd name="T93" fmla="*/ 101 h 801"/>
              <a:gd name="T94" fmla="*/ 171 w 801"/>
              <a:gd name="T95" fmla="*/ 71 h 801"/>
              <a:gd name="T96" fmla="*/ 212 w 801"/>
              <a:gd name="T97" fmla="*/ 46 h 801"/>
              <a:gd name="T98" fmla="*/ 255 w 801"/>
              <a:gd name="T99" fmla="*/ 26 h 801"/>
              <a:gd name="T100" fmla="*/ 301 w 801"/>
              <a:gd name="T101" fmla="*/ 11 h 801"/>
              <a:gd name="T102" fmla="*/ 350 w 801"/>
              <a:gd name="T103" fmla="*/ 2 h 801"/>
              <a:gd name="T104" fmla="*/ 400 w 801"/>
              <a:gd name="T105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1" h="801">
                <a:moveTo>
                  <a:pt x="400" y="0"/>
                </a:moveTo>
                <a:lnTo>
                  <a:pt x="451" y="2"/>
                </a:lnTo>
                <a:lnTo>
                  <a:pt x="499" y="11"/>
                </a:lnTo>
                <a:lnTo>
                  <a:pt x="545" y="26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1"/>
                </a:lnTo>
                <a:lnTo>
                  <a:pt x="774" y="256"/>
                </a:lnTo>
                <a:lnTo>
                  <a:pt x="788" y="301"/>
                </a:lnTo>
                <a:lnTo>
                  <a:pt x="798" y="350"/>
                </a:lnTo>
                <a:lnTo>
                  <a:pt x="801" y="400"/>
                </a:lnTo>
                <a:lnTo>
                  <a:pt x="798" y="451"/>
                </a:lnTo>
                <a:lnTo>
                  <a:pt x="788" y="499"/>
                </a:lnTo>
                <a:lnTo>
                  <a:pt x="774" y="545"/>
                </a:lnTo>
                <a:lnTo>
                  <a:pt x="754" y="589"/>
                </a:lnTo>
                <a:lnTo>
                  <a:pt x="729" y="630"/>
                </a:lnTo>
                <a:lnTo>
                  <a:pt x="700" y="667"/>
                </a:lnTo>
                <a:lnTo>
                  <a:pt x="667" y="700"/>
                </a:lnTo>
                <a:lnTo>
                  <a:pt x="629" y="730"/>
                </a:lnTo>
                <a:lnTo>
                  <a:pt x="588" y="755"/>
                </a:lnTo>
                <a:lnTo>
                  <a:pt x="545" y="774"/>
                </a:lnTo>
                <a:lnTo>
                  <a:pt x="499" y="789"/>
                </a:lnTo>
                <a:lnTo>
                  <a:pt x="451" y="798"/>
                </a:lnTo>
                <a:lnTo>
                  <a:pt x="400" y="801"/>
                </a:lnTo>
                <a:lnTo>
                  <a:pt x="350" y="798"/>
                </a:lnTo>
                <a:lnTo>
                  <a:pt x="301" y="789"/>
                </a:lnTo>
                <a:lnTo>
                  <a:pt x="255" y="774"/>
                </a:lnTo>
                <a:lnTo>
                  <a:pt x="212" y="755"/>
                </a:lnTo>
                <a:lnTo>
                  <a:pt x="171" y="730"/>
                </a:lnTo>
                <a:lnTo>
                  <a:pt x="134" y="700"/>
                </a:lnTo>
                <a:lnTo>
                  <a:pt x="101" y="667"/>
                </a:lnTo>
                <a:lnTo>
                  <a:pt x="71" y="630"/>
                </a:lnTo>
                <a:lnTo>
                  <a:pt x="46" y="589"/>
                </a:lnTo>
                <a:lnTo>
                  <a:pt x="26" y="545"/>
                </a:lnTo>
                <a:lnTo>
                  <a:pt x="11" y="499"/>
                </a:lnTo>
                <a:lnTo>
                  <a:pt x="2" y="451"/>
                </a:lnTo>
                <a:lnTo>
                  <a:pt x="0" y="400"/>
                </a:lnTo>
                <a:lnTo>
                  <a:pt x="2" y="350"/>
                </a:lnTo>
                <a:lnTo>
                  <a:pt x="11" y="301"/>
                </a:lnTo>
                <a:lnTo>
                  <a:pt x="26" y="256"/>
                </a:lnTo>
                <a:lnTo>
                  <a:pt x="46" y="211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6"/>
                </a:lnTo>
                <a:lnTo>
                  <a:pt x="301" y="11"/>
                </a:lnTo>
                <a:lnTo>
                  <a:pt x="350" y="2"/>
                </a:lnTo>
                <a:lnTo>
                  <a:pt x="400" y="0"/>
                </a:lnTo>
                <a:close/>
              </a:path>
            </a:pathLst>
          </a:custGeom>
          <a:solidFill>
            <a:srgbClr val="F5A3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3" name="Freeform 35">
            <a:extLst>
              <a:ext uri="{FF2B5EF4-FFF2-40B4-BE49-F238E27FC236}">
                <a16:creationId xmlns:a16="http://schemas.microsoft.com/office/drawing/2014/main" id="{85F0A81F-3F42-4939-B666-BD49E22AAD23}"/>
              </a:ext>
            </a:extLst>
          </p:cNvPr>
          <p:cNvSpPr>
            <a:spLocks/>
          </p:cNvSpPr>
          <p:nvPr/>
        </p:nvSpPr>
        <p:spPr bwMode="auto">
          <a:xfrm>
            <a:off x="1663369" y="3557386"/>
            <a:ext cx="2869875" cy="2748173"/>
          </a:xfrm>
          <a:custGeom>
            <a:avLst/>
            <a:gdLst>
              <a:gd name="T0" fmla="*/ 499 w 2759"/>
              <a:gd name="T1" fmla="*/ 12 h 2642"/>
              <a:gd name="T2" fmla="*/ 629 w 2759"/>
              <a:gd name="T3" fmla="*/ 71 h 2642"/>
              <a:gd name="T4" fmla="*/ 729 w 2759"/>
              <a:gd name="T5" fmla="*/ 171 h 2642"/>
              <a:gd name="T6" fmla="*/ 788 w 2759"/>
              <a:gd name="T7" fmla="*/ 302 h 2642"/>
              <a:gd name="T8" fmla="*/ 798 w 2759"/>
              <a:gd name="T9" fmla="*/ 451 h 2642"/>
              <a:gd name="T10" fmla="*/ 753 w 2759"/>
              <a:gd name="T11" fmla="*/ 591 h 2642"/>
              <a:gd name="T12" fmla="*/ 663 w 2759"/>
              <a:gd name="T13" fmla="*/ 703 h 2642"/>
              <a:gd name="T14" fmla="*/ 540 w 2759"/>
              <a:gd name="T15" fmla="*/ 777 h 2642"/>
              <a:gd name="T16" fmla="*/ 443 w 2759"/>
              <a:gd name="T17" fmla="*/ 1379 h 2642"/>
              <a:gd name="T18" fmla="*/ 627 w 2759"/>
              <a:gd name="T19" fmla="*/ 1421 h 2642"/>
              <a:gd name="T20" fmla="*/ 785 w 2759"/>
              <a:gd name="T21" fmla="*/ 1515 h 2642"/>
              <a:gd name="T22" fmla="*/ 908 w 2759"/>
              <a:gd name="T23" fmla="*/ 1651 h 2642"/>
              <a:gd name="T24" fmla="*/ 985 w 2759"/>
              <a:gd name="T25" fmla="*/ 1819 h 2642"/>
              <a:gd name="T26" fmla="*/ 2127 w 2759"/>
              <a:gd name="T27" fmla="*/ 1944 h 2642"/>
              <a:gd name="T28" fmla="*/ 2141 w 2759"/>
              <a:gd name="T29" fmla="*/ 2106 h 2642"/>
              <a:gd name="T30" fmla="*/ 2209 w 2759"/>
              <a:gd name="T31" fmla="*/ 2268 h 2642"/>
              <a:gd name="T32" fmla="*/ 2325 w 2759"/>
              <a:gd name="T33" fmla="*/ 2396 h 2642"/>
              <a:gd name="T34" fmla="*/ 2476 w 2759"/>
              <a:gd name="T35" fmla="*/ 2481 h 2642"/>
              <a:gd name="T36" fmla="*/ 2607 w 2759"/>
              <a:gd name="T37" fmla="*/ 2489 h 2642"/>
              <a:gd name="T38" fmla="*/ 2670 w 2759"/>
              <a:gd name="T39" fmla="*/ 2463 h 2642"/>
              <a:gd name="T40" fmla="*/ 2733 w 2759"/>
              <a:gd name="T41" fmla="*/ 2490 h 2642"/>
              <a:gd name="T42" fmla="*/ 2759 w 2759"/>
              <a:gd name="T43" fmla="*/ 2552 h 2642"/>
              <a:gd name="T44" fmla="*/ 2733 w 2759"/>
              <a:gd name="T45" fmla="*/ 2616 h 2642"/>
              <a:gd name="T46" fmla="*/ 2670 w 2759"/>
              <a:gd name="T47" fmla="*/ 2642 h 2642"/>
              <a:gd name="T48" fmla="*/ 2614 w 2759"/>
              <a:gd name="T49" fmla="*/ 2623 h 2642"/>
              <a:gd name="T50" fmla="*/ 2528 w 2759"/>
              <a:gd name="T51" fmla="*/ 2583 h 2642"/>
              <a:gd name="T52" fmla="*/ 2356 w 2759"/>
              <a:gd name="T53" fmla="*/ 2519 h 2642"/>
              <a:gd name="T54" fmla="*/ 2214 w 2759"/>
              <a:gd name="T55" fmla="*/ 2410 h 2642"/>
              <a:gd name="T56" fmla="*/ 2109 w 2759"/>
              <a:gd name="T57" fmla="*/ 2265 h 2642"/>
              <a:gd name="T58" fmla="*/ 2051 w 2759"/>
              <a:gd name="T59" fmla="*/ 2092 h 2642"/>
              <a:gd name="T60" fmla="*/ 924 w 2759"/>
              <a:gd name="T61" fmla="*/ 1986 h 2642"/>
              <a:gd name="T62" fmla="*/ 893 w 2759"/>
              <a:gd name="T63" fmla="*/ 1810 h 2642"/>
              <a:gd name="T64" fmla="*/ 809 w 2759"/>
              <a:gd name="T65" fmla="*/ 1658 h 2642"/>
              <a:gd name="T66" fmla="*/ 680 w 2759"/>
              <a:gd name="T67" fmla="*/ 1544 h 2642"/>
              <a:gd name="T68" fmla="*/ 520 w 2759"/>
              <a:gd name="T69" fmla="*/ 1477 h 2642"/>
              <a:gd name="T70" fmla="*/ 358 w 2759"/>
              <a:gd name="T71" fmla="*/ 1463 h 2642"/>
              <a:gd name="T72" fmla="*/ 261 w 2759"/>
              <a:gd name="T73" fmla="*/ 777 h 2642"/>
              <a:gd name="T74" fmla="*/ 137 w 2759"/>
              <a:gd name="T75" fmla="*/ 703 h 2642"/>
              <a:gd name="T76" fmla="*/ 47 w 2759"/>
              <a:gd name="T77" fmla="*/ 591 h 2642"/>
              <a:gd name="T78" fmla="*/ 2 w 2759"/>
              <a:gd name="T79" fmla="*/ 451 h 2642"/>
              <a:gd name="T80" fmla="*/ 11 w 2759"/>
              <a:gd name="T81" fmla="*/ 302 h 2642"/>
              <a:gd name="T82" fmla="*/ 71 w 2759"/>
              <a:gd name="T83" fmla="*/ 171 h 2642"/>
              <a:gd name="T84" fmla="*/ 171 w 2759"/>
              <a:gd name="T85" fmla="*/ 71 h 2642"/>
              <a:gd name="T86" fmla="*/ 301 w 2759"/>
              <a:gd name="T87" fmla="*/ 1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59" h="2642">
                <a:moveTo>
                  <a:pt x="400" y="0"/>
                </a:moveTo>
                <a:lnTo>
                  <a:pt x="451" y="3"/>
                </a:lnTo>
                <a:lnTo>
                  <a:pt x="499" y="12"/>
                </a:lnTo>
                <a:lnTo>
                  <a:pt x="545" y="27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2"/>
                </a:lnTo>
                <a:lnTo>
                  <a:pt x="774" y="255"/>
                </a:lnTo>
                <a:lnTo>
                  <a:pt x="788" y="302"/>
                </a:lnTo>
                <a:lnTo>
                  <a:pt x="798" y="350"/>
                </a:lnTo>
                <a:lnTo>
                  <a:pt x="801" y="401"/>
                </a:lnTo>
                <a:lnTo>
                  <a:pt x="798" y="451"/>
                </a:lnTo>
                <a:lnTo>
                  <a:pt x="788" y="501"/>
                </a:lnTo>
                <a:lnTo>
                  <a:pt x="774" y="548"/>
                </a:lnTo>
                <a:lnTo>
                  <a:pt x="753" y="591"/>
                </a:lnTo>
                <a:lnTo>
                  <a:pt x="727" y="632"/>
                </a:lnTo>
                <a:lnTo>
                  <a:pt x="698" y="669"/>
                </a:lnTo>
                <a:lnTo>
                  <a:pt x="663" y="703"/>
                </a:lnTo>
                <a:lnTo>
                  <a:pt x="625" y="733"/>
                </a:lnTo>
                <a:lnTo>
                  <a:pt x="584" y="757"/>
                </a:lnTo>
                <a:lnTo>
                  <a:pt x="540" y="777"/>
                </a:lnTo>
                <a:lnTo>
                  <a:pt x="492" y="791"/>
                </a:lnTo>
                <a:lnTo>
                  <a:pt x="443" y="799"/>
                </a:lnTo>
                <a:lnTo>
                  <a:pt x="443" y="1379"/>
                </a:lnTo>
                <a:lnTo>
                  <a:pt x="507" y="1387"/>
                </a:lnTo>
                <a:lnTo>
                  <a:pt x="568" y="1402"/>
                </a:lnTo>
                <a:lnTo>
                  <a:pt x="627" y="1421"/>
                </a:lnTo>
                <a:lnTo>
                  <a:pt x="683" y="1447"/>
                </a:lnTo>
                <a:lnTo>
                  <a:pt x="736" y="1479"/>
                </a:lnTo>
                <a:lnTo>
                  <a:pt x="785" y="1515"/>
                </a:lnTo>
                <a:lnTo>
                  <a:pt x="831" y="1556"/>
                </a:lnTo>
                <a:lnTo>
                  <a:pt x="871" y="1602"/>
                </a:lnTo>
                <a:lnTo>
                  <a:pt x="908" y="1651"/>
                </a:lnTo>
                <a:lnTo>
                  <a:pt x="939" y="1704"/>
                </a:lnTo>
                <a:lnTo>
                  <a:pt x="965" y="1760"/>
                </a:lnTo>
                <a:lnTo>
                  <a:pt x="985" y="1819"/>
                </a:lnTo>
                <a:lnTo>
                  <a:pt x="1000" y="1880"/>
                </a:lnTo>
                <a:lnTo>
                  <a:pt x="1008" y="1944"/>
                </a:lnTo>
                <a:lnTo>
                  <a:pt x="2127" y="1944"/>
                </a:lnTo>
                <a:lnTo>
                  <a:pt x="2127" y="1986"/>
                </a:lnTo>
                <a:lnTo>
                  <a:pt x="2131" y="2047"/>
                </a:lnTo>
                <a:lnTo>
                  <a:pt x="2141" y="2106"/>
                </a:lnTo>
                <a:lnTo>
                  <a:pt x="2158" y="2163"/>
                </a:lnTo>
                <a:lnTo>
                  <a:pt x="2181" y="2217"/>
                </a:lnTo>
                <a:lnTo>
                  <a:pt x="2209" y="2268"/>
                </a:lnTo>
                <a:lnTo>
                  <a:pt x="2243" y="2315"/>
                </a:lnTo>
                <a:lnTo>
                  <a:pt x="2282" y="2358"/>
                </a:lnTo>
                <a:lnTo>
                  <a:pt x="2325" y="2396"/>
                </a:lnTo>
                <a:lnTo>
                  <a:pt x="2372" y="2429"/>
                </a:lnTo>
                <a:lnTo>
                  <a:pt x="2423" y="2458"/>
                </a:lnTo>
                <a:lnTo>
                  <a:pt x="2476" y="2481"/>
                </a:lnTo>
                <a:lnTo>
                  <a:pt x="2533" y="2496"/>
                </a:lnTo>
                <a:lnTo>
                  <a:pt x="2592" y="2507"/>
                </a:lnTo>
                <a:lnTo>
                  <a:pt x="2607" y="2489"/>
                </a:lnTo>
                <a:lnTo>
                  <a:pt x="2624" y="2475"/>
                </a:lnTo>
                <a:lnTo>
                  <a:pt x="2646" y="2466"/>
                </a:lnTo>
                <a:lnTo>
                  <a:pt x="2670" y="2463"/>
                </a:lnTo>
                <a:lnTo>
                  <a:pt x="2694" y="2466"/>
                </a:lnTo>
                <a:lnTo>
                  <a:pt x="2715" y="2475"/>
                </a:lnTo>
                <a:lnTo>
                  <a:pt x="2733" y="2490"/>
                </a:lnTo>
                <a:lnTo>
                  <a:pt x="2747" y="2508"/>
                </a:lnTo>
                <a:lnTo>
                  <a:pt x="2756" y="2529"/>
                </a:lnTo>
                <a:lnTo>
                  <a:pt x="2759" y="2552"/>
                </a:lnTo>
                <a:lnTo>
                  <a:pt x="2756" y="2576"/>
                </a:lnTo>
                <a:lnTo>
                  <a:pt x="2747" y="2598"/>
                </a:lnTo>
                <a:lnTo>
                  <a:pt x="2733" y="2616"/>
                </a:lnTo>
                <a:lnTo>
                  <a:pt x="2715" y="2631"/>
                </a:lnTo>
                <a:lnTo>
                  <a:pt x="2694" y="2640"/>
                </a:lnTo>
                <a:lnTo>
                  <a:pt x="2670" y="2642"/>
                </a:lnTo>
                <a:lnTo>
                  <a:pt x="2649" y="2640"/>
                </a:lnTo>
                <a:lnTo>
                  <a:pt x="2630" y="2633"/>
                </a:lnTo>
                <a:lnTo>
                  <a:pt x="2614" y="2623"/>
                </a:lnTo>
                <a:lnTo>
                  <a:pt x="2599" y="2609"/>
                </a:lnTo>
                <a:lnTo>
                  <a:pt x="2589" y="2592"/>
                </a:lnTo>
                <a:lnTo>
                  <a:pt x="2528" y="2583"/>
                </a:lnTo>
                <a:lnTo>
                  <a:pt x="2467" y="2567"/>
                </a:lnTo>
                <a:lnTo>
                  <a:pt x="2410" y="2545"/>
                </a:lnTo>
                <a:lnTo>
                  <a:pt x="2356" y="2519"/>
                </a:lnTo>
                <a:lnTo>
                  <a:pt x="2306" y="2487"/>
                </a:lnTo>
                <a:lnTo>
                  <a:pt x="2258" y="2451"/>
                </a:lnTo>
                <a:lnTo>
                  <a:pt x="2214" y="2410"/>
                </a:lnTo>
                <a:lnTo>
                  <a:pt x="2175" y="2366"/>
                </a:lnTo>
                <a:lnTo>
                  <a:pt x="2140" y="2317"/>
                </a:lnTo>
                <a:lnTo>
                  <a:pt x="2109" y="2265"/>
                </a:lnTo>
                <a:lnTo>
                  <a:pt x="2084" y="2210"/>
                </a:lnTo>
                <a:lnTo>
                  <a:pt x="2065" y="2152"/>
                </a:lnTo>
                <a:lnTo>
                  <a:pt x="2051" y="2092"/>
                </a:lnTo>
                <a:lnTo>
                  <a:pt x="2043" y="2029"/>
                </a:lnTo>
                <a:lnTo>
                  <a:pt x="924" y="2029"/>
                </a:lnTo>
                <a:lnTo>
                  <a:pt x="924" y="1986"/>
                </a:lnTo>
                <a:lnTo>
                  <a:pt x="920" y="1926"/>
                </a:lnTo>
                <a:lnTo>
                  <a:pt x="910" y="1867"/>
                </a:lnTo>
                <a:lnTo>
                  <a:pt x="893" y="1810"/>
                </a:lnTo>
                <a:lnTo>
                  <a:pt x="870" y="1756"/>
                </a:lnTo>
                <a:lnTo>
                  <a:pt x="842" y="1706"/>
                </a:lnTo>
                <a:lnTo>
                  <a:pt x="809" y="1658"/>
                </a:lnTo>
                <a:lnTo>
                  <a:pt x="770" y="1616"/>
                </a:lnTo>
                <a:lnTo>
                  <a:pt x="727" y="1578"/>
                </a:lnTo>
                <a:lnTo>
                  <a:pt x="680" y="1544"/>
                </a:lnTo>
                <a:lnTo>
                  <a:pt x="630" y="1516"/>
                </a:lnTo>
                <a:lnTo>
                  <a:pt x="577" y="1494"/>
                </a:lnTo>
                <a:lnTo>
                  <a:pt x="520" y="1477"/>
                </a:lnTo>
                <a:lnTo>
                  <a:pt x="461" y="1466"/>
                </a:lnTo>
                <a:lnTo>
                  <a:pt x="400" y="1463"/>
                </a:lnTo>
                <a:lnTo>
                  <a:pt x="358" y="1463"/>
                </a:lnTo>
                <a:lnTo>
                  <a:pt x="358" y="799"/>
                </a:lnTo>
                <a:lnTo>
                  <a:pt x="309" y="791"/>
                </a:lnTo>
                <a:lnTo>
                  <a:pt x="261" y="777"/>
                </a:lnTo>
                <a:lnTo>
                  <a:pt x="217" y="757"/>
                </a:lnTo>
                <a:lnTo>
                  <a:pt x="175" y="733"/>
                </a:lnTo>
                <a:lnTo>
                  <a:pt x="137" y="703"/>
                </a:lnTo>
                <a:lnTo>
                  <a:pt x="103" y="669"/>
                </a:lnTo>
                <a:lnTo>
                  <a:pt x="72" y="632"/>
                </a:lnTo>
                <a:lnTo>
                  <a:pt x="47" y="591"/>
                </a:lnTo>
                <a:lnTo>
                  <a:pt x="27" y="548"/>
                </a:lnTo>
                <a:lnTo>
                  <a:pt x="12" y="501"/>
                </a:lnTo>
                <a:lnTo>
                  <a:pt x="2" y="451"/>
                </a:lnTo>
                <a:lnTo>
                  <a:pt x="0" y="401"/>
                </a:lnTo>
                <a:lnTo>
                  <a:pt x="2" y="350"/>
                </a:lnTo>
                <a:lnTo>
                  <a:pt x="11" y="302"/>
                </a:lnTo>
                <a:lnTo>
                  <a:pt x="26" y="255"/>
                </a:lnTo>
                <a:lnTo>
                  <a:pt x="46" y="212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7"/>
                </a:lnTo>
                <a:lnTo>
                  <a:pt x="301" y="12"/>
                </a:lnTo>
                <a:lnTo>
                  <a:pt x="350" y="3"/>
                </a:lnTo>
                <a:lnTo>
                  <a:pt x="400" y="0"/>
                </a:lnTo>
                <a:close/>
              </a:path>
            </a:pathLst>
          </a:custGeom>
          <a:solidFill>
            <a:srgbClr val="F5A3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570B3B95-1A3D-473E-948E-12DE40D2D7F7}"/>
              </a:ext>
            </a:extLst>
          </p:cNvPr>
          <p:cNvSpPr>
            <a:spLocks/>
          </p:cNvSpPr>
          <p:nvPr/>
        </p:nvSpPr>
        <p:spPr bwMode="auto">
          <a:xfrm>
            <a:off x="636701" y="5529581"/>
            <a:ext cx="1556119" cy="775979"/>
          </a:xfrm>
          <a:custGeom>
            <a:avLst/>
            <a:gdLst>
              <a:gd name="T0" fmla="*/ 115 w 1496"/>
              <a:gd name="T1" fmla="*/ 5 h 746"/>
              <a:gd name="T2" fmla="*/ 155 w 1496"/>
              <a:gd name="T3" fmla="*/ 29 h 746"/>
              <a:gd name="T4" fmla="*/ 864 w 1496"/>
              <a:gd name="T5" fmla="*/ 48 h 746"/>
              <a:gd name="T6" fmla="*/ 867 w 1496"/>
              <a:gd name="T7" fmla="*/ 151 h 746"/>
              <a:gd name="T8" fmla="*/ 895 w 1496"/>
              <a:gd name="T9" fmla="*/ 267 h 746"/>
              <a:gd name="T10" fmla="*/ 946 w 1496"/>
              <a:gd name="T11" fmla="*/ 372 h 746"/>
              <a:gd name="T12" fmla="*/ 1018 w 1496"/>
              <a:gd name="T13" fmla="*/ 462 h 746"/>
              <a:gd name="T14" fmla="*/ 1108 w 1496"/>
              <a:gd name="T15" fmla="*/ 533 h 746"/>
              <a:gd name="T16" fmla="*/ 1213 w 1496"/>
              <a:gd name="T17" fmla="*/ 585 h 746"/>
              <a:gd name="T18" fmla="*/ 1329 w 1496"/>
              <a:gd name="T19" fmla="*/ 611 h 746"/>
              <a:gd name="T20" fmla="*/ 1362 w 1496"/>
              <a:gd name="T21" fmla="*/ 579 h 746"/>
              <a:gd name="T22" fmla="*/ 1406 w 1496"/>
              <a:gd name="T23" fmla="*/ 567 h 746"/>
              <a:gd name="T24" fmla="*/ 1452 w 1496"/>
              <a:gd name="T25" fmla="*/ 579 h 746"/>
              <a:gd name="T26" fmla="*/ 1483 w 1496"/>
              <a:gd name="T27" fmla="*/ 612 h 746"/>
              <a:gd name="T28" fmla="*/ 1496 w 1496"/>
              <a:gd name="T29" fmla="*/ 656 h 746"/>
              <a:gd name="T30" fmla="*/ 1483 w 1496"/>
              <a:gd name="T31" fmla="*/ 702 h 746"/>
              <a:gd name="T32" fmla="*/ 1452 w 1496"/>
              <a:gd name="T33" fmla="*/ 735 h 746"/>
              <a:gd name="T34" fmla="*/ 1406 w 1496"/>
              <a:gd name="T35" fmla="*/ 746 h 746"/>
              <a:gd name="T36" fmla="*/ 1367 w 1496"/>
              <a:gd name="T37" fmla="*/ 737 h 746"/>
              <a:gd name="T38" fmla="*/ 1337 w 1496"/>
              <a:gd name="T39" fmla="*/ 713 h 746"/>
              <a:gd name="T40" fmla="*/ 1264 w 1496"/>
              <a:gd name="T41" fmla="*/ 687 h 746"/>
              <a:gd name="T42" fmla="*/ 1147 w 1496"/>
              <a:gd name="T43" fmla="*/ 649 h 746"/>
              <a:gd name="T44" fmla="*/ 1042 w 1496"/>
              <a:gd name="T45" fmla="*/ 591 h 746"/>
              <a:gd name="T46" fmla="*/ 951 w 1496"/>
              <a:gd name="T47" fmla="*/ 514 h 746"/>
              <a:gd name="T48" fmla="*/ 876 w 1496"/>
              <a:gd name="T49" fmla="*/ 421 h 746"/>
              <a:gd name="T50" fmla="*/ 821 w 1496"/>
              <a:gd name="T51" fmla="*/ 314 h 746"/>
              <a:gd name="T52" fmla="*/ 788 w 1496"/>
              <a:gd name="T53" fmla="*/ 196 h 746"/>
              <a:gd name="T54" fmla="*/ 168 w 1496"/>
              <a:gd name="T55" fmla="*/ 133 h 746"/>
              <a:gd name="T56" fmla="*/ 136 w 1496"/>
              <a:gd name="T57" fmla="*/ 167 h 746"/>
              <a:gd name="T58" fmla="*/ 90 w 1496"/>
              <a:gd name="T59" fmla="*/ 180 h 746"/>
              <a:gd name="T60" fmla="*/ 44 w 1496"/>
              <a:gd name="T61" fmla="*/ 167 h 746"/>
              <a:gd name="T62" fmla="*/ 13 w 1496"/>
              <a:gd name="T63" fmla="*/ 135 h 746"/>
              <a:gd name="T64" fmla="*/ 0 w 1496"/>
              <a:gd name="T65" fmla="*/ 90 h 746"/>
              <a:gd name="T66" fmla="*/ 13 w 1496"/>
              <a:gd name="T67" fmla="*/ 46 h 746"/>
              <a:gd name="T68" fmla="*/ 44 w 1496"/>
              <a:gd name="T69" fmla="*/ 13 h 746"/>
              <a:gd name="T70" fmla="*/ 90 w 1496"/>
              <a:gd name="T71" fmla="*/ 0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96" h="746">
                <a:moveTo>
                  <a:pt x="90" y="0"/>
                </a:moveTo>
                <a:lnTo>
                  <a:pt x="115" y="5"/>
                </a:lnTo>
                <a:lnTo>
                  <a:pt x="136" y="14"/>
                </a:lnTo>
                <a:lnTo>
                  <a:pt x="155" y="29"/>
                </a:lnTo>
                <a:lnTo>
                  <a:pt x="168" y="48"/>
                </a:lnTo>
                <a:lnTo>
                  <a:pt x="864" y="48"/>
                </a:lnTo>
                <a:lnTo>
                  <a:pt x="864" y="90"/>
                </a:lnTo>
                <a:lnTo>
                  <a:pt x="867" y="151"/>
                </a:lnTo>
                <a:lnTo>
                  <a:pt x="878" y="210"/>
                </a:lnTo>
                <a:lnTo>
                  <a:pt x="895" y="267"/>
                </a:lnTo>
                <a:lnTo>
                  <a:pt x="917" y="321"/>
                </a:lnTo>
                <a:lnTo>
                  <a:pt x="946" y="372"/>
                </a:lnTo>
                <a:lnTo>
                  <a:pt x="980" y="419"/>
                </a:lnTo>
                <a:lnTo>
                  <a:pt x="1018" y="462"/>
                </a:lnTo>
                <a:lnTo>
                  <a:pt x="1062" y="500"/>
                </a:lnTo>
                <a:lnTo>
                  <a:pt x="1108" y="533"/>
                </a:lnTo>
                <a:lnTo>
                  <a:pt x="1159" y="562"/>
                </a:lnTo>
                <a:lnTo>
                  <a:pt x="1213" y="585"/>
                </a:lnTo>
                <a:lnTo>
                  <a:pt x="1270" y="600"/>
                </a:lnTo>
                <a:lnTo>
                  <a:pt x="1329" y="611"/>
                </a:lnTo>
                <a:lnTo>
                  <a:pt x="1344" y="593"/>
                </a:lnTo>
                <a:lnTo>
                  <a:pt x="1362" y="579"/>
                </a:lnTo>
                <a:lnTo>
                  <a:pt x="1382" y="570"/>
                </a:lnTo>
                <a:lnTo>
                  <a:pt x="1406" y="567"/>
                </a:lnTo>
                <a:lnTo>
                  <a:pt x="1430" y="570"/>
                </a:lnTo>
                <a:lnTo>
                  <a:pt x="1452" y="579"/>
                </a:lnTo>
                <a:lnTo>
                  <a:pt x="1470" y="594"/>
                </a:lnTo>
                <a:lnTo>
                  <a:pt x="1483" y="612"/>
                </a:lnTo>
                <a:lnTo>
                  <a:pt x="1492" y="633"/>
                </a:lnTo>
                <a:lnTo>
                  <a:pt x="1496" y="656"/>
                </a:lnTo>
                <a:lnTo>
                  <a:pt x="1492" y="680"/>
                </a:lnTo>
                <a:lnTo>
                  <a:pt x="1483" y="702"/>
                </a:lnTo>
                <a:lnTo>
                  <a:pt x="1470" y="720"/>
                </a:lnTo>
                <a:lnTo>
                  <a:pt x="1452" y="735"/>
                </a:lnTo>
                <a:lnTo>
                  <a:pt x="1430" y="744"/>
                </a:lnTo>
                <a:lnTo>
                  <a:pt x="1406" y="746"/>
                </a:lnTo>
                <a:lnTo>
                  <a:pt x="1386" y="744"/>
                </a:lnTo>
                <a:lnTo>
                  <a:pt x="1367" y="737"/>
                </a:lnTo>
                <a:lnTo>
                  <a:pt x="1350" y="727"/>
                </a:lnTo>
                <a:lnTo>
                  <a:pt x="1337" y="713"/>
                </a:lnTo>
                <a:lnTo>
                  <a:pt x="1325" y="696"/>
                </a:lnTo>
                <a:lnTo>
                  <a:pt x="1264" y="687"/>
                </a:lnTo>
                <a:lnTo>
                  <a:pt x="1205" y="671"/>
                </a:lnTo>
                <a:lnTo>
                  <a:pt x="1147" y="649"/>
                </a:lnTo>
                <a:lnTo>
                  <a:pt x="1093" y="623"/>
                </a:lnTo>
                <a:lnTo>
                  <a:pt x="1042" y="591"/>
                </a:lnTo>
                <a:lnTo>
                  <a:pt x="995" y="555"/>
                </a:lnTo>
                <a:lnTo>
                  <a:pt x="951" y="514"/>
                </a:lnTo>
                <a:lnTo>
                  <a:pt x="912" y="470"/>
                </a:lnTo>
                <a:lnTo>
                  <a:pt x="876" y="421"/>
                </a:lnTo>
                <a:lnTo>
                  <a:pt x="846" y="369"/>
                </a:lnTo>
                <a:lnTo>
                  <a:pt x="821" y="314"/>
                </a:lnTo>
                <a:lnTo>
                  <a:pt x="801" y="256"/>
                </a:lnTo>
                <a:lnTo>
                  <a:pt x="788" y="196"/>
                </a:lnTo>
                <a:lnTo>
                  <a:pt x="780" y="133"/>
                </a:lnTo>
                <a:lnTo>
                  <a:pt x="168" y="133"/>
                </a:lnTo>
                <a:lnTo>
                  <a:pt x="155" y="152"/>
                </a:lnTo>
                <a:lnTo>
                  <a:pt x="136" y="167"/>
                </a:lnTo>
                <a:lnTo>
                  <a:pt x="115" y="176"/>
                </a:lnTo>
                <a:lnTo>
                  <a:pt x="90" y="180"/>
                </a:lnTo>
                <a:lnTo>
                  <a:pt x="66" y="176"/>
                </a:lnTo>
                <a:lnTo>
                  <a:pt x="44" y="167"/>
                </a:lnTo>
                <a:lnTo>
                  <a:pt x="26" y="154"/>
                </a:lnTo>
                <a:lnTo>
                  <a:pt x="13" y="135"/>
                </a:lnTo>
                <a:lnTo>
                  <a:pt x="3" y="114"/>
                </a:lnTo>
                <a:lnTo>
                  <a:pt x="0" y="90"/>
                </a:lnTo>
                <a:lnTo>
                  <a:pt x="3" y="66"/>
                </a:lnTo>
                <a:lnTo>
                  <a:pt x="13" y="46"/>
                </a:lnTo>
                <a:lnTo>
                  <a:pt x="26" y="27"/>
                </a:lnTo>
                <a:lnTo>
                  <a:pt x="44" y="13"/>
                </a:lnTo>
                <a:lnTo>
                  <a:pt x="66" y="4"/>
                </a:lnTo>
                <a:lnTo>
                  <a:pt x="90" y="0"/>
                </a:lnTo>
                <a:close/>
              </a:path>
            </a:pathLst>
          </a:custGeom>
          <a:solidFill>
            <a:srgbClr val="F5A3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Freeform 34">
            <a:extLst>
              <a:ext uri="{FF2B5EF4-FFF2-40B4-BE49-F238E27FC236}">
                <a16:creationId xmlns:a16="http://schemas.microsoft.com/office/drawing/2014/main" id="{D6B6B2F8-0804-479A-AB3C-E9CB2876D411}"/>
              </a:ext>
            </a:extLst>
          </p:cNvPr>
          <p:cNvSpPr>
            <a:spLocks/>
          </p:cNvSpPr>
          <p:nvPr/>
        </p:nvSpPr>
        <p:spPr bwMode="auto">
          <a:xfrm>
            <a:off x="3996723" y="5207123"/>
            <a:ext cx="833190" cy="833189"/>
          </a:xfrm>
          <a:custGeom>
            <a:avLst/>
            <a:gdLst>
              <a:gd name="T0" fmla="*/ 400 w 801"/>
              <a:gd name="T1" fmla="*/ 0 h 801"/>
              <a:gd name="T2" fmla="*/ 451 w 801"/>
              <a:gd name="T3" fmla="*/ 2 h 801"/>
              <a:gd name="T4" fmla="*/ 499 w 801"/>
              <a:gd name="T5" fmla="*/ 11 h 801"/>
              <a:gd name="T6" fmla="*/ 545 w 801"/>
              <a:gd name="T7" fmla="*/ 26 h 801"/>
              <a:gd name="T8" fmla="*/ 588 w 801"/>
              <a:gd name="T9" fmla="*/ 46 h 801"/>
              <a:gd name="T10" fmla="*/ 629 w 801"/>
              <a:gd name="T11" fmla="*/ 71 h 801"/>
              <a:gd name="T12" fmla="*/ 667 w 801"/>
              <a:gd name="T13" fmla="*/ 101 h 801"/>
              <a:gd name="T14" fmla="*/ 700 w 801"/>
              <a:gd name="T15" fmla="*/ 134 h 801"/>
              <a:gd name="T16" fmla="*/ 729 w 801"/>
              <a:gd name="T17" fmla="*/ 171 h 801"/>
              <a:gd name="T18" fmla="*/ 754 w 801"/>
              <a:gd name="T19" fmla="*/ 211 h 801"/>
              <a:gd name="T20" fmla="*/ 774 w 801"/>
              <a:gd name="T21" fmla="*/ 256 h 801"/>
              <a:gd name="T22" fmla="*/ 788 w 801"/>
              <a:gd name="T23" fmla="*/ 301 h 801"/>
              <a:gd name="T24" fmla="*/ 798 w 801"/>
              <a:gd name="T25" fmla="*/ 350 h 801"/>
              <a:gd name="T26" fmla="*/ 801 w 801"/>
              <a:gd name="T27" fmla="*/ 400 h 801"/>
              <a:gd name="T28" fmla="*/ 798 w 801"/>
              <a:gd name="T29" fmla="*/ 451 h 801"/>
              <a:gd name="T30" fmla="*/ 788 w 801"/>
              <a:gd name="T31" fmla="*/ 499 h 801"/>
              <a:gd name="T32" fmla="*/ 774 w 801"/>
              <a:gd name="T33" fmla="*/ 545 h 801"/>
              <a:gd name="T34" fmla="*/ 754 w 801"/>
              <a:gd name="T35" fmla="*/ 589 h 801"/>
              <a:gd name="T36" fmla="*/ 729 w 801"/>
              <a:gd name="T37" fmla="*/ 630 h 801"/>
              <a:gd name="T38" fmla="*/ 700 w 801"/>
              <a:gd name="T39" fmla="*/ 667 h 801"/>
              <a:gd name="T40" fmla="*/ 667 w 801"/>
              <a:gd name="T41" fmla="*/ 700 h 801"/>
              <a:gd name="T42" fmla="*/ 629 w 801"/>
              <a:gd name="T43" fmla="*/ 730 h 801"/>
              <a:gd name="T44" fmla="*/ 588 w 801"/>
              <a:gd name="T45" fmla="*/ 755 h 801"/>
              <a:gd name="T46" fmla="*/ 545 w 801"/>
              <a:gd name="T47" fmla="*/ 774 h 801"/>
              <a:gd name="T48" fmla="*/ 499 w 801"/>
              <a:gd name="T49" fmla="*/ 789 h 801"/>
              <a:gd name="T50" fmla="*/ 451 w 801"/>
              <a:gd name="T51" fmla="*/ 798 h 801"/>
              <a:gd name="T52" fmla="*/ 400 w 801"/>
              <a:gd name="T53" fmla="*/ 801 h 801"/>
              <a:gd name="T54" fmla="*/ 350 w 801"/>
              <a:gd name="T55" fmla="*/ 798 h 801"/>
              <a:gd name="T56" fmla="*/ 301 w 801"/>
              <a:gd name="T57" fmla="*/ 789 h 801"/>
              <a:gd name="T58" fmla="*/ 255 w 801"/>
              <a:gd name="T59" fmla="*/ 774 h 801"/>
              <a:gd name="T60" fmla="*/ 212 w 801"/>
              <a:gd name="T61" fmla="*/ 755 h 801"/>
              <a:gd name="T62" fmla="*/ 171 w 801"/>
              <a:gd name="T63" fmla="*/ 730 h 801"/>
              <a:gd name="T64" fmla="*/ 134 w 801"/>
              <a:gd name="T65" fmla="*/ 700 h 801"/>
              <a:gd name="T66" fmla="*/ 101 w 801"/>
              <a:gd name="T67" fmla="*/ 667 h 801"/>
              <a:gd name="T68" fmla="*/ 71 w 801"/>
              <a:gd name="T69" fmla="*/ 630 h 801"/>
              <a:gd name="T70" fmla="*/ 46 w 801"/>
              <a:gd name="T71" fmla="*/ 589 h 801"/>
              <a:gd name="T72" fmla="*/ 26 w 801"/>
              <a:gd name="T73" fmla="*/ 545 h 801"/>
              <a:gd name="T74" fmla="*/ 11 w 801"/>
              <a:gd name="T75" fmla="*/ 499 h 801"/>
              <a:gd name="T76" fmla="*/ 2 w 801"/>
              <a:gd name="T77" fmla="*/ 451 h 801"/>
              <a:gd name="T78" fmla="*/ 0 w 801"/>
              <a:gd name="T79" fmla="*/ 400 h 801"/>
              <a:gd name="T80" fmla="*/ 2 w 801"/>
              <a:gd name="T81" fmla="*/ 350 h 801"/>
              <a:gd name="T82" fmla="*/ 11 w 801"/>
              <a:gd name="T83" fmla="*/ 301 h 801"/>
              <a:gd name="T84" fmla="*/ 26 w 801"/>
              <a:gd name="T85" fmla="*/ 256 h 801"/>
              <a:gd name="T86" fmla="*/ 46 w 801"/>
              <a:gd name="T87" fmla="*/ 211 h 801"/>
              <a:gd name="T88" fmla="*/ 71 w 801"/>
              <a:gd name="T89" fmla="*/ 171 h 801"/>
              <a:gd name="T90" fmla="*/ 101 w 801"/>
              <a:gd name="T91" fmla="*/ 134 h 801"/>
              <a:gd name="T92" fmla="*/ 134 w 801"/>
              <a:gd name="T93" fmla="*/ 101 h 801"/>
              <a:gd name="T94" fmla="*/ 171 w 801"/>
              <a:gd name="T95" fmla="*/ 71 h 801"/>
              <a:gd name="T96" fmla="*/ 212 w 801"/>
              <a:gd name="T97" fmla="*/ 46 h 801"/>
              <a:gd name="T98" fmla="*/ 255 w 801"/>
              <a:gd name="T99" fmla="*/ 26 h 801"/>
              <a:gd name="T100" fmla="*/ 301 w 801"/>
              <a:gd name="T101" fmla="*/ 11 h 801"/>
              <a:gd name="T102" fmla="*/ 350 w 801"/>
              <a:gd name="T103" fmla="*/ 2 h 801"/>
              <a:gd name="T104" fmla="*/ 400 w 801"/>
              <a:gd name="T105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1" h="801">
                <a:moveTo>
                  <a:pt x="400" y="0"/>
                </a:moveTo>
                <a:lnTo>
                  <a:pt x="451" y="2"/>
                </a:lnTo>
                <a:lnTo>
                  <a:pt x="499" y="11"/>
                </a:lnTo>
                <a:lnTo>
                  <a:pt x="545" y="26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1"/>
                </a:lnTo>
                <a:lnTo>
                  <a:pt x="774" y="256"/>
                </a:lnTo>
                <a:lnTo>
                  <a:pt x="788" y="301"/>
                </a:lnTo>
                <a:lnTo>
                  <a:pt x="798" y="350"/>
                </a:lnTo>
                <a:lnTo>
                  <a:pt x="801" y="400"/>
                </a:lnTo>
                <a:lnTo>
                  <a:pt x="798" y="451"/>
                </a:lnTo>
                <a:lnTo>
                  <a:pt x="788" y="499"/>
                </a:lnTo>
                <a:lnTo>
                  <a:pt x="774" y="545"/>
                </a:lnTo>
                <a:lnTo>
                  <a:pt x="754" y="589"/>
                </a:lnTo>
                <a:lnTo>
                  <a:pt x="729" y="630"/>
                </a:lnTo>
                <a:lnTo>
                  <a:pt x="700" y="667"/>
                </a:lnTo>
                <a:lnTo>
                  <a:pt x="667" y="700"/>
                </a:lnTo>
                <a:lnTo>
                  <a:pt x="629" y="730"/>
                </a:lnTo>
                <a:lnTo>
                  <a:pt x="588" y="755"/>
                </a:lnTo>
                <a:lnTo>
                  <a:pt x="545" y="774"/>
                </a:lnTo>
                <a:lnTo>
                  <a:pt x="499" y="789"/>
                </a:lnTo>
                <a:lnTo>
                  <a:pt x="451" y="798"/>
                </a:lnTo>
                <a:lnTo>
                  <a:pt x="400" y="801"/>
                </a:lnTo>
                <a:lnTo>
                  <a:pt x="350" y="798"/>
                </a:lnTo>
                <a:lnTo>
                  <a:pt x="301" y="789"/>
                </a:lnTo>
                <a:lnTo>
                  <a:pt x="255" y="774"/>
                </a:lnTo>
                <a:lnTo>
                  <a:pt x="212" y="755"/>
                </a:lnTo>
                <a:lnTo>
                  <a:pt x="171" y="730"/>
                </a:lnTo>
                <a:lnTo>
                  <a:pt x="134" y="700"/>
                </a:lnTo>
                <a:lnTo>
                  <a:pt x="101" y="667"/>
                </a:lnTo>
                <a:lnTo>
                  <a:pt x="71" y="630"/>
                </a:lnTo>
                <a:lnTo>
                  <a:pt x="46" y="589"/>
                </a:lnTo>
                <a:lnTo>
                  <a:pt x="26" y="545"/>
                </a:lnTo>
                <a:lnTo>
                  <a:pt x="11" y="499"/>
                </a:lnTo>
                <a:lnTo>
                  <a:pt x="2" y="451"/>
                </a:lnTo>
                <a:lnTo>
                  <a:pt x="0" y="400"/>
                </a:lnTo>
                <a:lnTo>
                  <a:pt x="2" y="350"/>
                </a:lnTo>
                <a:lnTo>
                  <a:pt x="11" y="301"/>
                </a:lnTo>
                <a:lnTo>
                  <a:pt x="26" y="256"/>
                </a:lnTo>
                <a:lnTo>
                  <a:pt x="46" y="211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6"/>
                </a:lnTo>
                <a:lnTo>
                  <a:pt x="301" y="11"/>
                </a:lnTo>
                <a:lnTo>
                  <a:pt x="350" y="2"/>
                </a:lnTo>
                <a:lnTo>
                  <a:pt x="400" y="0"/>
                </a:lnTo>
                <a:close/>
              </a:path>
            </a:pathLst>
          </a:custGeom>
          <a:solidFill>
            <a:srgbClr val="F2707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Freeform 35">
            <a:extLst>
              <a:ext uri="{FF2B5EF4-FFF2-40B4-BE49-F238E27FC236}">
                <a16:creationId xmlns:a16="http://schemas.microsoft.com/office/drawing/2014/main" id="{701541BD-4BE5-4AB4-B76F-950CFDCEA310}"/>
              </a:ext>
            </a:extLst>
          </p:cNvPr>
          <p:cNvSpPr>
            <a:spLocks/>
          </p:cNvSpPr>
          <p:nvPr/>
        </p:nvSpPr>
        <p:spPr bwMode="auto">
          <a:xfrm>
            <a:off x="3996719" y="3557386"/>
            <a:ext cx="2869875" cy="2748173"/>
          </a:xfrm>
          <a:custGeom>
            <a:avLst/>
            <a:gdLst>
              <a:gd name="T0" fmla="*/ 499 w 2759"/>
              <a:gd name="T1" fmla="*/ 12 h 2642"/>
              <a:gd name="T2" fmla="*/ 629 w 2759"/>
              <a:gd name="T3" fmla="*/ 71 h 2642"/>
              <a:gd name="T4" fmla="*/ 729 w 2759"/>
              <a:gd name="T5" fmla="*/ 171 h 2642"/>
              <a:gd name="T6" fmla="*/ 788 w 2759"/>
              <a:gd name="T7" fmla="*/ 302 h 2642"/>
              <a:gd name="T8" fmla="*/ 798 w 2759"/>
              <a:gd name="T9" fmla="*/ 451 h 2642"/>
              <a:gd name="T10" fmla="*/ 753 w 2759"/>
              <a:gd name="T11" fmla="*/ 591 h 2642"/>
              <a:gd name="T12" fmla="*/ 663 w 2759"/>
              <a:gd name="T13" fmla="*/ 703 h 2642"/>
              <a:gd name="T14" fmla="*/ 540 w 2759"/>
              <a:gd name="T15" fmla="*/ 777 h 2642"/>
              <a:gd name="T16" fmla="*/ 443 w 2759"/>
              <a:gd name="T17" fmla="*/ 1379 h 2642"/>
              <a:gd name="T18" fmla="*/ 627 w 2759"/>
              <a:gd name="T19" fmla="*/ 1421 h 2642"/>
              <a:gd name="T20" fmla="*/ 785 w 2759"/>
              <a:gd name="T21" fmla="*/ 1515 h 2642"/>
              <a:gd name="T22" fmla="*/ 908 w 2759"/>
              <a:gd name="T23" fmla="*/ 1651 h 2642"/>
              <a:gd name="T24" fmla="*/ 985 w 2759"/>
              <a:gd name="T25" fmla="*/ 1819 h 2642"/>
              <a:gd name="T26" fmla="*/ 2127 w 2759"/>
              <a:gd name="T27" fmla="*/ 1944 h 2642"/>
              <a:gd name="T28" fmla="*/ 2141 w 2759"/>
              <a:gd name="T29" fmla="*/ 2106 h 2642"/>
              <a:gd name="T30" fmla="*/ 2209 w 2759"/>
              <a:gd name="T31" fmla="*/ 2268 h 2642"/>
              <a:gd name="T32" fmla="*/ 2325 w 2759"/>
              <a:gd name="T33" fmla="*/ 2396 h 2642"/>
              <a:gd name="T34" fmla="*/ 2476 w 2759"/>
              <a:gd name="T35" fmla="*/ 2481 h 2642"/>
              <a:gd name="T36" fmla="*/ 2607 w 2759"/>
              <a:gd name="T37" fmla="*/ 2489 h 2642"/>
              <a:gd name="T38" fmla="*/ 2670 w 2759"/>
              <a:gd name="T39" fmla="*/ 2463 h 2642"/>
              <a:gd name="T40" fmla="*/ 2733 w 2759"/>
              <a:gd name="T41" fmla="*/ 2490 h 2642"/>
              <a:gd name="T42" fmla="*/ 2759 w 2759"/>
              <a:gd name="T43" fmla="*/ 2552 h 2642"/>
              <a:gd name="T44" fmla="*/ 2733 w 2759"/>
              <a:gd name="T45" fmla="*/ 2616 h 2642"/>
              <a:gd name="T46" fmla="*/ 2670 w 2759"/>
              <a:gd name="T47" fmla="*/ 2642 h 2642"/>
              <a:gd name="T48" fmla="*/ 2614 w 2759"/>
              <a:gd name="T49" fmla="*/ 2623 h 2642"/>
              <a:gd name="T50" fmla="*/ 2528 w 2759"/>
              <a:gd name="T51" fmla="*/ 2583 h 2642"/>
              <a:gd name="T52" fmla="*/ 2356 w 2759"/>
              <a:gd name="T53" fmla="*/ 2519 h 2642"/>
              <a:gd name="T54" fmla="*/ 2214 w 2759"/>
              <a:gd name="T55" fmla="*/ 2410 h 2642"/>
              <a:gd name="T56" fmla="*/ 2109 w 2759"/>
              <a:gd name="T57" fmla="*/ 2265 h 2642"/>
              <a:gd name="T58" fmla="*/ 2051 w 2759"/>
              <a:gd name="T59" fmla="*/ 2092 h 2642"/>
              <a:gd name="T60" fmla="*/ 924 w 2759"/>
              <a:gd name="T61" fmla="*/ 1986 h 2642"/>
              <a:gd name="T62" fmla="*/ 893 w 2759"/>
              <a:gd name="T63" fmla="*/ 1810 h 2642"/>
              <a:gd name="T64" fmla="*/ 809 w 2759"/>
              <a:gd name="T65" fmla="*/ 1658 h 2642"/>
              <a:gd name="T66" fmla="*/ 680 w 2759"/>
              <a:gd name="T67" fmla="*/ 1544 h 2642"/>
              <a:gd name="T68" fmla="*/ 520 w 2759"/>
              <a:gd name="T69" fmla="*/ 1477 h 2642"/>
              <a:gd name="T70" fmla="*/ 358 w 2759"/>
              <a:gd name="T71" fmla="*/ 1463 h 2642"/>
              <a:gd name="T72" fmla="*/ 261 w 2759"/>
              <a:gd name="T73" fmla="*/ 777 h 2642"/>
              <a:gd name="T74" fmla="*/ 137 w 2759"/>
              <a:gd name="T75" fmla="*/ 703 h 2642"/>
              <a:gd name="T76" fmla="*/ 47 w 2759"/>
              <a:gd name="T77" fmla="*/ 591 h 2642"/>
              <a:gd name="T78" fmla="*/ 2 w 2759"/>
              <a:gd name="T79" fmla="*/ 451 h 2642"/>
              <a:gd name="T80" fmla="*/ 11 w 2759"/>
              <a:gd name="T81" fmla="*/ 302 h 2642"/>
              <a:gd name="T82" fmla="*/ 71 w 2759"/>
              <a:gd name="T83" fmla="*/ 171 h 2642"/>
              <a:gd name="T84" fmla="*/ 171 w 2759"/>
              <a:gd name="T85" fmla="*/ 71 h 2642"/>
              <a:gd name="T86" fmla="*/ 301 w 2759"/>
              <a:gd name="T87" fmla="*/ 1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59" h="2642">
                <a:moveTo>
                  <a:pt x="400" y="0"/>
                </a:moveTo>
                <a:lnTo>
                  <a:pt x="451" y="3"/>
                </a:lnTo>
                <a:lnTo>
                  <a:pt x="499" y="12"/>
                </a:lnTo>
                <a:lnTo>
                  <a:pt x="545" y="27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2"/>
                </a:lnTo>
                <a:lnTo>
                  <a:pt x="774" y="255"/>
                </a:lnTo>
                <a:lnTo>
                  <a:pt x="788" y="302"/>
                </a:lnTo>
                <a:lnTo>
                  <a:pt x="798" y="350"/>
                </a:lnTo>
                <a:lnTo>
                  <a:pt x="801" y="401"/>
                </a:lnTo>
                <a:lnTo>
                  <a:pt x="798" y="451"/>
                </a:lnTo>
                <a:lnTo>
                  <a:pt x="788" y="501"/>
                </a:lnTo>
                <a:lnTo>
                  <a:pt x="774" y="548"/>
                </a:lnTo>
                <a:lnTo>
                  <a:pt x="753" y="591"/>
                </a:lnTo>
                <a:lnTo>
                  <a:pt x="727" y="632"/>
                </a:lnTo>
                <a:lnTo>
                  <a:pt x="698" y="669"/>
                </a:lnTo>
                <a:lnTo>
                  <a:pt x="663" y="703"/>
                </a:lnTo>
                <a:lnTo>
                  <a:pt x="625" y="733"/>
                </a:lnTo>
                <a:lnTo>
                  <a:pt x="584" y="757"/>
                </a:lnTo>
                <a:lnTo>
                  <a:pt x="540" y="777"/>
                </a:lnTo>
                <a:lnTo>
                  <a:pt x="492" y="791"/>
                </a:lnTo>
                <a:lnTo>
                  <a:pt x="443" y="799"/>
                </a:lnTo>
                <a:lnTo>
                  <a:pt x="443" y="1379"/>
                </a:lnTo>
                <a:lnTo>
                  <a:pt x="507" y="1387"/>
                </a:lnTo>
                <a:lnTo>
                  <a:pt x="568" y="1402"/>
                </a:lnTo>
                <a:lnTo>
                  <a:pt x="627" y="1421"/>
                </a:lnTo>
                <a:lnTo>
                  <a:pt x="683" y="1447"/>
                </a:lnTo>
                <a:lnTo>
                  <a:pt x="736" y="1479"/>
                </a:lnTo>
                <a:lnTo>
                  <a:pt x="785" y="1515"/>
                </a:lnTo>
                <a:lnTo>
                  <a:pt x="831" y="1556"/>
                </a:lnTo>
                <a:lnTo>
                  <a:pt x="871" y="1602"/>
                </a:lnTo>
                <a:lnTo>
                  <a:pt x="908" y="1651"/>
                </a:lnTo>
                <a:lnTo>
                  <a:pt x="939" y="1704"/>
                </a:lnTo>
                <a:lnTo>
                  <a:pt x="965" y="1760"/>
                </a:lnTo>
                <a:lnTo>
                  <a:pt x="985" y="1819"/>
                </a:lnTo>
                <a:lnTo>
                  <a:pt x="1000" y="1880"/>
                </a:lnTo>
                <a:lnTo>
                  <a:pt x="1008" y="1944"/>
                </a:lnTo>
                <a:lnTo>
                  <a:pt x="2127" y="1944"/>
                </a:lnTo>
                <a:lnTo>
                  <a:pt x="2127" y="1986"/>
                </a:lnTo>
                <a:lnTo>
                  <a:pt x="2131" y="2047"/>
                </a:lnTo>
                <a:lnTo>
                  <a:pt x="2141" y="2106"/>
                </a:lnTo>
                <a:lnTo>
                  <a:pt x="2158" y="2163"/>
                </a:lnTo>
                <a:lnTo>
                  <a:pt x="2181" y="2217"/>
                </a:lnTo>
                <a:lnTo>
                  <a:pt x="2209" y="2268"/>
                </a:lnTo>
                <a:lnTo>
                  <a:pt x="2243" y="2315"/>
                </a:lnTo>
                <a:lnTo>
                  <a:pt x="2282" y="2358"/>
                </a:lnTo>
                <a:lnTo>
                  <a:pt x="2325" y="2396"/>
                </a:lnTo>
                <a:lnTo>
                  <a:pt x="2372" y="2429"/>
                </a:lnTo>
                <a:lnTo>
                  <a:pt x="2423" y="2458"/>
                </a:lnTo>
                <a:lnTo>
                  <a:pt x="2476" y="2481"/>
                </a:lnTo>
                <a:lnTo>
                  <a:pt x="2533" y="2496"/>
                </a:lnTo>
                <a:lnTo>
                  <a:pt x="2592" y="2507"/>
                </a:lnTo>
                <a:lnTo>
                  <a:pt x="2607" y="2489"/>
                </a:lnTo>
                <a:lnTo>
                  <a:pt x="2624" y="2475"/>
                </a:lnTo>
                <a:lnTo>
                  <a:pt x="2646" y="2466"/>
                </a:lnTo>
                <a:lnTo>
                  <a:pt x="2670" y="2463"/>
                </a:lnTo>
                <a:lnTo>
                  <a:pt x="2694" y="2466"/>
                </a:lnTo>
                <a:lnTo>
                  <a:pt x="2715" y="2475"/>
                </a:lnTo>
                <a:lnTo>
                  <a:pt x="2733" y="2490"/>
                </a:lnTo>
                <a:lnTo>
                  <a:pt x="2747" y="2508"/>
                </a:lnTo>
                <a:lnTo>
                  <a:pt x="2756" y="2529"/>
                </a:lnTo>
                <a:lnTo>
                  <a:pt x="2759" y="2552"/>
                </a:lnTo>
                <a:lnTo>
                  <a:pt x="2756" y="2576"/>
                </a:lnTo>
                <a:lnTo>
                  <a:pt x="2747" y="2598"/>
                </a:lnTo>
                <a:lnTo>
                  <a:pt x="2733" y="2616"/>
                </a:lnTo>
                <a:lnTo>
                  <a:pt x="2715" y="2631"/>
                </a:lnTo>
                <a:lnTo>
                  <a:pt x="2694" y="2640"/>
                </a:lnTo>
                <a:lnTo>
                  <a:pt x="2670" y="2642"/>
                </a:lnTo>
                <a:lnTo>
                  <a:pt x="2649" y="2640"/>
                </a:lnTo>
                <a:lnTo>
                  <a:pt x="2630" y="2633"/>
                </a:lnTo>
                <a:lnTo>
                  <a:pt x="2614" y="2623"/>
                </a:lnTo>
                <a:lnTo>
                  <a:pt x="2599" y="2609"/>
                </a:lnTo>
                <a:lnTo>
                  <a:pt x="2589" y="2592"/>
                </a:lnTo>
                <a:lnTo>
                  <a:pt x="2528" y="2583"/>
                </a:lnTo>
                <a:lnTo>
                  <a:pt x="2467" y="2567"/>
                </a:lnTo>
                <a:lnTo>
                  <a:pt x="2410" y="2545"/>
                </a:lnTo>
                <a:lnTo>
                  <a:pt x="2356" y="2519"/>
                </a:lnTo>
                <a:lnTo>
                  <a:pt x="2306" y="2487"/>
                </a:lnTo>
                <a:lnTo>
                  <a:pt x="2258" y="2451"/>
                </a:lnTo>
                <a:lnTo>
                  <a:pt x="2214" y="2410"/>
                </a:lnTo>
                <a:lnTo>
                  <a:pt x="2175" y="2366"/>
                </a:lnTo>
                <a:lnTo>
                  <a:pt x="2140" y="2317"/>
                </a:lnTo>
                <a:lnTo>
                  <a:pt x="2109" y="2265"/>
                </a:lnTo>
                <a:lnTo>
                  <a:pt x="2084" y="2210"/>
                </a:lnTo>
                <a:lnTo>
                  <a:pt x="2065" y="2152"/>
                </a:lnTo>
                <a:lnTo>
                  <a:pt x="2051" y="2092"/>
                </a:lnTo>
                <a:lnTo>
                  <a:pt x="2043" y="2029"/>
                </a:lnTo>
                <a:lnTo>
                  <a:pt x="924" y="2029"/>
                </a:lnTo>
                <a:lnTo>
                  <a:pt x="924" y="1986"/>
                </a:lnTo>
                <a:lnTo>
                  <a:pt x="920" y="1926"/>
                </a:lnTo>
                <a:lnTo>
                  <a:pt x="910" y="1867"/>
                </a:lnTo>
                <a:lnTo>
                  <a:pt x="893" y="1810"/>
                </a:lnTo>
                <a:lnTo>
                  <a:pt x="870" y="1756"/>
                </a:lnTo>
                <a:lnTo>
                  <a:pt x="842" y="1706"/>
                </a:lnTo>
                <a:lnTo>
                  <a:pt x="809" y="1658"/>
                </a:lnTo>
                <a:lnTo>
                  <a:pt x="770" y="1616"/>
                </a:lnTo>
                <a:lnTo>
                  <a:pt x="727" y="1578"/>
                </a:lnTo>
                <a:lnTo>
                  <a:pt x="680" y="1544"/>
                </a:lnTo>
                <a:lnTo>
                  <a:pt x="630" y="1516"/>
                </a:lnTo>
                <a:lnTo>
                  <a:pt x="577" y="1494"/>
                </a:lnTo>
                <a:lnTo>
                  <a:pt x="520" y="1477"/>
                </a:lnTo>
                <a:lnTo>
                  <a:pt x="461" y="1466"/>
                </a:lnTo>
                <a:lnTo>
                  <a:pt x="400" y="1463"/>
                </a:lnTo>
                <a:lnTo>
                  <a:pt x="358" y="1463"/>
                </a:lnTo>
                <a:lnTo>
                  <a:pt x="358" y="799"/>
                </a:lnTo>
                <a:lnTo>
                  <a:pt x="309" y="791"/>
                </a:lnTo>
                <a:lnTo>
                  <a:pt x="261" y="777"/>
                </a:lnTo>
                <a:lnTo>
                  <a:pt x="217" y="757"/>
                </a:lnTo>
                <a:lnTo>
                  <a:pt x="175" y="733"/>
                </a:lnTo>
                <a:lnTo>
                  <a:pt x="137" y="703"/>
                </a:lnTo>
                <a:lnTo>
                  <a:pt x="103" y="669"/>
                </a:lnTo>
                <a:lnTo>
                  <a:pt x="72" y="632"/>
                </a:lnTo>
                <a:lnTo>
                  <a:pt x="47" y="591"/>
                </a:lnTo>
                <a:lnTo>
                  <a:pt x="27" y="548"/>
                </a:lnTo>
                <a:lnTo>
                  <a:pt x="12" y="501"/>
                </a:lnTo>
                <a:lnTo>
                  <a:pt x="2" y="451"/>
                </a:lnTo>
                <a:lnTo>
                  <a:pt x="0" y="401"/>
                </a:lnTo>
                <a:lnTo>
                  <a:pt x="2" y="350"/>
                </a:lnTo>
                <a:lnTo>
                  <a:pt x="11" y="302"/>
                </a:lnTo>
                <a:lnTo>
                  <a:pt x="26" y="255"/>
                </a:lnTo>
                <a:lnTo>
                  <a:pt x="46" y="212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7"/>
                </a:lnTo>
                <a:lnTo>
                  <a:pt x="301" y="12"/>
                </a:lnTo>
                <a:lnTo>
                  <a:pt x="350" y="3"/>
                </a:lnTo>
                <a:lnTo>
                  <a:pt x="400" y="0"/>
                </a:lnTo>
                <a:close/>
              </a:path>
            </a:pathLst>
          </a:custGeom>
          <a:solidFill>
            <a:srgbClr val="F2707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Freeform 34">
            <a:extLst>
              <a:ext uri="{FF2B5EF4-FFF2-40B4-BE49-F238E27FC236}">
                <a16:creationId xmlns:a16="http://schemas.microsoft.com/office/drawing/2014/main" id="{0C0B8509-94C7-4013-83B7-34DAD3D1E42A}"/>
              </a:ext>
            </a:extLst>
          </p:cNvPr>
          <p:cNvSpPr>
            <a:spLocks/>
          </p:cNvSpPr>
          <p:nvPr/>
        </p:nvSpPr>
        <p:spPr bwMode="auto">
          <a:xfrm>
            <a:off x="6330073" y="5207123"/>
            <a:ext cx="833190" cy="833189"/>
          </a:xfrm>
          <a:custGeom>
            <a:avLst/>
            <a:gdLst>
              <a:gd name="T0" fmla="*/ 400 w 801"/>
              <a:gd name="T1" fmla="*/ 0 h 801"/>
              <a:gd name="T2" fmla="*/ 451 w 801"/>
              <a:gd name="T3" fmla="*/ 2 h 801"/>
              <a:gd name="T4" fmla="*/ 499 w 801"/>
              <a:gd name="T5" fmla="*/ 11 h 801"/>
              <a:gd name="T6" fmla="*/ 545 w 801"/>
              <a:gd name="T7" fmla="*/ 26 h 801"/>
              <a:gd name="T8" fmla="*/ 588 w 801"/>
              <a:gd name="T9" fmla="*/ 46 h 801"/>
              <a:gd name="T10" fmla="*/ 629 w 801"/>
              <a:gd name="T11" fmla="*/ 71 h 801"/>
              <a:gd name="T12" fmla="*/ 667 w 801"/>
              <a:gd name="T13" fmla="*/ 101 h 801"/>
              <a:gd name="T14" fmla="*/ 700 w 801"/>
              <a:gd name="T15" fmla="*/ 134 h 801"/>
              <a:gd name="T16" fmla="*/ 729 w 801"/>
              <a:gd name="T17" fmla="*/ 171 h 801"/>
              <a:gd name="T18" fmla="*/ 754 w 801"/>
              <a:gd name="T19" fmla="*/ 211 h 801"/>
              <a:gd name="T20" fmla="*/ 774 w 801"/>
              <a:gd name="T21" fmla="*/ 256 h 801"/>
              <a:gd name="T22" fmla="*/ 788 w 801"/>
              <a:gd name="T23" fmla="*/ 301 h 801"/>
              <a:gd name="T24" fmla="*/ 798 w 801"/>
              <a:gd name="T25" fmla="*/ 350 h 801"/>
              <a:gd name="T26" fmla="*/ 801 w 801"/>
              <a:gd name="T27" fmla="*/ 400 h 801"/>
              <a:gd name="T28" fmla="*/ 798 w 801"/>
              <a:gd name="T29" fmla="*/ 451 h 801"/>
              <a:gd name="T30" fmla="*/ 788 w 801"/>
              <a:gd name="T31" fmla="*/ 499 h 801"/>
              <a:gd name="T32" fmla="*/ 774 w 801"/>
              <a:gd name="T33" fmla="*/ 545 h 801"/>
              <a:gd name="T34" fmla="*/ 754 w 801"/>
              <a:gd name="T35" fmla="*/ 589 h 801"/>
              <a:gd name="T36" fmla="*/ 729 w 801"/>
              <a:gd name="T37" fmla="*/ 630 h 801"/>
              <a:gd name="T38" fmla="*/ 700 w 801"/>
              <a:gd name="T39" fmla="*/ 667 h 801"/>
              <a:gd name="T40" fmla="*/ 667 w 801"/>
              <a:gd name="T41" fmla="*/ 700 h 801"/>
              <a:gd name="T42" fmla="*/ 629 w 801"/>
              <a:gd name="T43" fmla="*/ 730 h 801"/>
              <a:gd name="T44" fmla="*/ 588 w 801"/>
              <a:gd name="T45" fmla="*/ 755 h 801"/>
              <a:gd name="T46" fmla="*/ 545 w 801"/>
              <a:gd name="T47" fmla="*/ 774 h 801"/>
              <a:gd name="T48" fmla="*/ 499 w 801"/>
              <a:gd name="T49" fmla="*/ 789 h 801"/>
              <a:gd name="T50" fmla="*/ 451 w 801"/>
              <a:gd name="T51" fmla="*/ 798 h 801"/>
              <a:gd name="T52" fmla="*/ 400 w 801"/>
              <a:gd name="T53" fmla="*/ 801 h 801"/>
              <a:gd name="T54" fmla="*/ 350 w 801"/>
              <a:gd name="T55" fmla="*/ 798 h 801"/>
              <a:gd name="T56" fmla="*/ 301 w 801"/>
              <a:gd name="T57" fmla="*/ 789 h 801"/>
              <a:gd name="T58" fmla="*/ 255 w 801"/>
              <a:gd name="T59" fmla="*/ 774 h 801"/>
              <a:gd name="T60" fmla="*/ 212 w 801"/>
              <a:gd name="T61" fmla="*/ 755 h 801"/>
              <a:gd name="T62" fmla="*/ 171 w 801"/>
              <a:gd name="T63" fmla="*/ 730 h 801"/>
              <a:gd name="T64" fmla="*/ 134 w 801"/>
              <a:gd name="T65" fmla="*/ 700 h 801"/>
              <a:gd name="T66" fmla="*/ 101 w 801"/>
              <a:gd name="T67" fmla="*/ 667 h 801"/>
              <a:gd name="T68" fmla="*/ 71 w 801"/>
              <a:gd name="T69" fmla="*/ 630 h 801"/>
              <a:gd name="T70" fmla="*/ 46 w 801"/>
              <a:gd name="T71" fmla="*/ 589 h 801"/>
              <a:gd name="T72" fmla="*/ 26 w 801"/>
              <a:gd name="T73" fmla="*/ 545 h 801"/>
              <a:gd name="T74" fmla="*/ 11 w 801"/>
              <a:gd name="T75" fmla="*/ 499 h 801"/>
              <a:gd name="T76" fmla="*/ 2 w 801"/>
              <a:gd name="T77" fmla="*/ 451 h 801"/>
              <a:gd name="T78" fmla="*/ 0 w 801"/>
              <a:gd name="T79" fmla="*/ 400 h 801"/>
              <a:gd name="T80" fmla="*/ 2 w 801"/>
              <a:gd name="T81" fmla="*/ 350 h 801"/>
              <a:gd name="T82" fmla="*/ 11 w 801"/>
              <a:gd name="T83" fmla="*/ 301 h 801"/>
              <a:gd name="T84" fmla="*/ 26 w 801"/>
              <a:gd name="T85" fmla="*/ 256 h 801"/>
              <a:gd name="T86" fmla="*/ 46 w 801"/>
              <a:gd name="T87" fmla="*/ 211 h 801"/>
              <a:gd name="T88" fmla="*/ 71 w 801"/>
              <a:gd name="T89" fmla="*/ 171 h 801"/>
              <a:gd name="T90" fmla="*/ 101 w 801"/>
              <a:gd name="T91" fmla="*/ 134 h 801"/>
              <a:gd name="T92" fmla="*/ 134 w 801"/>
              <a:gd name="T93" fmla="*/ 101 h 801"/>
              <a:gd name="T94" fmla="*/ 171 w 801"/>
              <a:gd name="T95" fmla="*/ 71 h 801"/>
              <a:gd name="T96" fmla="*/ 212 w 801"/>
              <a:gd name="T97" fmla="*/ 46 h 801"/>
              <a:gd name="T98" fmla="*/ 255 w 801"/>
              <a:gd name="T99" fmla="*/ 26 h 801"/>
              <a:gd name="T100" fmla="*/ 301 w 801"/>
              <a:gd name="T101" fmla="*/ 11 h 801"/>
              <a:gd name="T102" fmla="*/ 350 w 801"/>
              <a:gd name="T103" fmla="*/ 2 h 801"/>
              <a:gd name="T104" fmla="*/ 400 w 801"/>
              <a:gd name="T105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1" h="801">
                <a:moveTo>
                  <a:pt x="400" y="0"/>
                </a:moveTo>
                <a:lnTo>
                  <a:pt x="451" y="2"/>
                </a:lnTo>
                <a:lnTo>
                  <a:pt x="499" y="11"/>
                </a:lnTo>
                <a:lnTo>
                  <a:pt x="545" y="26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1"/>
                </a:lnTo>
                <a:lnTo>
                  <a:pt x="774" y="256"/>
                </a:lnTo>
                <a:lnTo>
                  <a:pt x="788" y="301"/>
                </a:lnTo>
                <a:lnTo>
                  <a:pt x="798" y="350"/>
                </a:lnTo>
                <a:lnTo>
                  <a:pt x="801" y="400"/>
                </a:lnTo>
                <a:lnTo>
                  <a:pt x="798" y="451"/>
                </a:lnTo>
                <a:lnTo>
                  <a:pt x="788" y="499"/>
                </a:lnTo>
                <a:lnTo>
                  <a:pt x="774" y="545"/>
                </a:lnTo>
                <a:lnTo>
                  <a:pt x="754" y="589"/>
                </a:lnTo>
                <a:lnTo>
                  <a:pt x="729" y="630"/>
                </a:lnTo>
                <a:lnTo>
                  <a:pt x="700" y="667"/>
                </a:lnTo>
                <a:lnTo>
                  <a:pt x="667" y="700"/>
                </a:lnTo>
                <a:lnTo>
                  <a:pt x="629" y="730"/>
                </a:lnTo>
                <a:lnTo>
                  <a:pt x="588" y="755"/>
                </a:lnTo>
                <a:lnTo>
                  <a:pt x="545" y="774"/>
                </a:lnTo>
                <a:lnTo>
                  <a:pt x="499" y="789"/>
                </a:lnTo>
                <a:lnTo>
                  <a:pt x="451" y="798"/>
                </a:lnTo>
                <a:lnTo>
                  <a:pt x="400" y="801"/>
                </a:lnTo>
                <a:lnTo>
                  <a:pt x="350" y="798"/>
                </a:lnTo>
                <a:lnTo>
                  <a:pt x="301" y="789"/>
                </a:lnTo>
                <a:lnTo>
                  <a:pt x="255" y="774"/>
                </a:lnTo>
                <a:lnTo>
                  <a:pt x="212" y="755"/>
                </a:lnTo>
                <a:lnTo>
                  <a:pt x="171" y="730"/>
                </a:lnTo>
                <a:lnTo>
                  <a:pt x="134" y="700"/>
                </a:lnTo>
                <a:lnTo>
                  <a:pt x="101" y="667"/>
                </a:lnTo>
                <a:lnTo>
                  <a:pt x="71" y="630"/>
                </a:lnTo>
                <a:lnTo>
                  <a:pt x="46" y="589"/>
                </a:lnTo>
                <a:lnTo>
                  <a:pt x="26" y="545"/>
                </a:lnTo>
                <a:lnTo>
                  <a:pt x="11" y="499"/>
                </a:lnTo>
                <a:lnTo>
                  <a:pt x="2" y="451"/>
                </a:lnTo>
                <a:lnTo>
                  <a:pt x="0" y="400"/>
                </a:lnTo>
                <a:lnTo>
                  <a:pt x="2" y="350"/>
                </a:lnTo>
                <a:lnTo>
                  <a:pt x="11" y="301"/>
                </a:lnTo>
                <a:lnTo>
                  <a:pt x="26" y="256"/>
                </a:lnTo>
                <a:lnTo>
                  <a:pt x="46" y="211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6"/>
                </a:lnTo>
                <a:lnTo>
                  <a:pt x="301" y="11"/>
                </a:lnTo>
                <a:lnTo>
                  <a:pt x="350" y="2"/>
                </a:lnTo>
                <a:lnTo>
                  <a:pt x="400" y="0"/>
                </a:lnTo>
                <a:close/>
              </a:path>
            </a:pathLst>
          </a:custGeom>
          <a:solidFill>
            <a:srgbClr val="47ADB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8" name="Freeform 35">
            <a:extLst>
              <a:ext uri="{FF2B5EF4-FFF2-40B4-BE49-F238E27FC236}">
                <a16:creationId xmlns:a16="http://schemas.microsoft.com/office/drawing/2014/main" id="{4BBAED49-E14F-427E-808D-8A1D47C41B33}"/>
              </a:ext>
            </a:extLst>
          </p:cNvPr>
          <p:cNvSpPr>
            <a:spLocks/>
          </p:cNvSpPr>
          <p:nvPr/>
        </p:nvSpPr>
        <p:spPr bwMode="auto">
          <a:xfrm>
            <a:off x="6311157" y="3557386"/>
            <a:ext cx="2869875" cy="2748173"/>
          </a:xfrm>
          <a:custGeom>
            <a:avLst/>
            <a:gdLst>
              <a:gd name="T0" fmla="*/ 499 w 2759"/>
              <a:gd name="T1" fmla="*/ 12 h 2642"/>
              <a:gd name="T2" fmla="*/ 629 w 2759"/>
              <a:gd name="T3" fmla="*/ 71 h 2642"/>
              <a:gd name="T4" fmla="*/ 729 w 2759"/>
              <a:gd name="T5" fmla="*/ 171 h 2642"/>
              <a:gd name="T6" fmla="*/ 788 w 2759"/>
              <a:gd name="T7" fmla="*/ 302 h 2642"/>
              <a:gd name="T8" fmla="*/ 798 w 2759"/>
              <a:gd name="T9" fmla="*/ 451 h 2642"/>
              <a:gd name="T10" fmla="*/ 753 w 2759"/>
              <a:gd name="T11" fmla="*/ 591 h 2642"/>
              <a:gd name="T12" fmla="*/ 663 w 2759"/>
              <a:gd name="T13" fmla="*/ 703 h 2642"/>
              <a:gd name="T14" fmla="*/ 540 w 2759"/>
              <a:gd name="T15" fmla="*/ 777 h 2642"/>
              <a:gd name="T16" fmla="*/ 443 w 2759"/>
              <a:gd name="T17" fmla="*/ 1379 h 2642"/>
              <a:gd name="T18" fmla="*/ 627 w 2759"/>
              <a:gd name="T19" fmla="*/ 1421 h 2642"/>
              <a:gd name="T20" fmla="*/ 785 w 2759"/>
              <a:gd name="T21" fmla="*/ 1515 h 2642"/>
              <a:gd name="T22" fmla="*/ 908 w 2759"/>
              <a:gd name="T23" fmla="*/ 1651 h 2642"/>
              <a:gd name="T24" fmla="*/ 985 w 2759"/>
              <a:gd name="T25" fmla="*/ 1819 h 2642"/>
              <a:gd name="T26" fmla="*/ 2127 w 2759"/>
              <a:gd name="T27" fmla="*/ 1944 h 2642"/>
              <a:gd name="T28" fmla="*/ 2141 w 2759"/>
              <a:gd name="T29" fmla="*/ 2106 h 2642"/>
              <a:gd name="T30" fmla="*/ 2209 w 2759"/>
              <a:gd name="T31" fmla="*/ 2268 h 2642"/>
              <a:gd name="T32" fmla="*/ 2325 w 2759"/>
              <a:gd name="T33" fmla="*/ 2396 h 2642"/>
              <a:gd name="T34" fmla="*/ 2476 w 2759"/>
              <a:gd name="T35" fmla="*/ 2481 h 2642"/>
              <a:gd name="T36" fmla="*/ 2607 w 2759"/>
              <a:gd name="T37" fmla="*/ 2489 h 2642"/>
              <a:gd name="T38" fmla="*/ 2670 w 2759"/>
              <a:gd name="T39" fmla="*/ 2463 h 2642"/>
              <a:gd name="T40" fmla="*/ 2733 w 2759"/>
              <a:gd name="T41" fmla="*/ 2490 h 2642"/>
              <a:gd name="T42" fmla="*/ 2759 w 2759"/>
              <a:gd name="T43" fmla="*/ 2552 h 2642"/>
              <a:gd name="T44" fmla="*/ 2733 w 2759"/>
              <a:gd name="T45" fmla="*/ 2616 h 2642"/>
              <a:gd name="T46" fmla="*/ 2670 w 2759"/>
              <a:gd name="T47" fmla="*/ 2642 h 2642"/>
              <a:gd name="T48" fmla="*/ 2614 w 2759"/>
              <a:gd name="T49" fmla="*/ 2623 h 2642"/>
              <a:gd name="T50" fmla="*/ 2528 w 2759"/>
              <a:gd name="T51" fmla="*/ 2583 h 2642"/>
              <a:gd name="T52" fmla="*/ 2356 w 2759"/>
              <a:gd name="T53" fmla="*/ 2519 h 2642"/>
              <a:gd name="T54" fmla="*/ 2214 w 2759"/>
              <a:gd name="T55" fmla="*/ 2410 h 2642"/>
              <a:gd name="T56" fmla="*/ 2109 w 2759"/>
              <a:gd name="T57" fmla="*/ 2265 h 2642"/>
              <a:gd name="T58" fmla="*/ 2051 w 2759"/>
              <a:gd name="T59" fmla="*/ 2092 h 2642"/>
              <a:gd name="T60" fmla="*/ 924 w 2759"/>
              <a:gd name="T61" fmla="*/ 1986 h 2642"/>
              <a:gd name="T62" fmla="*/ 893 w 2759"/>
              <a:gd name="T63" fmla="*/ 1810 h 2642"/>
              <a:gd name="T64" fmla="*/ 809 w 2759"/>
              <a:gd name="T65" fmla="*/ 1658 h 2642"/>
              <a:gd name="T66" fmla="*/ 680 w 2759"/>
              <a:gd name="T67" fmla="*/ 1544 h 2642"/>
              <a:gd name="T68" fmla="*/ 520 w 2759"/>
              <a:gd name="T69" fmla="*/ 1477 h 2642"/>
              <a:gd name="T70" fmla="*/ 358 w 2759"/>
              <a:gd name="T71" fmla="*/ 1463 h 2642"/>
              <a:gd name="T72" fmla="*/ 261 w 2759"/>
              <a:gd name="T73" fmla="*/ 777 h 2642"/>
              <a:gd name="T74" fmla="*/ 137 w 2759"/>
              <a:gd name="T75" fmla="*/ 703 h 2642"/>
              <a:gd name="T76" fmla="*/ 47 w 2759"/>
              <a:gd name="T77" fmla="*/ 591 h 2642"/>
              <a:gd name="T78" fmla="*/ 2 w 2759"/>
              <a:gd name="T79" fmla="*/ 451 h 2642"/>
              <a:gd name="T80" fmla="*/ 11 w 2759"/>
              <a:gd name="T81" fmla="*/ 302 h 2642"/>
              <a:gd name="T82" fmla="*/ 71 w 2759"/>
              <a:gd name="T83" fmla="*/ 171 h 2642"/>
              <a:gd name="T84" fmla="*/ 171 w 2759"/>
              <a:gd name="T85" fmla="*/ 71 h 2642"/>
              <a:gd name="T86" fmla="*/ 301 w 2759"/>
              <a:gd name="T87" fmla="*/ 1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59" h="2642">
                <a:moveTo>
                  <a:pt x="400" y="0"/>
                </a:moveTo>
                <a:lnTo>
                  <a:pt x="451" y="3"/>
                </a:lnTo>
                <a:lnTo>
                  <a:pt x="499" y="12"/>
                </a:lnTo>
                <a:lnTo>
                  <a:pt x="545" y="27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2"/>
                </a:lnTo>
                <a:lnTo>
                  <a:pt x="774" y="255"/>
                </a:lnTo>
                <a:lnTo>
                  <a:pt x="788" y="302"/>
                </a:lnTo>
                <a:lnTo>
                  <a:pt x="798" y="350"/>
                </a:lnTo>
                <a:lnTo>
                  <a:pt x="801" y="401"/>
                </a:lnTo>
                <a:lnTo>
                  <a:pt x="798" y="451"/>
                </a:lnTo>
                <a:lnTo>
                  <a:pt x="788" y="501"/>
                </a:lnTo>
                <a:lnTo>
                  <a:pt x="774" y="548"/>
                </a:lnTo>
                <a:lnTo>
                  <a:pt x="753" y="591"/>
                </a:lnTo>
                <a:lnTo>
                  <a:pt x="727" y="632"/>
                </a:lnTo>
                <a:lnTo>
                  <a:pt x="698" y="669"/>
                </a:lnTo>
                <a:lnTo>
                  <a:pt x="663" y="703"/>
                </a:lnTo>
                <a:lnTo>
                  <a:pt x="625" y="733"/>
                </a:lnTo>
                <a:lnTo>
                  <a:pt x="584" y="757"/>
                </a:lnTo>
                <a:lnTo>
                  <a:pt x="540" y="777"/>
                </a:lnTo>
                <a:lnTo>
                  <a:pt x="492" y="791"/>
                </a:lnTo>
                <a:lnTo>
                  <a:pt x="443" y="799"/>
                </a:lnTo>
                <a:lnTo>
                  <a:pt x="443" y="1379"/>
                </a:lnTo>
                <a:lnTo>
                  <a:pt x="507" y="1387"/>
                </a:lnTo>
                <a:lnTo>
                  <a:pt x="568" y="1402"/>
                </a:lnTo>
                <a:lnTo>
                  <a:pt x="627" y="1421"/>
                </a:lnTo>
                <a:lnTo>
                  <a:pt x="683" y="1447"/>
                </a:lnTo>
                <a:lnTo>
                  <a:pt x="736" y="1479"/>
                </a:lnTo>
                <a:lnTo>
                  <a:pt x="785" y="1515"/>
                </a:lnTo>
                <a:lnTo>
                  <a:pt x="831" y="1556"/>
                </a:lnTo>
                <a:lnTo>
                  <a:pt x="871" y="1602"/>
                </a:lnTo>
                <a:lnTo>
                  <a:pt x="908" y="1651"/>
                </a:lnTo>
                <a:lnTo>
                  <a:pt x="939" y="1704"/>
                </a:lnTo>
                <a:lnTo>
                  <a:pt x="965" y="1760"/>
                </a:lnTo>
                <a:lnTo>
                  <a:pt x="985" y="1819"/>
                </a:lnTo>
                <a:lnTo>
                  <a:pt x="1000" y="1880"/>
                </a:lnTo>
                <a:lnTo>
                  <a:pt x="1008" y="1944"/>
                </a:lnTo>
                <a:lnTo>
                  <a:pt x="2127" y="1944"/>
                </a:lnTo>
                <a:lnTo>
                  <a:pt x="2127" y="1986"/>
                </a:lnTo>
                <a:lnTo>
                  <a:pt x="2131" y="2047"/>
                </a:lnTo>
                <a:lnTo>
                  <a:pt x="2141" y="2106"/>
                </a:lnTo>
                <a:lnTo>
                  <a:pt x="2158" y="2163"/>
                </a:lnTo>
                <a:lnTo>
                  <a:pt x="2181" y="2217"/>
                </a:lnTo>
                <a:lnTo>
                  <a:pt x="2209" y="2268"/>
                </a:lnTo>
                <a:lnTo>
                  <a:pt x="2243" y="2315"/>
                </a:lnTo>
                <a:lnTo>
                  <a:pt x="2282" y="2358"/>
                </a:lnTo>
                <a:lnTo>
                  <a:pt x="2325" y="2396"/>
                </a:lnTo>
                <a:lnTo>
                  <a:pt x="2372" y="2429"/>
                </a:lnTo>
                <a:lnTo>
                  <a:pt x="2423" y="2458"/>
                </a:lnTo>
                <a:lnTo>
                  <a:pt x="2476" y="2481"/>
                </a:lnTo>
                <a:lnTo>
                  <a:pt x="2533" y="2496"/>
                </a:lnTo>
                <a:lnTo>
                  <a:pt x="2592" y="2507"/>
                </a:lnTo>
                <a:lnTo>
                  <a:pt x="2607" y="2489"/>
                </a:lnTo>
                <a:lnTo>
                  <a:pt x="2624" y="2475"/>
                </a:lnTo>
                <a:lnTo>
                  <a:pt x="2646" y="2466"/>
                </a:lnTo>
                <a:lnTo>
                  <a:pt x="2670" y="2463"/>
                </a:lnTo>
                <a:lnTo>
                  <a:pt x="2694" y="2466"/>
                </a:lnTo>
                <a:lnTo>
                  <a:pt x="2715" y="2475"/>
                </a:lnTo>
                <a:lnTo>
                  <a:pt x="2733" y="2490"/>
                </a:lnTo>
                <a:lnTo>
                  <a:pt x="2747" y="2508"/>
                </a:lnTo>
                <a:lnTo>
                  <a:pt x="2756" y="2529"/>
                </a:lnTo>
                <a:lnTo>
                  <a:pt x="2759" y="2552"/>
                </a:lnTo>
                <a:lnTo>
                  <a:pt x="2756" y="2576"/>
                </a:lnTo>
                <a:lnTo>
                  <a:pt x="2747" y="2598"/>
                </a:lnTo>
                <a:lnTo>
                  <a:pt x="2733" y="2616"/>
                </a:lnTo>
                <a:lnTo>
                  <a:pt x="2715" y="2631"/>
                </a:lnTo>
                <a:lnTo>
                  <a:pt x="2694" y="2640"/>
                </a:lnTo>
                <a:lnTo>
                  <a:pt x="2670" y="2642"/>
                </a:lnTo>
                <a:lnTo>
                  <a:pt x="2649" y="2640"/>
                </a:lnTo>
                <a:lnTo>
                  <a:pt x="2630" y="2633"/>
                </a:lnTo>
                <a:lnTo>
                  <a:pt x="2614" y="2623"/>
                </a:lnTo>
                <a:lnTo>
                  <a:pt x="2599" y="2609"/>
                </a:lnTo>
                <a:lnTo>
                  <a:pt x="2589" y="2592"/>
                </a:lnTo>
                <a:lnTo>
                  <a:pt x="2528" y="2583"/>
                </a:lnTo>
                <a:lnTo>
                  <a:pt x="2467" y="2567"/>
                </a:lnTo>
                <a:lnTo>
                  <a:pt x="2410" y="2545"/>
                </a:lnTo>
                <a:lnTo>
                  <a:pt x="2356" y="2519"/>
                </a:lnTo>
                <a:lnTo>
                  <a:pt x="2306" y="2487"/>
                </a:lnTo>
                <a:lnTo>
                  <a:pt x="2258" y="2451"/>
                </a:lnTo>
                <a:lnTo>
                  <a:pt x="2214" y="2410"/>
                </a:lnTo>
                <a:lnTo>
                  <a:pt x="2175" y="2366"/>
                </a:lnTo>
                <a:lnTo>
                  <a:pt x="2140" y="2317"/>
                </a:lnTo>
                <a:lnTo>
                  <a:pt x="2109" y="2265"/>
                </a:lnTo>
                <a:lnTo>
                  <a:pt x="2084" y="2210"/>
                </a:lnTo>
                <a:lnTo>
                  <a:pt x="2065" y="2152"/>
                </a:lnTo>
                <a:lnTo>
                  <a:pt x="2051" y="2092"/>
                </a:lnTo>
                <a:lnTo>
                  <a:pt x="2043" y="2029"/>
                </a:lnTo>
                <a:lnTo>
                  <a:pt x="924" y="2029"/>
                </a:lnTo>
                <a:lnTo>
                  <a:pt x="924" y="1986"/>
                </a:lnTo>
                <a:lnTo>
                  <a:pt x="920" y="1926"/>
                </a:lnTo>
                <a:lnTo>
                  <a:pt x="910" y="1867"/>
                </a:lnTo>
                <a:lnTo>
                  <a:pt x="893" y="1810"/>
                </a:lnTo>
                <a:lnTo>
                  <a:pt x="870" y="1756"/>
                </a:lnTo>
                <a:lnTo>
                  <a:pt x="842" y="1706"/>
                </a:lnTo>
                <a:lnTo>
                  <a:pt x="809" y="1658"/>
                </a:lnTo>
                <a:lnTo>
                  <a:pt x="770" y="1616"/>
                </a:lnTo>
                <a:lnTo>
                  <a:pt x="727" y="1578"/>
                </a:lnTo>
                <a:lnTo>
                  <a:pt x="680" y="1544"/>
                </a:lnTo>
                <a:lnTo>
                  <a:pt x="630" y="1516"/>
                </a:lnTo>
                <a:lnTo>
                  <a:pt x="577" y="1494"/>
                </a:lnTo>
                <a:lnTo>
                  <a:pt x="520" y="1477"/>
                </a:lnTo>
                <a:lnTo>
                  <a:pt x="461" y="1466"/>
                </a:lnTo>
                <a:lnTo>
                  <a:pt x="400" y="1463"/>
                </a:lnTo>
                <a:lnTo>
                  <a:pt x="358" y="1463"/>
                </a:lnTo>
                <a:lnTo>
                  <a:pt x="358" y="799"/>
                </a:lnTo>
                <a:lnTo>
                  <a:pt x="309" y="791"/>
                </a:lnTo>
                <a:lnTo>
                  <a:pt x="261" y="777"/>
                </a:lnTo>
                <a:lnTo>
                  <a:pt x="217" y="757"/>
                </a:lnTo>
                <a:lnTo>
                  <a:pt x="175" y="733"/>
                </a:lnTo>
                <a:lnTo>
                  <a:pt x="137" y="703"/>
                </a:lnTo>
                <a:lnTo>
                  <a:pt x="103" y="669"/>
                </a:lnTo>
                <a:lnTo>
                  <a:pt x="72" y="632"/>
                </a:lnTo>
                <a:lnTo>
                  <a:pt x="47" y="591"/>
                </a:lnTo>
                <a:lnTo>
                  <a:pt x="27" y="548"/>
                </a:lnTo>
                <a:lnTo>
                  <a:pt x="12" y="501"/>
                </a:lnTo>
                <a:lnTo>
                  <a:pt x="2" y="451"/>
                </a:lnTo>
                <a:lnTo>
                  <a:pt x="0" y="401"/>
                </a:lnTo>
                <a:lnTo>
                  <a:pt x="2" y="350"/>
                </a:lnTo>
                <a:lnTo>
                  <a:pt x="11" y="302"/>
                </a:lnTo>
                <a:lnTo>
                  <a:pt x="26" y="255"/>
                </a:lnTo>
                <a:lnTo>
                  <a:pt x="46" y="212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7"/>
                </a:lnTo>
                <a:lnTo>
                  <a:pt x="301" y="12"/>
                </a:lnTo>
                <a:lnTo>
                  <a:pt x="350" y="3"/>
                </a:lnTo>
                <a:lnTo>
                  <a:pt x="400" y="0"/>
                </a:lnTo>
                <a:close/>
              </a:path>
            </a:pathLst>
          </a:custGeom>
          <a:solidFill>
            <a:srgbClr val="47ADB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Freeform 34">
            <a:extLst>
              <a:ext uri="{FF2B5EF4-FFF2-40B4-BE49-F238E27FC236}">
                <a16:creationId xmlns:a16="http://schemas.microsoft.com/office/drawing/2014/main" id="{9243DC2D-8E53-4A4F-9DC4-E6723589DF9A}"/>
              </a:ext>
            </a:extLst>
          </p:cNvPr>
          <p:cNvSpPr>
            <a:spLocks/>
          </p:cNvSpPr>
          <p:nvPr/>
        </p:nvSpPr>
        <p:spPr bwMode="auto">
          <a:xfrm>
            <a:off x="8663427" y="5207123"/>
            <a:ext cx="833190" cy="833189"/>
          </a:xfrm>
          <a:custGeom>
            <a:avLst/>
            <a:gdLst>
              <a:gd name="T0" fmla="*/ 400 w 801"/>
              <a:gd name="T1" fmla="*/ 0 h 801"/>
              <a:gd name="T2" fmla="*/ 451 w 801"/>
              <a:gd name="T3" fmla="*/ 2 h 801"/>
              <a:gd name="T4" fmla="*/ 499 w 801"/>
              <a:gd name="T5" fmla="*/ 11 h 801"/>
              <a:gd name="T6" fmla="*/ 545 w 801"/>
              <a:gd name="T7" fmla="*/ 26 h 801"/>
              <a:gd name="T8" fmla="*/ 588 w 801"/>
              <a:gd name="T9" fmla="*/ 46 h 801"/>
              <a:gd name="T10" fmla="*/ 629 w 801"/>
              <a:gd name="T11" fmla="*/ 71 h 801"/>
              <a:gd name="T12" fmla="*/ 667 w 801"/>
              <a:gd name="T13" fmla="*/ 101 h 801"/>
              <a:gd name="T14" fmla="*/ 700 w 801"/>
              <a:gd name="T15" fmla="*/ 134 h 801"/>
              <a:gd name="T16" fmla="*/ 729 w 801"/>
              <a:gd name="T17" fmla="*/ 171 h 801"/>
              <a:gd name="T18" fmla="*/ 754 w 801"/>
              <a:gd name="T19" fmla="*/ 211 h 801"/>
              <a:gd name="T20" fmla="*/ 774 w 801"/>
              <a:gd name="T21" fmla="*/ 256 h 801"/>
              <a:gd name="T22" fmla="*/ 788 w 801"/>
              <a:gd name="T23" fmla="*/ 301 h 801"/>
              <a:gd name="T24" fmla="*/ 798 w 801"/>
              <a:gd name="T25" fmla="*/ 350 h 801"/>
              <a:gd name="T26" fmla="*/ 801 w 801"/>
              <a:gd name="T27" fmla="*/ 400 h 801"/>
              <a:gd name="T28" fmla="*/ 798 w 801"/>
              <a:gd name="T29" fmla="*/ 451 h 801"/>
              <a:gd name="T30" fmla="*/ 788 w 801"/>
              <a:gd name="T31" fmla="*/ 499 h 801"/>
              <a:gd name="T32" fmla="*/ 774 w 801"/>
              <a:gd name="T33" fmla="*/ 545 h 801"/>
              <a:gd name="T34" fmla="*/ 754 w 801"/>
              <a:gd name="T35" fmla="*/ 589 h 801"/>
              <a:gd name="T36" fmla="*/ 729 w 801"/>
              <a:gd name="T37" fmla="*/ 630 h 801"/>
              <a:gd name="T38" fmla="*/ 700 w 801"/>
              <a:gd name="T39" fmla="*/ 667 h 801"/>
              <a:gd name="T40" fmla="*/ 667 w 801"/>
              <a:gd name="T41" fmla="*/ 700 h 801"/>
              <a:gd name="T42" fmla="*/ 629 w 801"/>
              <a:gd name="T43" fmla="*/ 730 h 801"/>
              <a:gd name="T44" fmla="*/ 588 w 801"/>
              <a:gd name="T45" fmla="*/ 755 h 801"/>
              <a:gd name="T46" fmla="*/ 545 w 801"/>
              <a:gd name="T47" fmla="*/ 774 h 801"/>
              <a:gd name="T48" fmla="*/ 499 w 801"/>
              <a:gd name="T49" fmla="*/ 789 h 801"/>
              <a:gd name="T50" fmla="*/ 451 w 801"/>
              <a:gd name="T51" fmla="*/ 798 h 801"/>
              <a:gd name="T52" fmla="*/ 400 w 801"/>
              <a:gd name="T53" fmla="*/ 801 h 801"/>
              <a:gd name="T54" fmla="*/ 350 w 801"/>
              <a:gd name="T55" fmla="*/ 798 h 801"/>
              <a:gd name="T56" fmla="*/ 301 w 801"/>
              <a:gd name="T57" fmla="*/ 789 h 801"/>
              <a:gd name="T58" fmla="*/ 255 w 801"/>
              <a:gd name="T59" fmla="*/ 774 h 801"/>
              <a:gd name="T60" fmla="*/ 212 w 801"/>
              <a:gd name="T61" fmla="*/ 755 h 801"/>
              <a:gd name="T62" fmla="*/ 171 w 801"/>
              <a:gd name="T63" fmla="*/ 730 h 801"/>
              <a:gd name="T64" fmla="*/ 134 w 801"/>
              <a:gd name="T65" fmla="*/ 700 h 801"/>
              <a:gd name="T66" fmla="*/ 101 w 801"/>
              <a:gd name="T67" fmla="*/ 667 h 801"/>
              <a:gd name="T68" fmla="*/ 71 w 801"/>
              <a:gd name="T69" fmla="*/ 630 h 801"/>
              <a:gd name="T70" fmla="*/ 46 w 801"/>
              <a:gd name="T71" fmla="*/ 589 h 801"/>
              <a:gd name="T72" fmla="*/ 26 w 801"/>
              <a:gd name="T73" fmla="*/ 545 h 801"/>
              <a:gd name="T74" fmla="*/ 11 w 801"/>
              <a:gd name="T75" fmla="*/ 499 h 801"/>
              <a:gd name="T76" fmla="*/ 2 w 801"/>
              <a:gd name="T77" fmla="*/ 451 h 801"/>
              <a:gd name="T78" fmla="*/ 0 w 801"/>
              <a:gd name="T79" fmla="*/ 400 h 801"/>
              <a:gd name="T80" fmla="*/ 2 w 801"/>
              <a:gd name="T81" fmla="*/ 350 h 801"/>
              <a:gd name="T82" fmla="*/ 11 w 801"/>
              <a:gd name="T83" fmla="*/ 301 h 801"/>
              <a:gd name="T84" fmla="*/ 26 w 801"/>
              <a:gd name="T85" fmla="*/ 256 h 801"/>
              <a:gd name="T86" fmla="*/ 46 w 801"/>
              <a:gd name="T87" fmla="*/ 211 h 801"/>
              <a:gd name="T88" fmla="*/ 71 w 801"/>
              <a:gd name="T89" fmla="*/ 171 h 801"/>
              <a:gd name="T90" fmla="*/ 101 w 801"/>
              <a:gd name="T91" fmla="*/ 134 h 801"/>
              <a:gd name="T92" fmla="*/ 134 w 801"/>
              <a:gd name="T93" fmla="*/ 101 h 801"/>
              <a:gd name="T94" fmla="*/ 171 w 801"/>
              <a:gd name="T95" fmla="*/ 71 h 801"/>
              <a:gd name="T96" fmla="*/ 212 w 801"/>
              <a:gd name="T97" fmla="*/ 46 h 801"/>
              <a:gd name="T98" fmla="*/ 255 w 801"/>
              <a:gd name="T99" fmla="*/ 26 h 801"/>
              <a:gd name="T100" fmla="*/ 301 w 801"/>
              <a:gd name="T101" fmla="*/ 11 h 801"/>
              <a:gd name="T102" fmla="*/ 350 w 801"/>
              <a:gd name="T103" fmla="*/ 2 h 801"/>
              <a:gd name="T104" fmla="*/ 400 w 801"/>
              <a:gd name="T105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1" h="801">
                <a:moveTo>
                  <a:pt x="400" y="0"/>
                </a:moveTo>
                <a:lnTo>
                  <a:pt x="451" y="2"/>
                </a:lnTo>
                <a:lnTo>
                  <a:pt x="499" y="11"/>
                </a:lnTo>
                <a:lnTo>
                  <a:pt x="545" y="26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1"/>
                </a:lnTo>
                <a:lnTo>
                  <a:pt x="774" y="256"/>
                </a:lnTo>
                <a:lnTo>
                  <a:pt x="788" y="301"/>
                </a:lnTo>
                <a:lnTo>
                  <a:pt x="798" y="350"/>
                </a:lnTo>
                <a:lnTo>
                  <a:pt x="801" y="400"/>
                </a:lnTo>
                <a:lnTo>
                  <a:pt x="798" y="451"/>
                </a:lnTo>
                <a:lnTo>
                  <a:pt x="788" y="499"/>
                </a:lnTo>
                <a:lnTo>
                  <a:pt x="774" y="545"/>
                </a:lnTo>
                <a:lnTo>
                  <a:pt x="754" y="589"/>
                </a:lnTo>
                <a:lnTo>
                  <a:pt x="729" y="630"/>
                </a:lnTo>
                <a:lnTo>
                  <a:pt x="700" y="667"/>
                </a:lnTo>
                <a:lnTo>
                  <a:pt x="667" y="700"/>
                </a:lnTo>
                <a:lnTo>
                  <a:pt x="629" y="730"/>
                </a:lnTo>
                <a:lnTo>
                  <a:pt x="588" y="755"/>
                </a:lnTo>
                <a:lnTo>
                  <a:pt x="545" y="774"/>
                </a:lnTo>
                <a:lnTo>
                  <a:pt x="499" y="789"/>
                </a:lnTo>
                <a:lnTo>
                  <a:pt x="451" y="798"/>
                </a:lnTo>
                <a:lnTo>
                  <a:pt x="400" y="801"/>
                </a:lnTo>
                <a:lnTo>
                  <a:pt x="350" y="798"/>
                </a:lnTo>
                <a:lnTo>
                  <a:pt x="301" y="789"/>
                </a:lnTo>
                <a:lnTo>
                  <a:pt x="255" y="774"/>
                </a:lnTo>
                <a:lnTo>
                  <a:pt x="212" y="755"/>
                </a:lnTo>
                <a:lnTo>
                  <a:pt x="171" y="730"/>
                </a:lnTo>
                <a:lnTo>
                  <a:pt x="134" y="700"/>
                </a:lnTo>
                <a:lnTo>
                  <a:pt x="101" y="667"/>
                </a:lnTo>
                <a:lnTo>
                  <a:pt x="71" y="630"/>
                </a:lnTo>
                <a:lnTo>
                  <a:pt x="46" y="589"/>
                </a:lnTo>
                <a:lnTo>
                  <a:pt x="26" y="545"/>
                </a:lnTo>
                <a:lnTo>
                  <a:pt x="11" y="499"/>
                </a:lnTo>
                <a:lnTo>
                  <a:pt x="2" y="451"/>
                </a:lnTo>
                <a:lnTo>
                  <a:pt x="0" y="400"/>
                </a:lnTo>
                <a:lnTo>
                  <a:pt x="2" y="350"/>
                </a:lnTo>
                <a:lnTo>
                  <a:pt x="11" y="301"/>
                </a:lnTo>
                <a:lnTo>
                  <a:pt x="26" y="256"/>
                </a:lnTo>
                <a:lnTo>
                  <a:pt x="46" y="211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6"/>
                </a:lnTo>
                <a:lnTo>
                  <a:pt x="301" y="11"/>
                </a:lnTo>
                <a:lnTo>
                  <a:pt x="350" y="2"/>
                </a:lnTo>
                <a:lnTo>
                  <a:pt x="400" y="0"/>
                </a:lnTo>
                <a:close/>
              </a:path>
            </a:pathLst>
          </a:custGeom>
          <a:solidFill>
            <a:srgbClr val="A2B9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0" name="Freeform 35">
            <a:extLst>
              <a:ext uri="{FF2B5EF4-FFF2-40B4-BE49-F238E27FC236}">
                <a16:creationId xmlns:a16="http://schemas.microsoft.com/office/drawing/2014/main" id="{B1C9F426-64E8-44B7-9F36-C873B66E709D}"/>
              </a:ext>
            </a:extLst>
          </p:cNvPr>
          <p:cNvSpPr>
            <a:spLocks/>
          </p:cNvSpPr>
          <p:nvPr/>
        </p:nvSpPr>
        <p:spPr bwMode="auto">
          <a:xfrm>
            <a:off x="8663431" y="3557386"/>
            <a:ext cx="2869875" cy="2748173"/>
          </a:xfrm>
          <a:custGeom>
            <a:avLst/>
            <a:gdLst>
              <a:gd name="T0" fmla="*/ 499 w 2759"/>
              <a:gd name="T1" fmla="*/ 12 h 2642"/>
              <a:gd name="T2" fmla="*/ 629 w 2759"/>
              <a:gd name="T3" fmla="*/ 71 h 2642"/>
              <a:gd name="T4" fmla="*/ 729 w 2759"/>
              <a:gd name="T5" fmla="*/ 171 h 2642"/>
              <a:gd name="T6" fmla="*/ 788 w 2759"/>
              <a:gd name="T7" fmla="*/ 302 h 2642"/>
              <a:gd name="T8" fmla="*/ 798 w 2759"/>
              <a:gd name="T9" fmla="*/ 451 h 2642"/>
              <a:gd name="T10" fmla="*/ 753 w 2759"/>
              <a:gd name="T11" fmla="*/ 591 h 2642"/>
              <a:gd name="T12" fmla="*/ 663 w 2759"/>
              <a:gd name="T13" fmla="*/ 703 h 2642"/>
              <a:gd name="T14" fmla="*/ 540 w 2759"/>
              <a:gd name="T15" fmla="*/ 777 h 2642"/>
              <a:gd name="T16" fmla="*/ 443 w 2759"/>
              <a:gd name="T17" fmla="*/ 1379 h 2642"/>
              <a:gd name="T18" fmla="*/ 627 w 2759"/>
              <a:gd name="T19" fmla="*/ 1421 h 2642"/>
              <a:gd name="T20" fmla="*/ 785 w 2759"/>
              <a:gd name="T21" fmla="*/ 1515 h 2642"/>
              <a:gd name="T22" fmla="*/ 908 w 2759"/>
              <a:gd name="T23" fmla="*/ 1651 h 2642"/>
              <a:gd name="T24" fmla="*/ 985 w 2759"/>
              <a:gd name="T25" fmla="*/ 1819 h 2642"/>
              <a:gd name="T26" fmla="*/ 2127 w 2759"/>
              <a:gd name="T27" fmla="*/ 1944 h 2642"/>
              <a:gd name="T28" fmla="*/ 2141 w 2759"/>
              <a:gd name="T29" fmla="*/ 2106 h 2642"/>
              <a:gd name="T30" fmla="*/ 2209 w 2759"/>
              <a:gd name="T31" fmla="*/ 2268 h 2642"/>
              <a:gd name="T32" fmla="*/ 2325 w 2759"/>
              <a:gd name="T33" fmla="*/ 2396 h 2642"/>
              <a:gd name="T34" fmla="*/ 2476 w 2759"/>
              <a:gd name="T35" fmla="*/ 2481 h 2642"/>
              <a:gd name="T36" fmla="*/ 2607 w 2759"/>
              <a:gd name="T37" fmla="*/ 2489 h 2642"/>
              <a:gd name="T38" fmla="*/ 2670 w 2759"/>
              <a:gd name="T39" fmla="*/ 2463 h 2642"/>
              <a:gd name="T40" fmla="*/ 2733 w 2759"/>
              <a:gd name="T41" fmla="*/ 2490 h 2642"/>
              <a:gd name="T42" fmla="*/ 2759 w 2759"/>
              <a:gd name="T43" fmla="*/ 2552 h 2642"/>
              <a:gd name="T44" fmla="*/ 2733 w 2759"/>
              <a:gd name="T45" fmla="*/ 2616 h 2642"/>
              <a:gd name="T46" fmla="*/ 2670 w 2759"/>
              <a:gd name="T47" fmla="*/ 2642 h 2642"/>
              <a:gd name="T48" fmla="*/ 2614 w 2759"/>
              <a:gd name="T49" fmla="*/ 2623 h 2642"/>
              <a:gd name="T50" fmla="*/ 2528 w 2759"/>
              <a:gd name="T51" fmla="*/ 2583 h 2642"/>
              <a:gd name="T52" fmla="*/ 2356 w 2759"/>
              <a:gd name="T53" fmla="*/ 2519 h 2642"/>
              <a:gd name="T54" fmla="*/ 2214 w 2759"/>
              <a:gd name="T55" fmla="*/ 2410 h 2642"/>
              <a:gd name="T56" fmla="*/ 2109 w 2759"/>
              <a:gd name="T57" fmla="*/ 2265 h 2642"/>
              <a:gd name="T58" fmla="*/ 2051 w 2759"/>
              <a:gd name="T59" fmla="*/ 2092 h 2642"/>
              <a:gd name="T60" fmla="*/ 924 w 2759"/>
              <a:gd name="T61" fmla="*/ 1986 h 2642"/>
              <a:gd name="T62" fmla="*/ 893 w 2759"/>
              <a:gd name="T63" fmla="*/ 1810 h 2642"/>
              <a:gd name="T64" fmla="*/ 809 w 2759"/>
              <a:gd name="T65" fmla="*/ 1658 h 2642"/>
              <a:gd name="T66" fmla="*/ 680 w 2759"/>
              <a:gd name="T67" fmla="*/ 1544 h 2642"/>
              <a:gd name="T68" fmla="*/ 520 w 2759"/>
              <a:gd name="T69" fmla="*/ 1477 h 2642"/>
              <a:gd name="T70" fmla="*/ 358 w 2759"/>
              <a:gd name="T71" fmla="*/ 1463 h 2642"/>
              <a:gd name="T72" fmla="*/ 261 w 2759"/>
              <a:gd name="T73" fmla="*/ 777 h 2642"/>
              <a:gd name="T74" fmla="*/ 137 w 2759"/>
              <a:gd name="T75" fmla="*/ 703 h 2642"/>
              <a:gd name="T76" fmla="*/ 47 w 2759"/>
              <a:gd name="T77" fmla="*/ 591 h 2642"/>
              <a:gd name="T78" fmla="*/ 2 w 2759"/>
              <a:gd name="T79" fmla="*/ 451 h 2642"/>
              <a:gd name="T80" fmla="*/ 11 w 2759"/>
              <a:gd name="T81" fmla="*/ 302 h 2642"/>
              <a:gd name="T82" fmla="*/ 71 w 2759"/>
              <a:gd name="T83" fmla="*/ 171 h 2642"/>
              <a:gd name="T84" fmla="*/ 171 w 2759"/>
              <a:gd name="T85" fmla="*/ 71 h 2642"/>
              <a:gd name="T86" fmla="*/ 301 w 2759"/>
              <a:gd name="T87" fmla="*/ 1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59" h="2642">
                <a:moveTo>
                  <a:pt x="400" y="0"/>
                </a:moveTo>
                <a:lnTo>
                  <a:pt x="451" y="3"/>
                </a:lnTo>
                <a:lnTo>
                  <a:pt x="499" y="12"/>
                </a:lnTo>
                <a:lnTo>
                  <a:pt x="545" y="27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2"/>
                </a:lnTo>
                <a:lnTo>
                  <a:pt x="774" y="255"/>
                </a:lnTo>
                <a:lnTo>
                  <a:pt x="788" y="302"/>
                </a:lnTo>
                <a:lnTo>
                  <a:pt x="798" y="350"/>
                </a:lnTo>
                <a:lnTo>
                  <a:pt x="801" y="401"/>
                </a:lnTo>
                <a:lnTo>
                  <a:pt x="798" y="451"/>
                </a:lnTo>
                <a:lnTo>
                  <a:pt x="788" y="501"/>
                </a:lnTo>
                <a:lnTo>
                  <a:pt x="774" y="548"/>
                </a:lnTo>
                <a:lnTo>
                  <a:pt x="753" y="591"/>
                </a:lnTo>
                <a:lnTo>
                  <a:pt x="727" y="632"/>
                </a:lnTo>
                <a:lnTo>
                  <a:pt x="698" y="669"/>
                </a:lnTo>
                <a:lnTo>
                  <a:pt x="663" y="703"/>
                </a:lnTo>
                <a:lnTo>
                  <a:pt x="625" y="733"/>
                </a:lnTo>
                <a:lnTo>
                  <a:pt x="584" y="757"/>
                </a:lnTo>
                <a:lnTo>
                  <a:pt x="540" y="777"/>
                </a:lnTo>
                <a:lnTo>
                  <a:pt x="492" y="791"/>
                </a:lnTo>
                <a:lnTo>
                  <a:pt x="443" y="799"/>
                </a:lnTo>
                <a:lnTo>
                  <a:pt x="443" y="1379"/>
                </a:lnTo>
                <a:lnTo>
                  <a:pt x="507" y="1387"/>
                </a:lnTo>
                <a:lnTo>
                  <a:pt x="568" y="1402"/>
                </a:lnTo>
                <a:lnTo>
                  <a:pt x="627" y="1421"/>
                </a:lnTo>
                <a:lnTo>
                  <a:pt x="683" y="1447"/>
                </a:lnTo>
                <a:lnTo>
                  <a:pt x="736" y="1479"/>
                </a:lnTo>
                <a:lnTo>
                  <a:pt x="785" y="1515"/>
                </a:lnTo>
                <a:lnTo>
                  <a:pt x="831" y="1556"/>
                </a:lnTo>
                <a:lnTo>
                  <a:pt x="871" y="1602"/>
                </a:lnTo>
                <a:lnTo>
                  <a:pt x="908" y="1651"/>
                </a:lnTo>
                <a:lnTo>
                  <a:pt x="939" y="1704"/>
                </a:lnTo>
                <a:lnTo>
                  <a:pt x="965" y="1760"/>
                </a:lnTo>
                <a:lnTo>
                  <a:pt x="985" y="1819"/>
                </a:lnTo>
                <a:lnTo>
                  <a:pt x="1000" y="1880"/>
                </a:lnTo>
                <a:lnTo>
                  <a:pt x="1008" y="1944"/>
                </a:lnTo>
                <a:lnTo>
                  <a:pt x="2127" y="1944"/>
                </a:lnTo>
                <a:lnTo>
                  <a:pt x="2127" y="1986"/>
                </a:lnTo>
                <a:lnTo>
                  <a:pt x="2131" y="2047"/>
                </a:lnTo>
                <a:lnTo>
                  <a:pt x="2141" y="2106"/>
                </a:lnTo>
                <a:lnTo>
                  <a:pt x="2158" y="2163"/>
                </a:lnTo>
                <a:lnTo>
                  <a:pt x="2181" y="2217"/>
                </a:lnTo>
                <a:lnTo>
                  <a:pt x="2209" y="2268"/>
                </a:lnTo>
                <a:lnTo>
                  <a:pt x="2243" y="2315"/>
                </a:lnTo>
                <a:lnTo>
                  <a:pt x="2282" y="2358"/>
                </a:lnTo>
                <a:lnTo>
                  <a:pt x="2325" y="2396"/>
                </a:lnTo>
                <a:lnTo>
                  <a:pt x="2372" y="2429"/>
                </a:lnTo>
                <a:lnTo>
                  <a:pt x="2423" y="2458"/>
                </a:lnTo>
                <a:lnTo>
                  <a:pt x="2476" y="2481"/>
                </a:lnTo>
                <a:lnTo>
                  <a:pt x="2533" y="2496"/>
                </a:lnTo>
                <a:lnTo>
                  <a:pt x="2592" y="2507"/>
                </a:lnTo>
                <a:lnTo>
                  <a:pt x="2607" y="2489"/>
                </a:lnTo>
                <a:lnTo>
                  <a:pt x="2624" y="2475"/>
                </a:lnTo>
                <a:lnTo>
                  <a:pt x="2646" y="2466"/>
                </a:lnTo>
                <a:lnTo>
                  <a:pt x="2670" y="2463"/>
                </a:lnTo>
                <a:lnTo>
                  <a:pt x="2694" y="2466"/>
                </a:lnTo>
                <a:lnTo>
                  <a:pt x="2715" y="2475"/>
                </a:lnTo>
                <a:lnTo>
                  <a:pt x="2733" y="2490"/>
                </a:lnTo>
                <a:lnTo>
                  <a:pt x="2747" y="2508"/>
                </a:lnTo>
                <a:lnTo>
                  <a:pt x="2756" y="2529"/>
                </a:lnTo>
                <a:lnTo>
                  <a:pt x="2759" y="2552"/>
                </a:lnTo>
                <a:lnTo>
                  <a:pt x="2756" y="2576"/>
                </a:lnTo>
                <a:lnTo>
                  <a:pt x="2747" y="2598"/>
                </a:lnTo>
                <a:lnTo>
                  <a:pt x="2733" y="2616"/>
                </a:lnTo>
                <a:lnTo>
                  <a:pt x="2715" y="2631"/>
                </a:lnTo>
                <a:lnTo>
                  <a:pt x="2694" y="2640"/>
                </a:lnTo>
                <a:lnTo>
                  <a:pt x="2670" y="2642"/>
                </a:lnTo>
                <a:lnTo>
                  <a:pt x="2649" y="2640"/>
                </a:lnTo>
                <a:lnTo>
                  <a:pt x="2630" y="2633"/>
                </a:lnTo>
                <a:lnTo>
                  <a:pt x="2614" y="2623"/>
                </a:lnTo>
                <a:lnTo>
                  <a:pt x="2599" y="2609"/>
                </a:lnTo>
                <a:lnTo>
                  <a:pt x="2589" y="2592"/>
                </a:lnTo>
                <a:lnTo>
                  <a:pt x="2528" y="2583"/>
                </a:lnTo>
                <a:lnTo>
                  <a:pt x="2467" y="2567"/>
                </a:lnTo>
                <a:lnTo>
                  <a:pt x="2410" y="2545"/>
                </a:lnTo>
                <a:lnTo>
                  <a:pt x="2356" y="2519"/>
                </a:lnTo>
                <a:lnTo>
                  <a:pt x="2306" y="2487"/>
                </a:lnTo>
                <a:lnTo>
                  <a:pt x="2258" y="2451"/>
                </a:lnTo>
                <a:lnTo>
                  <a:pt x="2214" y="2410"/>
                </a:lnTo>
                <a:lnTo>
                  <a:pt x="2175" y="2366"/>
                </a:lnTo>
                <a:lnTo>
                  <a:pt x="2140" y="2317"/>
                </a:lnTo>
                <a:lnTo>
                  <a:pt x="2109" y="2265"/>
                </a:lnTo>
                <a:lnTo>
                  <a:pt x="2084" y="2210"/>
                </a:lnTo>
                <a:lnTo>
                  <a:pt x="2065" y="2152"/>
                </a:lnTo>
                <a:lnTo>
                  <a:pt x="2051" y="2092"/>
                </a:lnTo>
                <a:lnTo>
                  <a:pt x="2043" y="2029"/>
                </a:lnTo>
                <a:lnTo>
                  <a:pt x="924" y="2029"/>
                </a:lnTo>
                <a:lnTo>
                  <a:pt x="924" y="1986"/>
                </a:lnTo>
                <a:lnTo>
                  <a:pt x="920" y="1926"/>
                </a:lnTo>
                <a:lnTo>
                  <a:pt x="910" y="1867"/>
                </a:lnTo>
                <a:lnTo>
                  <a:pt x="893" y="1810"/>
                </a:lnTo>
                <a:lnTo>
                  <a:pt x="870" y="1756"/>
                </a:lnTo>
                <a:lnTo>
                  <a:pt x="842" y="1706"/>
                </a:lnTo>
                <a:lnTo>
                  <a:pt x="809" y="1658"/>
                </a:lnTo>
                <a:lnTo>
                  <a:pt x="770" y="1616"/>
                </a:lnTo>
                <a:lnTo>
                  <a:pt x="727" y="1578"/>
                </a:lnTo>
                <a:lnTo>
                  <a:pt x="680" y="1544"/>
                </a:lnTo>
                <a:lnTo>
                  <a:pt x="630" y="1516"/>
                </a:lnTo>
                <a:lnTo>
                  <a:pt x="577" y="1494"/>
                </a:lnTo>
                <a:lnTo>
                  <a:pt x="520" y="1477"/>
                </a:lnTo>
                <a:lnTo>
                  <a:pt x="461" y="1466"/>
                </a:lnTo>
                <a:lnTo>
                  <a:pt x="400" y="1463"/>
                </a:lnTo>
                <a:lnTo>
                  <a:pt x="358" y="1463"/>
                </a:lnTo>
                <a:lnTo>
                  <a:pt x="358" y="799"/>
                </a:lnTo>
                <a:lnTo>
                  <a:pt x="309" y="791"/>
                </a:lnTo>
                <a:lnTo>
                  <a:pt x="261" y="777"/>
                </a:lnTo>
                <a:lnTo>
                  <a:pt x="217" y="757"/>
                </a:lnTo>
                <a:lnTo>
                  <a:pt x="175" y="733"/>
                </a:lnTo>
                <a:lnTo>
                  <a:pt x="137" y="703"/>
                </a:lnTo>
                <a:lnTo>
                  <a:pt x="103" y="669"/>
                </a:lnTo>
                <a:lnTo>
                  <a:pt x="72" y="632"/>
                </a:lnTo>
                <a:lnTo>
                  <a:pt x="47" y="591"/>
                </a:lnTo>
                <a:lnTo>
                  <a:pt x="27" y="548"/>
                </a:lnTo>
                <a:lnTo>
                  <a:pt x="12" y="501"/>
                </a:lnTo>
                <a:lnTo>
                  <a:pt x="2" y="451"/>
                </a:lnTo>
                <a:lnTo>
                  <a:pt x="0" y="401"/>
                </a:lnTo>
                <a:lnTo>
                  <a:pt x="2" y="350"/>
                </a:lnTo>
                <a:lnTo>
                  <a:pt x="11" y="302"/>
                </a:lnTo>
                <a:lnTo>
                  <a:pt x="26" y="255"/>
                </a:lnTo>
                <a:lnTo>
                  <a:pt x="46" y="212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7"/>
                </a:lnTo>
                <a:lnTo>
                  <a:pt x="301" y="12"/>
                </a:lnTo>
                <a:lnTo>
                  <a:pt x="350" y="3"/>
                </a:lnTo>
                <a:lnTo>
                  <a:pt x="400" y="0"/>
                </a:lnTo>
                <a:close/>
              </a:path>
            </a:pathLst>
          </a:custGeom>
          <a:solidFill>
            <a:srgbClr val="A2B9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A9DB9-DFD1-4E6C-80C4-7FDCAD2683D7}"/>
              </a:ext>
            </a:extLst>
          </p:cNvPr>
          <p:cNvSpPr txBox="1"/>
          <p:nvPr/>
        </p:nvSpPr>
        <p:spPr>
          <a:xfrm>
            <a:off x="2749492" y="515780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1920</a:t>
            </a:r>
            <a:endParaRPr kumimoji="0" lang="en-IN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8F1F55-9428-459E-A58E-201DCF161CAD}"/>
              </a:ext>
            </a:extLst>
          </p:cNvPr>
          <p:cNvSpPr txBox="1"/>
          <p:nvPr/>
        </p:nvSpPr>
        <p:spPr>
          <a:xfrm>
            <a:off x="4988917" y="510980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1955 - 1975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FC7B73-96CC-4C0D-86FE-1EDF6DF7D640}"/>
              </a:ext>
            </a:extLst>
          </p:cNvPr>
          <p:cNvSpPr txBox="1"/>
          <p:nvPr/>
        </p:nvSpPr>
        <p:spPr>
          <a:xfrm>
            <a:off x="9804427" y="5109801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Generation</a:t>
            </a:r>
            <a:endParaRPr kumimoji="0" lang="en-IN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8F873F-184A-4C4C-9B1E-BF51C776B1B4}"/>
              </a:ext>
            </a:extLst>
          </p:cNvPr>
          <p:cNvSpPr txBox="1"/>
          <p:nvPr/>
        </p:nvSpPr>
        <p:spPr>
          <a:xfrm>
            <a:off x="2426231" y="6146646"/>
            <a:ext cx="176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Drill Stem</a:t>
            </a:r>
            <a:r>
              <a:rPr kumimoji="0" lang="en-US" sz="1600" b="1" i="0" u="none" strike="noStrike" kern="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baseline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(DST)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FA9C57-E5DA-48BD-A230-28C64B9E9985}"/>
              </a:ext>
            </a:extLst>
          </p:cNvPr>
          <p:cNvSpPr txBox="1"/>
          <p:nvPr/>
        </p:nvSpPr>
        <p:spPr>
          <a:xfrm>
            <a:off x="4746733" y="6146646"/>
            <a:ext cx="1899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Formation Tester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(FT)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84C172-1289-4979-B868-F82AD1A8E3AE}"/>
              </a:ext>
            </a:extLst>
          </p:cNvPr>
          <p:cNvSpPr txBox="1"/>
          <p:nvPr/>
        </p:nvSpPr>
        <p:spPr>
          <a:xfrm>
            <a:off x="7110375" y="6146646"/>
            <a:ext cx="195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Repeat Formation Tester (RFT)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719619-617F-4549-9A1F-FA386F219CE3}"/>
              </a:ext>
            </a:extLst>
          </p:cNvPr>
          <p:cNvSpPr txBox="1"/>
          <p:nvPr/>
        </p:nvSpPr>
        <p:spPr>
          <a:xfrm>
            <a:off x="9422250" y="6146646"/>
            <a:ext cx="2459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Modular Formation Dynamic</a:t>
            </a:r>
            <a:r>
              <a:rPr lang="en-US" sz="1600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Tester (MDT)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27221B-19CD-4D6A-9DCC-53C001F70C0E}"/>
              </a:ext>
            </a:extLst>
          </p:cNvPr>
          <p:cNvSpPr txBox="1"/>
          <p:nvPr/>
        </p:nvSpPr>
        <p:spPr>
          <a:xfrm>
            <a:off x="7373412" y="510980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1975-present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B2290F1-03D4-4574-B0F5-46D447FF9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04" y="1142162"/>
            <a:ext cx="1324158" cy="3888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6C17957-ED2D-4BEC-AC20-23327E7C5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08" y="1127398"/>
            <a:ext cx="1160620" cy="3899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652984-95E9-4ABB-ADC2-8244F5EFB0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917" y="1096464"/>
            <a:ext cx="1257014" cy="3930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9EAAAB7-ABD7-4730-86D5-3A618365BD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01" y="1188506"/>
            <a:ext cx="1184558" cy="3899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8D1AFB8-B5C8-4D31-9B94-994A0AA2A933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B2A90-D233-4F0F-A21E-AD6486E9E5C8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87055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138032" y="583870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 err="1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Kemampuan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MDT</a:t>
            </a:r>
            <a:endParaRPr lang="en-US" sz="2400" b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37B0DE0-DDF0-4DF0-8D2E-34784C31165A}"/>
              </a:ext>
            </a:extLst>
          </p:cNvPr>
          <p:cNvSpPr txBox="1">
            <a:spLocks/>
          </p:cNvSpPr>
          <p:nvPr/>
        </p:nvSpPr>
        <p:spPr>
          <a:xfrm>
            <a:off x="1540767" y="5176773"/>
            <a:ext cx="10341257" cy="270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BFEE910-C8AA-4433-BD57-5FFFCFDDD218}"/>
              </a:ext>
            </a:extLst>
          </p:cNvPr>
          <p:cNvSpPr txBox="1">
            <a:spLocks/>
          </p:cNvSpPr>
          <p:nvPr/>
        </p:nvSpPr>
        <p:spPr>
          <a:xfrm>
            <a:off x="1475454" y="5232336"/>
            <a:ext cx="10341257" cy="270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BE0C9A0D-A55E-4A1E-940D-78C2E7BDC68B}"/>
              </a:ext>
            </a:extLst>
          </p:cNvPr>
          <p:cNvSpPr>
            <a:spLocks/>
          </p:cNvSpPr>
          <p:nvPr/>
        </p:nvSpPr>
        <p:spPr bwMode="auto">
          <a:xfrm>
            <a:off x="4873584" y="3849333"/>
            <a:ext cx="4613680" cy="701835"/>
          </a:xfrm>
          <a:custGeom>
            <a:avLst/>
            <a:gdLst>
              <a:gd name="T0" fmla="*/ 1513 w 1513"/>
              <a:gd name="T1" fmla="*/ 185 h 372"/>
              <a:gd name="T2" fmla="*/ 1319 w 1513"/>
              <a:gd name="T3" fmla="*/ 0 h 372"/>
              <a:gd name="T4" fmla="*/ 1319 w 1513"/>
              <a:gd name="T5" fmla="*/ 0 h 372"/>
              <a:gd name="T6" fmla="*/ 0 w 1513"/>
              <a:gd name="T7" fmla="*/ 0 h 372"/>
              <a:gd name="T8" fmla="*/ 0 w 1513"/>
              <a:gd name="T9" fmla="*/ 372 h 372"/>
              <a:gd name="T10" fmla="*/ 1319 w 1513"/>
              <a:gd name="T11" fmla="*/ 372 h 372"/>
              <a:gd name="T12" fmla="*/ 1319 w 1513"/>
              <a:gd name="T13" fmla="*/ 369 h 372"/>
              <a:gd name="T14" fmla="*/ 1513 w 1513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372">
                <a:moveTo>
                  <a:pt x="1513" y="185"/>
                </a:moveTo>
                <a:lnTo>
                  <a:pt x="1319" y="0"/>
                </a:lnTo>
                <a:lnTo>
                  <a:pt x="1319" y="0"/>
                </a:lnTo>
                <a:lnTo>
                  <a:pt x="0" y="0"/>
                </a:lnTo>
                <a:lnTo>
                  <a:pt x="0" y="372"/>
                </a:lnTo>
                <a:lnTo>
                  <a:pt x="1319" y="372"/>
                </a:lnTo>
                <a:lnTo>
                  <a:pt x="1319" y="369"/>
                </a:lnTo>
                <a:lnTo>
                  <a:pt x="1513" y="185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B77D432A-83D8-41C0-8CCF-F001E62A4C64}"/>
              </a:ext>
            </a:extLst>
          </p:cNvPr>
          <p:cNvSpPr>
            <a:spLocks/>
          </p:cNvSpPr>
          <p:nvPr/>
        </p:nvSpPr>
        <p:spPr bwMode="auto">
          <a:xfrm>
            <a:off x="4873583" y="2451323"/>
            <a:ext cx="6340594" cy="696176"/>
          </a:xfrm>
          <a:custGeom>
            <a:avLst/>
            <a:gdLst>
              <a:gd name="T0" fmla="*/ 1830 w 1830"/>
              <a:gd name="T1" fmla="*/ 185 h 369"/>
              <a:gd name="T2" fmla="*/ 1636 w 1830"/>
              <a:gd name="T3" fmla="*/ 0 h 369"/>
              <a:gd name="T4" fmla="*/ 1636 w 1830"/>
              <a:gd name="T5" fmla="*/ 0 h 369"/>
              <a:gd name="T6" fmla="*/ 0 w 1830"/>
              <a:gd name="T7" fmla="*/ 0 h 369"/>
              <a:gd name="T8" fmla="*/ 0 w 1830"/>
              <a:gd name="T9" fmla="*/ 369 h 369"/>
              <a:gd name="T10" fmla="*/ 1636 w 1830"/>
              <a:gd name="T11" fmla="*/ 369 h 369"/>
              <a:gd name="T12" fmla="*/ 1636 w 1830"/>
              <a:gd name="T13" fmla="*/ 369 h 369"/>
              <a:gd name="T14" fmla="*/ 1830 w 1830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0" h="369">
                <a:moveTo>
                  <a:pt x="1830" y="185"/>
                </a:moveTo>
                <a:lnTo>
                  <a:pt x="1636" y="0"/>
                </a:lnTo>
                <a:lnTo>
                  <a:pt x="1636" y="0"/>
                </a:lnTo>
                <a:lnTo>
                  <a:pt x="0" y="0"/>
                </a:lnTo>
                <a:lnTo>
                  <a:pt x="0" y="369"/>
                </a:lnTo>
                <a:lnTo>
                  <a:pt x="1636" y="369"/>
                </a:lnTo>
                <a:lnTo>
                  <a:pt x="1636" y="369"/>
                </a:lnTo>
                <a:lnTo>
                  <a:pt x="1830" y="185"/>
                </a:lnTo>
                <a:close/>
              </a:path>
            </a:pathLst>
          </a:custGeom>
          <a:solidFill>
            <a:srgbClr val="6BC2E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FCA07422-783B-4422-8D42-762B34A1EDAD}"/>
              </a:ext>
            </a:extLst>
          </p:cNvPr>
          <p:cNvSpPr>
            <a:spLocks/>
          </p:cNvSpPr>
          <p:nvPr/>
        </p:nvSpPr>
        <p:spPr bwMode="auto">
          <a:xfrm>
            <a:off x="4873583" y="3147498"/>
            <a:ext cx="5480239" cy="701835"/>
          </a:xfrm>
          <a:custGeom>
            <a:avLst/>
            <a:gdLst>
              <a:gd name="T0" fmla="*/ 1613 w 1613"/>
              <a:gd name="T1" fmla="*/ 187 h 372"/>
              <a:gd name="T2" fmla="*/ 1418 w 1613"/>
              <a:gd name="T3" fmla="*/ 3 h 372"/>
              <a:gd name="T4" fmla="*/ 1418 w 1613"/>
              <a:gd name="T5" fmla="*/ 0 h 372"/>
              <a:gd name="T6" fmla="*/ 0 w 1613"/>
              <a:gd name="T7" fmla="*/ 0 h 372"/>
              <a:gd name="T8" fmla="*/ 0 w 1613"/>
              <a:gd name="T9" fmla="*/ 372 h 372"/>
              <a:gd name="T10" fmla="*/ 1418 w 1613"/>
              <a:gd name="T11" fmla="*/ 372 h 372"/>
              <a:gd name="T12" fmla="*/ 1418 w 1613"/>
              <a:gd name="T13" fmla="*/ 372 h 372"/>
              <a:gd name="T14" fmla="*/ 1613 w 1613"/>
              <a:gd name="T15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3" h="372">
                <a:moveTo>
                  <a:pt x="1613" y="187"/>
                </a:moveTo>
                <a:lnTo>
                  <a:pt x="1418" y="3"/>
                </a:lnTo>
                <a:lnTo>
                  <a:pt x="1418" y="0"/>
                </a:lnTo>
                <a:lnTo>
                  <a:pt x="0" y="0"/>
                </a:lnTo>
                <a:lnTo>
                  <a:pt x="0" y="372"/>
                </a:lnTo>
                <a:lnTo>
                  <a:pt x="1418" y="372"/>
                </a:lnTo>
                <a:lnTo>
                  <a:pt x="1418" y="372"/>
                </a:lnTo>
                <a:lnTo>
                  <a:pt x="1613" y="187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7C1F3C7E-D5F6-40FC-B2AF-94C344250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010" y="3496530"/>
            <a:ext cx="499964" cy="179233"/>
          </a:xfrm>
          <a:prstGeom prst="rect">
            <a:avLst/>
          </a:prstGeom>
          <a:solidFill>
            <a:srgbClr val="6BC2E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2A7AF130-20E9-41FA-8213-AE15FE2709D2}"/>
              </a:ext>
            </a:extLst>
          </p:cNvPr>
          <p:cNvSpPr>
            <a:spLocks/>
          </p:cNvSpPr>
          <p:nvPr/>
        </p:nvSpPr>
        <p:spPr bwMode="auto">
          <a:xfrm>
            <a:off x="4167974" y="2451323"/>
            <a:ext cx="705609" cy="1224439"/>
          </a:xfrm>
          <a:custGeom>
            <a:avLst/>
            <a:gdLst>
              <a:gd name="T0" fmla="*/ 0 w 374"/>
              <a:gd name="T1" fmla="*/ 649 h 649"/>
              <a:gd name="T2" fmla="*/ 374 w 374"/>
              <a:gd name="T3" fmla="*/ 369 h 649"/>
              <a:gd name="T4" fmla="*/ 374 w 374"/>
              <a:gd name="T5" fmla="*/ 0 h 649"/>
              <a:gd name="T6" fmla="*/ 0 w 374"/>
              <a:gd name="T7" fmla="*/ 554 h 649"/>
              <a:gd name="T8" fmla="*/ 0 w 374"/>
              <a:gd name="T9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9">
                <a:moveTo>
                  <a:pt x="0" y="649"/>
                </a:moveTo>
                <a:lnTo>
                  <a:pt x="374" y="369"/>
                </a:lnTo>
                <a:lnTo>
                  <a:pt x="374" y="0"/>
                </a:lnTo>
                <a:lnTo>
                  <a:pt x="0" y="554"/>
                </a:lnTo>
                <a:lnTo>
                  <a:pt x="0" y="649"/>
                </a:lnTo>
                <a:close/>
              </a:path>
            </a:pathLst>
          </a:custGeom>
          <a:gradFill>
            <a:gsLst>
              <a:gs pos="0">
                <a:srgbClr val="6BC2ED">
                  <a:lumMod val="40000"/>
                  <a:lumOff val="60000"/>
                </a:srgbClr>
              </a:gs>
              <a:gs pos="100000">
                <a:srgbClr val="6BC2ED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F3514FFB-406B-45F8-8DF1-595EDE7D6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010" y="3675761"/>
            <a:ext cx="499964" cy="173572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77F75AAD-2EBA-4223-A8C8-DFE8B82BCDCA}"/>
              </a:ext>
            </a:extLst>
          </p:cNvPr>
          <p:cNvSpPr>
            <a:spLocks/>
          </p:cNvSpPr>
          <p:nvPr/>
        </p:nvSpPr>
        <p:spPr bwMode="auto">
          <a:xfrm>
            <a:off x="4167974" y="3147498"/>
            <a:ext cx="705609" cy="701835"/>
          </a:xfrm>
          <a:custGeom>
            <a:avLst/>
            <a:gdLst>
              <a:gd name="T0" fmla="*/ 0 w 374"/>
              <a:gd name="T1" fmla="*/ 372 h 372"/>
              <a:gd name="T2" fmla="*/ 374 w 374"/>
              <a:gd name="T3" fmla="*/ 372 h 372"/>
              <a:gd name="T4" fmla="*/ 374 w 374"/>
              <a:gd name="T5" fmla="*/ 0 h 372"/>
              <a:gd name="T6" fmla="*/ 0 w 374"/>
              <a:gd name="T7" fmla="*/ 280 h 372"/>
              <a:gd name="T8" fmla="*/ 0 w 374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2">
                <a:moveTo>
                  <a:pt x="0" y="372"/>
                </a:moveTo>
                <a:lnTo>
                  <a:pt x="374" y="372"/>
                </a:lnTo>
                <a:lnTo>
                  <a:pt x="374" y="0"/>
                </a:lnTo>
                <a:lnTo>
                  <a:pt x="0" y="280"/>
                </a:lnTo>
                <a:lnTo>
                  <a:pt x="0" y="372"/>
                </a:lnTo>
                <a:close/>
              </a:path>
            </a:pathLst>
          </a:custGeom>
          <a:gradFill>
            <a:gsLst>
              <a:gs pos="0">
                <a:srgbClr val="92D050"/>
              </a:gs>
              <a:gs pos="100000">
                <a:srgbClr val="00B050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24DA0027-347E-4E8C-8ADD-EDF825E97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010" y="3849333"/>
            <a:ext cx="499964" cy="17923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92D69DAD-9DCD-4ECA-9A01-D20D0748C8E7}"/>
              </a:ext>
            </a:extLst>
          </p:cNvPr>
          <p:cNvSpPr>
            <a:spLocks/>
          </p:cNvSpPr>
          <p:nvPr/>
        </p:nvSpPr>
        <p:spPr bwMode="auto">
          <a:xfrm>
            <a:off x="4167974" y="3851483"/>
            <a:ext cx="711269" cy="708854"/>
          </a:xfrm>
          <a:custGeom>
            <a:avLst/>
            <a:gdLst>
              <a:gd name="T0" fmla="*/ 0 w 377"/>
              <a:gd name="T1" fmla="*/ 95 h 372"/>
              <a:gd name="T2" fmla="*/ 377 w 377"/>
              <a:gd name="T3" fmla="*/ 372 h 372"/>
              <a:gd name="T4" fmla="*/ 377 w 377"/>
              <a:gd name="T5" fmla="*/ 0 h 372"/>
              <a:gd name="T6" fmla="*/ 0 w 377"/>
              <a:gd name="T7" fmla="*/ 0 h 372"/>
              <a:gd name="T8" fmla="*/ 0 w 377"/>
              <a:gd name="T9" fmla="*/ 9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72">
                <a:moveTo>
                  <a:pt x="0" y="95"/>
                </a:moveTo>
                <a:lnTo>
                  <a:pt x="377" y="372"/>
                </a:lnTo>
                <a:lnTo>
                  <a:pt x="377" y="0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1DE1D5-88AE-4F9F-A789-5DB4F1DD471A}"/>
              </a:ext>
            </a:extLst>
          </p:cNvPr>
          <p:cNvSpPr txBox="1"/>
          <p:nvPr/>
        </p:nvSpPr>
        <p:spPr>
          <a:xfrm>
            <a:off x="4873583" y="260162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7F25BB-AB4E-4735-B21E-FCAD52125F50}"/>
              </a:ext>
            </a:extLst>
          </p:cNvPr>
          <p:cNvSpPr txBox="1"/>
          <p:nvPr/>
        </p:nvSpPr>
        <p:spPr>
          <a:xfrm>
            <a:off x="4873583" y="3296473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E74764-4CCB-4AE5-B3AD-B78DC774AED8}"/>
              </a:ext>
            </a:extLst>
          </p:cNvPr>
          <p:cNvSpPr txBox="1"/>
          <p:nvPr/>
        </p:nvSpPr>
        <p:spPr>
          <a:xfrm>
            <a:off x="4873583" y="400121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03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8A3DCA-8732-4E43-BF69-C69A655B0BA3}"/>
              </a:ext>
            </a:extLst>
          </p:cNvPr>
          <p:cNvGrpSpPr/>
          <p:nvPr/>
        </p:nvGrpSpPr>
        <p:grpSpPr>
          <a:xfrm>
            <a:off x="5467455" y="4035075"/>
            <a:ext cx="338814" cy="330350"/>
            <a:chOff x="4276725" y="4691063"/>
            <a:chExt cx="347663" cy="349250"/>
          </a:xfrm>
          <a:solidFill>
            <a:srgbClr val="FFFFFF"/>
          </a:solidFill>
        </p:grpSpPr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66B839B9-968D-4D90-A455-C864CB47C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0225" y="4691063"/>
              <a:ext cx="284163" cy="161925"/>
            </a:xfrm>
            <a:custGeom>
              <a:avLst/>
              <a:gdLst>
                <a:gd name="T0" fmla="*/ 2252 w 2690"/>
                <a:gd name="T1" fmla="*/ 1266 h 1529"/>
                <a:gd name="T2" fmla="*/ 2362 w 2690"/>
                <a:gd name="T3" fmla="*/ 1202 h 1529"/>
                <a:gd name="T4" fmla="*/ 2182 w 2690"/>
                <a:gd name="T5" fmla="*/ 848 h 1529"/>
                <a:gd name="T6" fmla="*/ 2007 w 2690"/>
                <a:gd name="T7" fmla="*/ 1266 h 1529"/>
                <a:gd name="T8" fmla="*/ 2210 w 2690"/>
                <a:gd name="T9" fmla="*/ 889 h 1529"/>
                <a:gd name="T10" fmla="*/ 1945 w 2690"/>
                <a:gd name="T11" fmla="*/ 591 h 1529"/>
                <a:gd name="T12" fmla="*/ 1661 w 2690"/>
                <a:gd name="T13" fmla="*/ 1266 h 1529"/>
                <a:gd name="T14" fmla="*/ 1986 w 2690"/>
                <a:gd name="T15" fmla="*/ 628 h 1529"/>
                <a:gd name="T16" fmla="*/ 1657 w 2690"/>
                <a:gd name="T17" fmla="*/ 403 h 1529"/>
                <a:gd name="T18" fmla="*/ 1210 w 2690"/>
                <a:gd name="T19" fmla="*/ 1266 h 1529"/>
                <a:gd name="T20" fmla="*/ 1782 w 2690"/>
                <a:gd name="T21" fmla="*/ 471 h 1529"/>
                <a:gd name="T22" fmla="*/ 1657 w 2690"/>
                <a:gd name="T23" fmla="*/ 403 h 1529"/>
                <a:gd name="T24" fmla="*/ 574 w 2690"/>
                <a:gd name="T25" fmla="*/ 348 h 1529"/>
                <a:gd name="T26" fmla="*/ 445 w 2690"/>
                <a:gd name="T27" fmla="*/ 403 h 1529"/>
                <a:gd name="T28" fmla="*/ 478 w 2690"/>
                <a:gd name="T29" fmla="*/ 530 h 1529"/>
                <a:gd name="T30" fmla="*/ 1318 w 2690"/>
                <a:gd name="T31" fmla="*/ 289 h 1529"/>
                <a:gd name="T32" fmla="*/ 990 w 2690"/>
                <a:gd name="T33" fmla="*/ 1045 h 1529"/>
                <a:gd name="T34" fmla="*/ 1392 w 2690"/>
                <a:gd name="T35" fmla="*/ 305 h 1529"/>
                <a:gd name="T36" fmla="*/ 1052 w 2690"/>
                <a:gd name="T37" fmla="*/ 263 h 1529"/>
                <a:gd name="T38" fmla="*/ 906 w 2690"/>
                <a:gd name="T39" fmla="*/ 271 h 1529"/>
                <a:gd name="T40" fmla="*/ 737 w 2690"/>
                <a:gd name="T41" fmla="*/ 792 h 1529"/>
                <a:gd name="T42" fmla="*/ 1052 w 2690"/>
                <a:gd name="T43" fmla="*/ 263 h 1529"/>
                <a:gd name="T44" fmla="*/ 1146 w 2690"/>
                <a:gd name="T45" fmla="*/ 2 h 1529"/>
                <a:gd name="T46" fmla="*/ 1332 w 2690"/>
                <a:gd name="T47" fmla="*/ 23 h 1529"/>
                <a:gd name="T48" fmla="*/ 1512 w 2690"/>
                <a:gd name="T49" fmla="*/ 64 h 1529"/>
                <a:gd name="T50" fmla="*/ 1687 w 2690"/>
                <a:gd name="T51" fmla="*/ 126 h 1529"/>
                <a:gd name="T52" fmla="*/ 1853 w 2690"/>
                <a:gd name="T53" fmla="*/ 206 h 1529"/>
                <a:gd name="T54" fmla="*/ 2009 w 2690"/>
                <a:gd name="T55" fmla="*/ 304 h 1529"/>
                <a:gd name="T56" fmla="*/ 2155 w 2690"/>
                <a:gd name="T57" fmla="*/ 421 h 1529"/>
                <a:gd name="T58" fmla="*/ 2286 w 2690"/>
                <a:gd name="T59" fmla="*/ 554 h 1529"/>
                <a:gd name="T60" fmla="*/ 2400 w 2690"/>
                <a:gd name="T61" fmla="*/ 698 h 1529"/>
                <a:gd name="T62" fmla="*/ 2498 w 2690"/>
                <a:gd name="T63" fmla="*/ 855 h 1529"/>
                <a:gd name="T64" fmla="*/ 2577 w 2690"/>
                <a:gd name="T65" fmla="*/ 1023 h 1529"/>
                <a:gd name="T66" fmla="*/ 2637 w 2690"/>
                <a:gd name="T67" fmla="*/ 1197 h 1529"/>
                <a:gd name="T68" fmla="*/ 2677 w 2690"/>
                <a:gd name="T69" fmla="*/ 1380 h 1529"/>
                <a:gd name="T70" fmla="*/ 2689 w 2690"/>
                <a:gd name="T71" fmla="*/ 1488 h 1529"/>
                <a:gd name="T72" fmla="*/ 2677 w 2690"/>
                <a:gd name="T73" fmla="*/ 1513 h 1529"/>
                <a:gd name="T74" fmla="*/ 2653 w 2690"/>
                <a:gd name="T75" fmla="*/ 1527 h 1529"/>
                <a:gd name="T76" fmla="*/ 1123 w 2690"/>
                <a:gd name="T77" fmla="*/ 1529 h 1529"/>
                <a:gd name="T78" fmla="*/ 1097 w 2690"/>
                <a:gd name="T79" fmla="*/ 1523 h 1529"/>
                <a:gd name="T80" fmla="*/ 14 w 2690"/>
                <a:gd name="T81" fmla="*/ 440 h 1529"/>
                <a:gd name="T82" fmla="*/ 1 w 2690"/>
                <a:gd name="T83" fmla="*/ 416 h 1529"/>
                <a:gd name="T84" fmla="*/ 2 w 2690"/>
                <a:gd name="T85" fmla="*/ 388 h 1529"/>
                <a:gd name="T86" fmla="*/ 18 w 2690"/>
                <a:gd name="T87" fmla="*/ 365 h 1529"/>
                <a:gd name="T88" fmla="*/ 171 w 2690"/>
                <a:gd name="T89" fmla="*/ 256 h 1529"/>
                <a:gd name="T90" fmla="*/ 333 w 2690"/>
                <a:gd name="T91" fmla="*/ 166 h 1529"/>
                <a:gd name="T92" fmla="*/ 504 w 2690"/>
                <a:gd name="T93" fmla="*/ 94 h 1529"/>
                <a:gd name="T94" fmla="*/ 682 w 2690"/>
                <a:gd name="T95" fmla="*/ 42 h 1529"/>
                <a:gd name="T96" fmla="*/ 866 w 2690"/>
                <a:gd name="T97" fmla="*/ 10 h 1529"/>
                <a:gd name="T98" fmla="*/ 1052 w 2690"/>
                <a:gd name="T99" fmla="*/ 0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90" h="1529">
                  <a:moveTo>
                    <a:pt x="2339" y="1139"/>
                  </a:moveTo>
                  <a:lnTo>
                    <a:pt x="2252" y="1266"/>
                  </a:lnTo>
                  <a:lnTo>
                    <a:pt x="2382" y="1266"/>
                  </a:lnTo>
                  <a:lnTo>
                    <a:pt x="2362" y="1202"/>
                  </a:lnTo>
                  <a:lnTo>
                    <a:pt x="2339" y="1139"/>
                  </a:lnTo>
                  <a:close/>
                  <a:moveTo>
                    <a:pt x="2182" y="848"/>
                  </a:moveTo>
                  <a:lnTo>
                    <a:pt x="1904" y="1266"/>
                  </a:lnTo>
                  <a:lnTo>
                    <a:pt x="2007" y="1266"/>
                  </a:lnTo>
                  <a:lnTo>
                    <a:pt x="2236" y="931"/>
                  </a:lnTo>
                  <a:lnTo>
                    <a:pt x="2210" y="889"/>
                  </a:lnTo>
                  <a:lnTo>
                    <a:pt x="2182" y="848"/>
                  </a:lnTo>
                  <a:close/>
                  <a:moveTo>
                    <a:pt x="1945" y="591"/>
                  </a:moveTo>
                  <a:lnTo>
                    <a:pt x="1497" y="1266"/>
                  </a:lnTo>
                  <a:lnTo>
                    <a:pt x="1661" y="1266"/>
                  </a:lnTo>
                  <a:lnTo>
                    <a:pt x="2046" y="686"/>
                  </a:lnTo>
                  <a:lnTo>
                    <a:pt x="1986" y="628"/>
                  </a:lnTo>
                  <a:lnTo>
                    <a:pt x="1945" y="591"/>
                  </a:lnTo>
                  <a:close/>
                  <a:moveTo>
                    <a:pt x="1657" y="403"/>
                  </a:moveTo>
                  <a:lnTo>
                    <a:pt x="1135" y="1190"/>
                  </a:lnTo>
                  <a:lnTo>
                    <a:pt x="1210" y="1266"/>
                  </a:lnTo>
                  <a:lnTo>
                    <a:pt x="1255" y="1266"/>
                  </a:lnTo>
                  <a:lnTo>
                    <a:pt x="1782" y="471"/>
                  </a:lnTo>
                  <a:lnTo>
                    <a:pt x="1721" y="436"/>
                  </a:lnTo>
                  <a:lnTo>
                    <a:pt x="1657" y="403"/>
                  </a:lnTo>
                  <a:close/>
                  <a:moveTo>
                    <a:pt x="615" y="334"/>
                  </a:moveTo>
                  <a:lnTo>
                    <a:pt x="574" y="348"/>
                  </a:lnTo>
                  <a:lnTo>
                    <a:pt x="509" y="374"/>
                  </a:lnTo>
                  <a:lnTo>
                    <a:pt x="445" y="403"/>
                  </a:lnTo>
                  <a:lnTo>
                    <a:pt x="382" y="436"/>
                  </a:lnTo>
                  <a:lnTo>
                    <a:pt x="478" y="530"/>
                  </a:lnTo>
                  <a:lnTo>
                    <a:pt x="615" y="334"/>
                  </a:lnTo>
                  <a:close/>
                  <a:moveTo>
                    <a:pt x="1318" y="289"/>
                  </a:moveTo>
                  <a:lnTo>
                    <a:pt x="883" y="937"/>
                  </a:lnTo>
                  <a:lnTo>
                    <a:pt x="990" y="1045"/>
                  </a:lnTo>
                  <a:lnTo>
                    <a:pt x="1466" y="326"/>
                  </a:lnTo>
                  <a:lnTo>
                    <a:pt x="1392" y="305"/>
                  </a:lnTo>
                  <a:lnTo>
                    <a:pt x="1318" y="289"/>
                  </a:lnTo>
                  <a:close/>
                  <a:moveTo>
                    <a:pt x="1052" y="263"/>
                  </a:moveTo>
                  <a:lnTo>
                    <a:pt x="979" y="265"/>
                  </a:lnTo>
                  <a:lnTo>
                    <a:pt x="906" y="271"/>
                  </a:lnTo>
                  <a:lnTo>
                    <a:pt x="622" y="676"/>
                  </a:lnTo>
                  <a:lnTo>
                    <a:pt x="737" y="792"/>
                  </a:lnTo>
                  <a:lnTo>
                    <a:pt x="1091" y="264"/>
                  </a:lnTo>
                  <a:lnTo>
                    <a:pt x="1052" y="263"/>
                  </a:lnTo>
                  <a:close/>
                  <a:moveTo>
                    <a:pt x="1052" y="0"/>
                  </a:moveTo>
                  <a:lnTo>
                    <a:pt x="1146" y="2"/>
                  </a:lnTo>
                  <a:lnTo>
                    <a:pt x="1239" y="10"/>
                  </a:lnTo>
                  <a:lnTo>
                    <a:pt x="1332" y="23"/>
                  </a:lnTo>
                  <a:lnTo>
                    <a:pt x="1423" y="41"/>
                  </a:lnTo>
                  <a:lnTo>
                    <a:pt x="1512" y="64"/>
                  </a:lnTo>
                  <a:lnTo>
                    <a:pt x="1600" y="92"/>
                  </a:lnTo>
                  <a:lnTo>
                    <a:pt x="1687" y="126"/>
                  </a:lnTo>
                  <a:lnTo>
                    <a:pt x="1771" y="164"/>
                  </a:lnTo>
                  <a:lnTo>
                    <a:pt x="1853" y="206"/>
                  </a:lnTo>
                  <a:lnTo>
                    <a:pt x="1933" y="253"/>
                  </a:lnTo>
                  <a:lnTo>
                    <a:pt x="2009" y="304"/>
                  </a:lnTo>
                  <a:lnTo>
                    <a:pt x="2084" y="361"/>
                  </a:lnTo>
                  <a:lnTo>
                    <a:pt x="2155" y="421"/>
                  </a:lnTo>
                  <a:lnTo>
                    <a:pt x="2223" y="485"/>
                  </a:lnTo>
                  <a:lnTo>
                    <a:pt x="2286" y="554"/>
                  </a:lnTo>
                  <a:lnTo>
                    <a:pt x="2345" y="625"/>
                  </a:lnTo>
                  <a:lnTo>
                    <a:pt x="2400" y="698"/>
                  </a:lnTo>
                  <a:lnTo>
                    <a:pt x="2451" y="776"/>
                  </a:lnTo>
                  <a:lnTo>
                    <a:pt x="2498" y="855"/>
                  </a:lnTo>
                  <a:lnTo>
                    <a:pt x="2540" y="937"/>
                  </a:lnTo>
                  <a:lnTo>
                    <a:pt x="2577" y="1023"/>
                  </a:lnTo>
                  <a:lnTo>
                    <a:pt x="2609" y="1109"/>
                  </a:lnTo>
                  <a:lnTo>
                    <a:pt x="2637" y="1197"/>
                  </a:lnTo>
                  <a:lnTo>
                    <a:pt x="2659" y="1288"/>
                  </a:lnTo>
                  <a:lnTo>
                    <a:pt x="2677" y="1380"/>
                  </a:lnTo>
                  <a:lnTo>
                    <a:pt x="2690" y="1474"/>
                  </a:lnTo>
                  <a:lnTo>
                    <a:pt x="2689" y="1488"/>
                  </a:lnTo>
                  <a:lnTo>
                    <a:pt x="2685" y="1501"/>
                  </a:lnTo>
                  <a:lnTo>
                    <a:pt x="2677" y="1513"/>
                  </a:lnTo>
                  <a:lnTo>
                    <a:pt x="2666" y="1522"/>
                  </a:lnTo>
                  <a:lnTo>
                    <a:pt x="2653" y="1527"/>
                  </a:lnTo>
                  <a:lnTo>
                    <a:pt x="2640" y="1529"/>
                  </a:lnTo>
                  <a:lnTo>
                    <a:pt x="1123" y="1529"/>
                  </a:lnTo>
                  <a:lnTo>
                    <a:pt x="1110" y="1528"/>
                  </a:lnTo>
                  <a:lnTo>
                    <a:pt x="1097" y="1523"/>
                  </a:lnTo>
                  <a:lnTo>
                    <a:pt x="1087" y="1515"/>
                  </a:lnTo>
                  <a:lnTo>
                    <a:pt x="14" y="440"/>
                  </a:lnTo>
                  <a:lnTo>
                    <a:pt x="6" y="429"/>
                  </a:lnTo>
                  <a:lnTo>
                    <a:pt x="1" y="416"/>
                  </a:lnTo>
                  <a:lnTo>
                    <a:pt x="0" y="402"/>
                  </a:lnTo>
                  <a:lnTo>
                    <a:pt x="2" y="388"/>
                  </a:lnTo>
                  <a:lnTo>
                    <a:pt x="9" y="375"/>
                  </a:lnTo>
                  <a:lnTo>
                    <a:pt x="18" y="365"/>
                  </a:lnTo>
                  <a:lnTo>
                    <a:pt x="93" y="308"/>
                  </a:lnTo>
                  <a:lnTo>
                    <a:pt x="171" y="256"/>
                  </a:lnTo>
                  <a:lnTo>
                    <a:pt x="250" y="208"/>
                  </a:lnTo>
                  <a:lnTo>
                    <a:pt x="333" y="166"/>
                  </a:lnTo>
                  <a:lnTo>
                    <a:pt x="417" y="128"/>
                  </a:lnTo>
                  <a:lnTo>
                    <a:pt x="504" y="94"/>
                  </a:lnTo>
                  <a:lnTo>
                    <a:pt x="592" y="65"/>
                  </a:lnTo>
                  <a:lnTo>
                    <a:pt x="682" y="42"/>
                  </a:lnTo>
                  <a:lnTo>
                    <a:pt x="773" y="24"/>
                  </a:lnTo>
                  <a:lnTo>
                    <a:pt x="866" y="10"/>
                  </a:lnTo>
                  <a:lnTo>
                    <a:pt x="958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944170F8-9E22-431D-8DB5-C264EB4C7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6725" y="4754563"/>
              <a:ext cx="157163" cy="250825"/>
            </a:xfrm>
            <a:custGeom>
              <a:avLst/>
              <a:gdLst>
                <a:gd name="T0" fmla="*/ 403 w 1481"/>
                <a:gd name="T1" fmla="*/ 446 h 2369"/>
                <a:gd name="T2" fmla="*/ 348 w 1481"/>
                <a:gd name="T3" fmla="*/ 575 h 2369"/>
                <a:gd name="T4" fmla="*/ 301 w 1481"/>
                <a:gd name="T5" fmla="*/ 731 h 2369"/>
                <a:gd name="T6" fmla="*/ 273 w 1481"/>
                <a:gd name="T7" fmla="*/ 891 h 2369"/>
                <a:gd name="T8" fmla="*/ 263 w 1481"/>
                <a:gd name="T9" fmla="*/ 1053 h 2369"/>
                <a:gd name="T10" fmla="*/ 276 w 1481"/>
                <a:gd name="T11" fmla="*/ 1241 h 2369"/>
                <a:gd name="T12" fmla="*/ 312 w 1481"/>
                <a:gd name="T13" fmla="*/ 1423 h 2369"/>
                <a:gd name="T14" fmla="*/ 373 w 1481"/>
                <a:gd name="T15" fmla="*/ 1598 h 2369"/>
                <a:gd name="T16" fmla="*/ 448 w 1481"/>
                <a:gd name="T17" fmla="*/ 1748 h 2369"/>
                <a:gd name="T18" fmla="*/ 529 w 1481"/>
                <a:gd name="T19" fmla="*/ 1872 h 2369"/>
                <a:gd name="T20" fmla="*/ 624 w 1481"/>
                <a:gd name="T21" fmla="*/ 1988 h 2369"/>
                <a:gd name="T22" fmla="*/ 435 w 1481"/>
                <a:gd name="T23" fmla="*/ 383 h 2369"/>
                <a:gd name="T24" fmla="*/ 415 w 1481"/>
                <a:gd name="T25" fmla="*/ 1 h 2369"/>
                <a:gd name="T26" fmla="*/ 439 w 1481"/>
                <a:gd name="T27" fmla="*/ 15 h 2369"/>
                <a:gd name="T28" fmla="*/ 1475 w 1481"/>
                <a:gd name="T29" fmla="*/ 1054 h 2369"/>
                <a:gd name="T30" fmla="*/ 1481 w 1481"/>
                <a:gd name="T31" fmla="*/ 1081 h 2369"/>
                <a:gd name="T32" fmla="*/ 1474 w 1481"/>
                <a:gd name="T33" fmla="*/ 1106 h 2369"/>
                <a:gd name="T34" fmla="*/ 704 w 1481"/>
                <a:gd name="T35" fmla="*/ 2356 h 2369"/>
                <a:gd name="T36" fmla="*/ 679 w 1481"/>
                <a:gd name="T37" fmla="*/ 2368 h 2369"/>
                <a:gd name="T38" fmla="*/ 654 w 1481"/>
                <a:gd name="T39" fmla="*/ 2366 h 2369"/>
                <a:gd name="T40" fmla="*/ 564 w 1481"/>
                <a:gd name="T41" fmla="*/ 2298 h 2369"/>
                <a:gd name="T42" fmla="*/ 429 w 1481"/>
                <a:gd name="T43" fmla="*/ 2166 h 2369"/>
                <a:gd name="T44" fmla="*/ 311 w 1481"/>
                <a:gd name="T45" fmla="*/ 2020 h 2369"/>
                <a:gd name="T46" fmla="*/ 211 w 1481"/>
                <a:gd name="T47" fmla="*/ 1863 h 2369"/>
                <a:gd name="T48" fmla="*/ 128 w 1481"/>
                <a:gd name="T49" fmla="*/ 1696 h 2369"/>
                <a:gd name="T50" fmla="*/ 66 w 1481"/>
                <a:gd name="T51" fmla="*/ 1521 h 2369"/>
                <a:gd name="T52" fmla="*/ 24 w 1481"/>
                <a:gd name="T53" fmla="*/ 1338 h 2369"/>
                <a:gd name="T54" fmla="*/ 3 w 1481"/>
                <a:gd name="T55" fmla="*/ 1150 h 2369"/>
                <a:gd name="T56" fmla="*/ 3 w 1481"/>
                <a:gd name="T57" fmla="*/ 960 h 2369"/>
                <a:gd name="T58" fmla="*/ 24 w 1481"/>
                <a:gd name="T59" fmla="*/ 775 h 2369"/>
                <a:gd name="T60" fmla="*/ 66 w 1481"/>
                <a:gd name="T61" fmla="*/ 593 h 2369"/>
                <a:gd name="T62" fmla="*/ 127 w 1481"/>
                <a:gd name="T63" fmla="*/ 419 h 2369"/>
                <a:gd name="T64" fmla="*/ 209 w 1481"/>
                <a:gd name="T65" fmla="*/ 251 h 2369"/>
                <a:gd name="T66" fmla="*/ 308 w 1481"/>
                <a:gd name="T67" fmla="*/ 93 h 2369"/>
                <a:gd name="T68" fmla="*/ 374 w 1481"/>
                <a:gd name="T69" fmla="*/ 9 h 2369"/>
                <a:gd name="T70" fmla="*/ 401 w 1481"/>
                <a:gd name="T71" fmla="*/ 0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1" h="2369">
                  <a:moveTo>
                    <a:pt x="435" y="383"/>
                  </a:moveTo>
                  <a:lnTo>
                    <a:pt x="403" y="446"/>
                  </a:lnTo>
                  <a:lnTo>
                    <a:pt x="373" y="510"/>
                  </a:lnTo>
                  <a:lnTo>
                    <a:pt x="348" y="575"/>
                  </a:lnTo>
                  <a:lnTo>
                    <a:pt x="322" y="653"/>
                  </a:lnTo>
                  <a:lnTo>
                    <a:pt x="301" y="731"/>
                  </a:lnTo>
                  <a:lnTo>
                    <a:pt x="284" y="810"/>
                  </a:lnTo>
                  <a:lnTo>
                    <a:pt x="273" y="891"/>
                  </a:lnTo>
                  <a:lnTo>
                    <a:pt x="266" y="972"/>
                  </a:lnTo>
                  <a:lnTo>
                    <a:pt x="263" y="1053"/>
                  </a:lnTo>
                  <a:lnTo>
                    <a:pt x="266" y="1148"/>
                  </a:lnTo>
                  <a:lnTo>
                    <a:pt x="276" y="1241"/>
                  </a:lnTo>
                  <a:lnTo>
                    <a:pt x="291" y="1333"/>
                  </a:lnTo>
                  <a:lnTo>
                    <a:pt x="312" y="1423"/>
                  </a:lnTo>
                  <a:lnTo>
                    <a:pt x="340" y="1512"/>
                  </a:lnTo>
                  <a:lnTo>
                    <a:pt x="373" y="1598"/>
                  </a:lnTo>
                  <a:lnTo>
                    <a:pt x="413" y="1683"/>
                  </a:lnTo>
                  <a:lnTo>
                    <a:pt x="448" y="1748"/>
                  </a:lnTo>
                  <a:lnTo>
                    <a:pt x="487" y="1811"/>
                  </a:lnTo>
                  <a:lnTo>
                    <a:pt x="529" y="1872"/>
                  </a:lnTo>
                  <a:lnTo>
                    <a:pt x="574" y="1931"/>
                  </a:lnTo>
                  <a:lnTo>
                    <a:pt x="624" y="1988"/>
                  </a:lnTo>
                  <a:lnTo>
                    <a:pt x="1162" y="1111"/>
                  </a:lnTo>
                  <a:lnTo>
                    <a:pt x="435" y="383"/>
                  </a:lnTo>
                  <a:close/>
                  <a:moveTo>
                    <a:pt x="401" y="0"/>
                  </a:moveTo>
                  <a:lnTo>
                    <a:pt x="415" y="1"/>
                  </a:lnTo>
                  <a:lnTo>
                    <a:pt x="428" y="6"/>
                  </a:lnTo>
                  <a:lnTo>
                    <a:pt x="439" y="15"/>
                  </a:lnTo>
                  <a:lnTo>
                    <a:pt x="1466" y="1043"/>
                  </a:lnTo>
                  <a:lnTo>
                    <a:pt x="1475" y="1054"/>
                  </a:lnTo>
                  <a:lnTo>
                    <a:pt x="1480" y="1067"/>
                  </a:lnTo>
                  <a:lnTo>
                    <a:pt x="1481" y="1081"/>
                  </a:lnTo>
                  <a:lnTo>
                    <a:pt x="1479" y="1094"/>
                  </a:lnTo>
                  <a:lnTo>
                    <a:pt x="1474" y="1106"/>
                  </a:lnTo>
                  <a:lnTo>
                    <a:pt x="713" y="2345"/>
                  </a:lnTo>
                  <a:lnTo>
                    <a:pt x="704" y="2356"/>
                  </a:lnTo>
                  <a:lnTo>
                    <a:pt x="692" y="2364"/>
                  </a:lnTo>
                  <a:lnTo>
                    <a:pt x="679" y="2368"/>
                  </a:lnTo>
                  <a:lnTo>
                    <a:pt x="670" y="2369"/>
                  </a:lnTo>
                  <a:lnTo>
                    <a:pt x="654" y="2366"/>
                  </a:lnTo>
                  <a:lnTo>
                    <a:pt x="639" y="2359"/>
                  </a:lnTo>
                  <a:lnTo>
                    <a:pt x="564" y="2298"/>
                  </a:lnTo>
                  <a:lnTo>
                    <a:pt x="494" y="2234"/>
                  </a:lnTo>
                  <a:lnTo>
                    <a:pt x="429" y="2166"/>
                  </a:lnTo>
                  <a:lnTo>
                    <a:pt x="368" y="2094"/>
                  </a:lnTo>
                  <a:lnTo>
                    <a:pt x="311" y="2020"/>
                  </a:lnTo>
                  <a:lnTo>
                    <a:pt x="259" y="1944"/>
                  </a:lnTo>
                  <a:lnTo>
                    <a:pt x="211" y="1863"/>
                  </a:lnTo>
                  <a:lnTo>
                    <a:pt x="167" y="1781"/>
                  </a:lnTo>
                  <a:lnTo>
                    <a:pt x="128" y="1696"/>
                  </a:lnTo>
                  <a:lnTo>
                    <a:pt x="95" y="1610"/>
                  </a:lnTo>
                  <a:lnTo>
                    <a:pt x="66" y="1521"/>
                  </a:lnTo>
                  <a:lnTo>
                    <a:pt x="43" y="1430"/>
                  </a:lnTo>
                  <a:lnTo>
                    <a:pt x="24" y="1338"/>
                  </a:lnTo>
                  <a:lnTo>
                    <a:pt x="11" y="1244"/>
                  </a:lnTo>
                  <a:lnTo>
                    <a:pt x="3" y="1150"/>
                  </a:lnTo>
                  <a:lnTo>
                    <a:pt x="0" y="1053"/>
                  </a:lnTo>
                  <a:lnTo>
                    <a:pt x="3" y="960"/>
                  </a:lnTo>
                  <a:lnTo>
                    <a:pt x="11" y="867"/>
                  </a:lnTo>
                  <a:lnTo>
                    <a:pt x="24" y="775"/>
                  </a:lnTo>
                  <a:lnTo>
                    <a:pt x="42" y="684"/>
                  </a:lnTo>
                  <a:lnTo>
                    <a:pt x="66" y="593"/>
                  </a:lnTo>
                  <a:lnTo>
                    <a:pt x="94" y="505"/>
                  </a:lnTo>
                  <a:lnTo>
                    <a:pt x="127" y="419"/>
                  </a:lnTo>
                  <a:lnTo>
                    <a:pt x="165" y="333"/>
                  </a:lnTo>
                  <a:lnTo>
                    <a:pt x="209" y="251"/>
                  </a:lnTo>
                  <a:lnTo>
                    <a:pt x="256" y="170"/>
                  </a:lnTo>
                  <a:lnTo>
                    <a:pt x="308" y="93"/>
                  </a:lnTo>
                  <a:lnTo>
                    <a:pt x="364" y="19"/>
                  </a:lnTo>
                  <a:lnTo>
                    <a:pt x="374" y="9"/>
                  </a:lnTo>
                  <a:lnTo>
                    <a:pt x="387" y="3"/>
                  </a:lnTo>
                  <a:lnTo>
                    <a:pt x="4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F1DD26AD-67AC-4023-B0B7-FCEF00ED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4878388"/>
              <a:ext cx="250825" cy="161925"/>
            </a:xfrm>
            <a:custGeom>
              <a:avLst/>
              <a:gdLst>
                <a:gd name="T0" fmla="*/ 832 w 2375"/>
                <a:gd name="T1" fmla="*/ 0 h 1530"/>
                <a:gd name="T2" fmla="*/ 2325 w 2375"/>
                <a:gd name="T3" fmla="*/ 0 h 1530"/>
                <a:gd name="T4" fmla="*/ 2338 w 2375"/>
                <a:gd name="T5" fmla="*/ 2 h 1530"/>
                <a:gd name="T6" fmla="*/ 2351 w 2375"/>
                <a:gd name="T7" fmla="*/ 8 h 1530"/>
                <a:gd name="T8" fmla="*/ 2362 w 2375"/>
                <a:gd name="T9" fmla="*/ 17 h 1530"/>
                <a:gd name="T10" fmla="*/ 2370 w 2375"/>
                <a:gd name="T11" fmla="*/ 29 h 1530"/>
                <a:gd name="T12" fmla="*/ 2374 w 2375"/>
                <a:gd name="T13" fmla="*/ 42 h 1530"/>
                <a:gd name="T14" fmla="*/ 2375 w 2375"/>
                <a:gd name="T15" fmla="*/ 56 h 1530"/>
                <a:gd name="T16" fmla="*/ 2362 w 2375"/>
                <a:gd name="T17" fmla="*/ 150 h 1530"/>
                <a:gd name="T18" fmla="*/ 2344 w 2375"/>
                <a:gd name="T19" fmla="*/ 242 h 1530"/>
                <a:gd name="T20" fmla="*/ 2322 w 2375"/>
                <a:gd name="T21" fmla="*/ 333 h 1530"/>
                <a:gd name="T22" fmla="*/ 2294 w 2375"/>
                <a:gd name="T23" fmla="*/ 421 h 1530"/>
                <a:gd name="T24" fmla="*/ 2262 w 2375"/>
                <a:gd name="T25" fmla="*/ 507 h 1530"/>
                <a:gd name="T26" fmla="*/ 2225 w 2375"/>
                <a:gd name="T27" fmla="*/ 592 h 1530"/>
                <a:gd name="T28" fmla="*/ 2183 w 2375"/>
                <a:gd name="T29" fmla="*/ 674 h 1530"/>
                <a:gd name="T30" fmla="*/ 2136 w 2375"/>
                <a:gd name="T31" fmla="*/ 754 h 1530"/>
                <a:gd name="T32" fmla="*/ 2085 w 2375"/>
                <a:gd name="T33" fmla="*/ 831 h 1530"/>
                <a:gd name="T34" fmla="*/ 2030 w 2375"/>
                <a:gd name="T35" fmla="*/ 905 h 1530"/>
                <a:gd name="T36" fmla="*/ 1971 w 2375"/>
                <a:gd name="T37" fmla="*/ 976 h 1530"/>
                <a:gd name="T38" fmla="*/ 1908 w 2375"/>
                <a:gd name="T39" fmla="*/ 1045 h 1530"/>
                <a:gd name="T40" fmla="*/ 1840 w 2375"/>
                <a:gd name="T41" fmla="*/ 1109 h 1530"/>
                <a:gd name="T42" fmla="*/ 1769 w 2375"/>
                <a:gd name="T43" fmla="*/ 1169 h 1530"/>
                <a:gd name="T44" fmla="*/ 1694 w 2375"/>
                <a:gd name="T45" fmla="*/ 1226 h 1530"/>
                <a:gd name="T46" fmla="*/ 1618 w 2375"/>
                <a:gd name="T47" fmla="*/ 1277 h 1530"/>
                <a:gd name="T48" fmla="*/ 1538 w 2375"/>
                <a:gd name="T49" fmla="*/ 1324 h 1530"/>
                <a:gd name="T50" fmla="*/ 1456 w 2375"/>
                <a:gd name="T51" fmla="*/ 1366 h 1530"/>
                <a:gd name="T52" fmla="*/ 1372 w 2375"/>
                <a:gd name="T53" fmla="*/ 1404 h 1530"/>
                <a:gd name="T54" fmla="*/ 1285 w 2375"/>
                <a:gd name="T55" fmla="*/ 1437 h 1530"/>
                <a:gd name="T56" fmla="*/ 1197 w 2375"/>
                <a:gd name="T57" fmla="*/ 1465 h 1530"/>
                <a:gd name="T58" fmla="*/ 1108 w 2375"/>
                <a:gd name="T59" fmla="*/ 1488 h 1530"/>
                <a:gd name="T60" fmla="*/ 1017 w 2375"/>
                <a:gd name="T61" fmla="*/ 1506 h 1530"/>
                <a:gd name="T62" fmla="*/ 924 w 2375"/>
                <a:gd name="T63" fmla="*/ 1519 h 1530"/>
                <a:gd name="T64" fmla="*/ 831 w 2375"/>
                <a:gd name="T65" fmla="*/ 1527 h 1530"/>
                <a:gd name="T66" fmla="*/ 737 w 2375"/>
                <a:gd name="T67" fmla="*/ 1530 h 1530"/>
                <a:gd name="T68" fmla="*/ 644 w 2375"/>
                <a:gd name="T69" fmla="*/ 1527 h 1530"/>
                <a:gd name="T70" fmla="*/ 553 w 2375"/>
                <a:gd name="T71" fmla="*/ 1520 h 1530"/>
                <a:gd name="T72" fmla="*/ 462 w 2375"/>
                <a:gd name="T73" fmla="*/ 1507 h 1530"/>
                <a:gd name="T74" fmla="*/ 373 w 2375"/>
                <a:gd name="T75" fmla="*/ 1490 h 1530"/>
                <a:gd name="T76" fmla="*/ 285 w 2375"/>
                <a:gd name="T77" fmla="*/ 1468 h 1530"/>
                <a:gd name="T78" fmla="*/ 199 w 2375"/>
                <a:gd name="T79" fmla="*/ 1440 h 1530"/>
                <a:gd name="T80" fmla="*/ 113 w 2375"/>
                <a:gd name="T81" fmla="*/ 1407 h 1530"/>
                <a:gd name="T82" fmla="*/ 29 w 2375"/>
                <a:gd name="T83" fmla="*/ 1370 h 1530"/>
                <a:gd name="T84" fmla="*/ 17 w 2375"/>
                <a:gd name="T85" fmla="*/ 1362 h 1530"/>
                <a:gd name="T86" fmla="*/ 8 w 2375"/>
                <a:gd name="T87" fmla="*/ 1352 h 1530"/>
                <a:gd name="T88" fmla="*/ 2 w 2375"/>
                <a:gd name="T89" fmla="*/ 1339 h 1530"/>
                <a:gd name="T90" fmla="*/ 0 w 2375"/>
                <a:gd name="T91" fmla="*/ 1325 h 1530"/>
                <a:gd name="T92" fmla="*/ 2 w 2375"/>
                <a:gd name="T93" fmla="*/ 1311 h 1530"/>
                <a:gd name="T94" fmla="*/ 8 w 2375"/>
                <a:gd name="T95" fmla="*/ 1298 h 1530"/>
                <a:gd name="T96" fmla="*/ 789 w 2375"/>
                <a:gd name="T97" fmla="*/ 24 h 1530"/>
                <a:gd name="T98" fmla="*/ 798 w 2375"/>
                <a:gd name="T99" fmla="*/ 14 h 1530"/>
                <a:gd name="T100" fmla="*/ 808 w 2375"/>
                <a:gd name="T101" fmla="*/ 7 h 1530"/>
                <a:gd name="T102" fmla="*/ 820 w 2375"/>
                <a:gd name="T103" fmla="*/ 2 h 1530"/>
                <a:gd name="T104" fmla="*/ 832 w 2375"/>
                <a:gd name="T105" fmla="*/ 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75" h="1530">
                  <a:moveTo>
                    <a:pt x="832" y="0"/>
                  </a:moveTo>
                  <a:lnTo>
                    <a:pt x="2325" y="0"/>
                  </a:lnTo>
                  <a:lnTo>
                    <a:pt x="2338" y="2"/>
                  </a:lnTo>
                  <a:lnTo>
                    <a:pt x="2351" y="8"/>
                  </a:lnTo>
                  <a:lnTo>
                    <a:pt x="2362" y="17"/>
                  </a:lnTo>
                  <a:lnTo>
                    <a:pt x="2370" y="29"/>
                  </a:lnTo>
                  <a:lnTo>
                    <a:pt x="2374" y="42"/>
                  </a:lnTo>
                  <a:lnTo>
                    <a:pt x="2375" y="56"/>
                  </a:lnTo>
                  <a:lnTo>
                    <a:pt x="2362" y="150"/>
                  </a:lnTo>
                  <a:lnTo>
                    <a:pt x="2344" y="242"/>
                  </a:lnTo>
                  <a:lnTo>
                    <a:pt x="2322" y="333"/>
                  </a:lnTo>
                  <a:lnTo>
                    <a:pt x="2294" y="421"/>
                  </a:lnTo>
                  <a:lnTo>
                    <a:pt x="2262" y="507"/>
                  </a:lnTo>
                  <a:lnTo>
                    <a:pt x="2225" y="592"/>
                  </a:lnTo>
                  <a:lnTo>
                    <a:pt x="2183" y="674"/>
                  </a:lnTo>
                  <a:lnTo>
                    <a:pt x="2136" y="754"/>
                  </a:lnTo>
                  <a:lnTo>
                    <a:pt x="2085" y="831"/>
                  </a:lnTo>
                  <a:lnTo>
                    <a:pt x="2030" y="905"/>
                  </a:lnTo>
                  <a:lnTo>
                    <a:pt x="1971" y="976"/>
                  </a:lnTo>
                  <a:lnTo>
                    <a:pt x="1908" y="1045"/>
                  </a:lnTo>
                  <a:lnTo>
                    <a:pt x="1840" y="1109"/>
                  </a:lnTo>
                  <a:lnTo>
                    <a:pt x="1769" y="1169"/>
                  </a:lnTo>
                  <a:lnTo>
                    <a:pt x="1694" y="1226"/>
                  </a:lnTo>
                  <a:lnTo>
                    <a:pt x="1618" y="1277"/>
                  </a:lnTo>
                  <a:lnTo>
                    <a:pt x="1538" y="1324"/>
                  </a:lnTo>
                  <a:lnTo>
                    <a:pt x="1456" y="1366"/>
                  </a:lnTo>
                  <a:lnTo>
                    <a:pt x="1372" y="1404"/>
                  </a:lnTo>
                  <a:lnTo>
                    <a:pt x="1285" y="1437"/>
                  </a:lnTo>
                  <a:lnTo>
                    <a:pt x="1197" y="1465"/>
                  </a:lnTo>
                  <a:lnTo>
                    <a:pt x="1108" y="1488"/>
                  </a:lnTo>
                  <a:lnTo>
                    <a:pt x="1017" y="1506"/>
                  </a:lnTo>
                  <a:lnTo>
                    <a:pt x="924" y="1519"/>
                  </a:lnTo>
                  <a:lnTo>
                    <a:pt x="831" y="1527"/>
                  </a:lnTo>
                  <a:lnTo>
                    <a:pt x="737" y="1530"/>
                  </a:lnTo>
                  <a:lnTo>
                    <a:pt x="644" y="1527"/>
                  </a:lnTo>
                  <a:lnTo>
                    <a:pt x="553" y="1520"/>
                  </a:lnTo>
                  <a:lnTo>
                    <a:pt x="462" y="1507"/>
                  </a:lnTo>
                  <a:lnTo>
                    <a:pt x="373" y="1490"/>
                  </a:lnTo>
                  <a:lnTo>
                    <a:pt x="285" y="1468"/>
                  </a:lnTo>
                  <a:lnTo>
                    <a:pt x="199" y="1440"/>
                  </a:lnTo>
                  <a:lnTo>
                    <a:pt x="113" y="1407"/>
                  </a:lnTo>
                  <a:lnTo>
                    <a:pt x="29" y="1370"/>
                  </a:lnTo>
                  <a:lnTo>
                    <a:pt x="17" y="1362"/>
                  </a:lnTo>
                  <a:lnTo>
                    <a:pt x="8" y="1352"/>
                  </a:lnTo>
                  <a:lnTo>
                    <a:pt x="2" y="1339"/>
                  </a:lnTo>
                  <a:lnTo>
                    <a:pt x="0" y="1325"/>
                  </a:lnTo>
                  <a:lnTo>
                    <a:pt x="2" y="1311"/>
                  </a:lnTo>
                  <a:lnTo>
                    <a:pt x="8" y="1298"/>
                  </a:lnTo>
                  <a:lnTo>
                    <a:pt x="789" y="24"/>
                  </a:lnTo>
                  <a:lnTo>
                    <a:pt x="798" y="14"/>
                  </a:lnTo>
                  <a:lnTo>
                    <a:pt x="808" y="7"/>
                  </a:lnTo>
                  <a:lnTo>
                    <a:pt x="820" y="2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45974E-02AB-442F-86EC-261F7B056F4F}"/>
              </a:ext>
            </a:extLst>
          </p:cNvPr>
          <p:cNvGrpSpPr/>
          <p:nvPr/>
        </p:nvGrpSpPr>
        <p:grpSpPr>
          <a:xfrm>
            <a:off x="5455061" y="2618811"/>
            <a:ext cx="363603" cy="361201"/>
            <a:chOff x="5509038" y="2829908"/>
            <a:chExt cx="376386" cy="373901"/>
          </a:xfrm>
          <a:solidFill>
            <a:srgbClr val="FFFFFF"/>
          </a:solidFill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1C73E1DA-E04C-456D-AF38-B68B2EFA4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038" y="2887049"/>
              <a:ext cx="318002" cy="316760"/>
            </a:xfrm>
            <a:custGeom>
              <a:avLst/>
              <a:gdLst>
                <a:gd name="T0" fmla="*/ 910 w 2818"/>
                <a:gd name="T1" fmla="*/ 10 h 2801"/>
                <a:gd name="T2" fmla="*/ 1156 w 2818"/>
                <a:gd name="T3" fmla="*/ 65 h 2801"/>
                <a:gd name="T4" fmla="*/ 1408 w 2818"/>
                <a:gd name="T5" fmla="*/ 164 h 2801"/>
                <a:gd name="T6" fmla="*/ 1660 w 2818"/>
                <a:gd name="T7" fmla="*/ 305 h 2801"/>
                <a:gd name="T8" fmla="*/ 1667 w 2818"/>
                <a:gd name="T9" fmla="*/ 440 h 2801"/>
                <a:gd name="T10" fmla="*/ 1530 w 2818"/>
                <a:gd name="T11" fmla="*/ 624 h 2801"/>
                <a:gd name="T12" fmla="*/ 1309 w 2818"/>
                <a:gd name="T13" fmla="*/ 493 h 2801"/>
                <a:gd name="T14" fmla="*/ 1092 w 2818"/>
                <a:gd name="T15" fmla="*/ 400 h 2801"/>
                <a:gd name="T16" fmla="*/ 884 w 2818"/>
                <a:gd name="T17" fmla="*/ 348 h 2801"/>
                <a:gd name="T18" fmla="*/ 697 w 2818"/>
                <a:gd name="T19" fmla="*/ 340 h 2801"/>
                <a:gd name="T20" fmla="*/ 554 w 2818"/>
                <a:gd name="T21" fmla="*/ 372 h 2801"/>
                <a:gd name="T22" fmla="*/ 445 w 2818"/>
                <a:gd name="T23" fmla="*/ 444 h 2801"/>
                <a:gd name="T24" fmla="*/ 377 w 2818"/>
                <a:gd name="T25" fmla="*/ 547 h 2801"/>
                <a:gd name="T26" fmla="*/ 344 w 2818"/>
                <a:gd name="T27" fmla="*/ 684 h 2801"/>
                <a:gd name="T28" fmla="*/ 348 w 2818"/>
                <a:gd name="T29" fmla="*/ 849 h 2801"/>
                <a:gd name="T30" fmla="*/ 388 w 2818"/>
                <a:gd name="T31" fmla="*/ 1035 h 2801"/>
                <a:gd name="T32" fmla="*/ 465 w 2818"/>
                <a:gd name="T33" fmla="*/ 1236 h 2801"/>
                <a:gd name="T34" fmla="*/ 580 w 2818"/>
                <a:gd name="T35" fmla="*/ 1449 h 2801"/>
                <a:gd name="T36" fmla="*/ 734 w 2818"/>
                <a:gd name="T37" fmla="*/ 1665 h 2801"/>
                <a:gd name="T38" fmla="*/ 927 w 2818"/>
                <a:gd name="T39" fmla="*/ 1879 h 2801"/>
                <a:gd name="T40" fmla="*/ 1138 w 2818"/>
                <a:gd name="T41" fmla="*/ 2066 h 2801"/>
                <a:gd name="T42" fmla="*/ 1357 w 2818"/>
                <a:gd name="T43" fmla="*/ 2222 h 2801"/>
                <a:gd name="T44" fmla="*/ 1578 w 2818"/>
                <a:gd name="T45" fmla="*/ 2342 h 2801"/>
                <a:gd name="T46" fmla="*/ 1795 w 2818"/>
                <a:gd name="T47" fmla="*/ 2422 h 2801"/>
                <a:gd name="T48" fmla="*/ 2000 w 2818"/>
                <a:gd name="T49" fmla="*/ 2461 h 2801"/>
                <a:gd name="T50" fmla="*/ 2171 w 2818"/>
                <a:gd name="T51" fmla="*/ 2454 h 2801"/>
                <a:gd name="T52" fmla="*/ 2303 w 2818"/>
                <a:gd name="T53" fmla="*/ 2409 h 2801"/>
                <a:gd name="T54" fmla="*/ 2399 w 2818"/>
                <a:gd name="T55" fmla="*/ 2326 h 2801"/>
                <a:gd name="T56" fmla="*/ 2455 w 2818"/>
                <a:gd name="T57" fmla="*/ 2214 h 2801"/>
                <a:gd name="T58" fmla="*/ 2477 w 2818"/>
                <a:gd name="T59" fmla="*/ 2073 h 2801"/>
                <a:gd name="T60" fmla="*/ 2465 w 2818"/>
                <a:gd name="T61" fmla="*/ 1906 h 2801"/>
                <a:gd name="T62" fmla="*/ 2410 w 2818"/>
                <a:gd name="T63" fmla="*/ 1701 h 2801"/>
                <a:gd name="T64" fmla="*/ 2294 w 2818"/>
                <a:gd name="T65" fmla="*/ 1449 h 2801"/>
                <a:gd name="T66" fmla="*/ 2252 w 2818"/>
                <a:gd name="T67" fmla="*/ 1241 h 2801"/>
                <a:gd name="T68" fmla="*/ 2436 w 2818"/>
                <a:gd name="T69" fmla="*/ 1087 h 2801"/>
                <a:gd name="T70" fmla="*/ 2568 w 2818"/>
                <a:gd name="T71" fmla="*/ 1244 h 2801"/>
                <a:gd name="T72" fmla="*/ 2701 w 2818"/>
                <a:gd name="T73" fmla="*/ 1513 h 2801"/>
                <a:gd name="T74" fmla="*/ 2785 w 2818"/>
                <a:gd name="T75" fmla="*/ 1772 h 2801"/>
                <a:gd name="T76" fmla="*/ 2817 w 2818"/>
                <a:gd name="T77" fmla="*/ 2001 h 2801"/>
                <a:gd name="T78" fmla="*/ 2807 w 2818"/>
                <a:gd name="T79" fmla="*/ 2209 h 2801"/>
                <a:gd name="T80" fmla="*/ 2751 w 2818"/>
                <a:gd name="T81" fmla="*/ 2393 h 2801"/>
                <a:gd name="T82" fmla="*/ 2654 w 2818"/>
                <a:gd name="T83" fmla="*/ 2550 h 2801"/>
                <a:gd name="T84" fmla="*/ 2525 w 2818"/>
                <a:gd name="T85" fmla="*/ 2669 h 2801"/>
                <a:gd name="T86" fmla="*/ 2371 w 2818"/>
                <a:gd name="T87" fmla="*/ 2749 h 2801"/>
                <a:gd name="T88" fmla="*/ 2194 w 2818"/>
                <a:gd name="T89" fmla="*/ 2792 h 2801"/>
                <a:gd name="T90" fmla="*/ 1982 w 2818"/>
                <a:gd name="T91" fmla="*/ 2799 h 2801"/>
                <a:gd name="T92" fmla="*/ 1727 w 2818"/>
                <a:gd name="T93" fmla="*/ 2755 h 2801"/>
                <a:gd name="T94" fmla="*/ 1464 w 2818"/>
                <a:gd name="T95" fmla="*/ 2661 h 2801"/>
                <a:gd name="T96" fmla="*/ 1198 w 2818"/>
                <a:gd name="T97" fmla="*/ 2522 h 2801"/>
                <a:gd name="T98" fmla="*/ 936 w 2818"/>
                <a:gd name="T99" fmla="*/ 2340 h 2801"/>
                <a:gd name="T100" fmla="*/ 686 w 2818"/>
                <a:gd name="T101" fmla="*/ 2118 h 2801"/>
                <a:gd name="T102" fmla="*/ 486 w 2818"/>
                <a:gd name="T103" fmla="*/ 1897 h 2801"/>
                <a:gd name="T104" fmla="*/ 317 w 2818"/>
                <a:gd name="T105" fmla="*/ 1669 h 2801"/>
                <a:gd name="T106" fmla="*/ 184 w 2818"/>
                <a:gd name="T107" fmla="*/ 1438 h 2801"/>
                <a:gd name="T108" fmla="*/ 86 w 2818"/>
                <a:gd name="T109" fmla="*/ 1209 h 2801"/>
                <a:gd name="T110" fmla="*/ 24 w 2818"/>
                <a:gd name="T111" fmla="*/ 987 h 2801"/>
                <a:gd name="T112" fmla="*/ 0 w 2818"/>
                <a:gd name="T113" fmla="*/ 776 h 2801"/>
                <a:gd name="T114" fmla="*/ 14 w 2818"/>
                <a:gd name="T115" fmla="*/ 579 h 2801"/>
                <a:gd name="T116" fmla="*/ 68 w 2818"/>
                <a:gd name="T117" fmla="*/ 401 h 2801"/>
                <a:gd name="T118" fmla="*/ 163 w 2818"/>
                <a:gd name="T119" fmla="*/ 249 h 2801"/>
                <a:gd name="T120" fmla="*/ 292 w 2818"/>
                <a:gd name="T121" fmla="*/ 132 h 2801"/>
                <a:gd name="T122" fmla="*/ 445 w 2818"/>
                <a:gd name="T123" fmla="*/ 52 h 2801"/>
                <a:gd name="T124" fmla="*/ 623 w 2818"/>
                <a:gd name="T125" fmla="*/ 8 h 2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8" h="2801">
                  <a:moveTo>
                    <a:pt x="753" y="0"/>
                  </a:moveTo>
                  <a:lnTo>
                    <a:pt x="830" y="2"/>
                  </a:lnTo>
                  <a:lnTo>
                    <a:pt x="910" y="10"/>
                  </a:lnTo>
                  <a:lnTo>
                    <a:pt x="991" y="24"/>
                  </a:lnTo>
                  <a:lnTo>
                    <a:pt x="1073" y="41"/>
                  </a:lnTo>
                  <a:lnTo>
                    <a:pt x="1156" y="65"/>
                  </a:lnTo>
                  <a:lnTo>
                    <a:pt x="1240" y="93"/>
                  </a:lnTo>
                  <a:lnTo>
                    <a:pt x="1323" y="127"/>
                  </a:lnTo>
                  <a:lnTo>
                    <a:pt x="1408" y="164"/>
                  </a:lnTo>
                  <a:lnTo>
                    <a:pt x="1492" y="207"/>
                  </a:lnTo>
                  <a:lnTo>
                    <a:pt x="1577" y="254"/>
                  </a:lnTo>
                  <a:lnTo>
                    <a:pt x="1660" y="305"/>
                  </a:lnTo>
                  <a:lnTo>
                    <a:pt x="1744" y="360"/>
                  </a:lnTo>
                  <a:lnTo>
                    <a:pt x="1724" y="379"/>
                  </a:lnTo>
                  <a:lnTo>
                    <a:pt x="1667" y="440"/>
                  </a:lnTo>
                  <a:lnTo>
                    <a:pt x="1615" y="500"/>
                  </a:lnTo>
                  <a:lnTo>
                    <a:pt x="1570" y="563"/>
                  </a:lnTo>
                  <a:lnTo>
                    <a:pt x="1530" y="624"/>
                  </a:lnTo>
                  <a:lnTo>
                    <a:pt x="1456" y="576"/>
                  </a:lnTo>
                  <a:lnTo>
                    <a:pt x="1383" y="532"/>
                  </a:lnTo>
                  <a:lnTo>
                    <a:pt x="1309" y="493"/>
                  </a:lnTo>
                  <a:lnTo>
                    <a:pt x="1236" y="457"/>
                  </a:lnTo>
                  <a:lnTo>
                    <a:pt x="1163" y="426"/>
                  </a:lnTo>
                  <a:lnTo>
                    <a:pt x="1092" y="400"/>
                  </a:lnTo>
                  <a:lnTo>
                    <a:pt x="1021" y="378"/>
                  </a:lnTo>
                  <a:lnTo>
                    <a:pt x="952" y="361"/>
                  </a:lnTo>
                  <a:lnTo>
                    <a:pt x="884" y="348"/>
                  </a:lnTo>
                  <a:lnTo>
                    <a:pt x="817" y="340"/>
                  </a:lnTo>
                  <a:lnTo>
                    <a:pt x="753" y="338"/>
                  </a:lnTo>
                  <a:lnTo>
                    <a:pt x="697" y="340"/>
                  </a:lnTo>
                  <a:lnTo>
                    <a:pt x="646" y="346"/>
                  </a:lnTo>
                  <a:lnTo>
                    <a:pt x="598" y="358"/>
                  </a:lnTo>
                  <a:lnTo>
                    <a:pt x="554" y="372"/>
                  </a:lnTo>
                  <a:lnTo>
                    <a:pt x="514" y="392"/>
                  </a:lnTo>
                  <a:lnTo>
                    <a:pt x="477" y="416"/>
                  </a:lnTo>
                  <a:lnTo>
                    <a:pt x="445" y="444"/>
                  </a:lnTo>
                  <a:lnTo>
                    <a:pt x="419" y="474"/>
                  </a:lnTo>
                  <a:lnTo>
                    <a:pt x="396" y="508"/>
                  </a:lnTo>
                  <a:lnTo>
                    <a:pt x="377" y="547"/>
                  </a:lnTo>
                  <a:lnTo>
                    <a:pt x="362" y="590"/>
                  </a:lnTo>
                  <a:lnTo>
                    <a:pt x="352" y="635"/>
                  </a:lnTo>
                  <a:lnTo>
                    <a:pt x="344" y="684"/>
                  </a:lnTo>
                  <a:lnTo>
                    <a:pt x="341" y="736"/>
                  </a:lnTo>
                  <a:lnTo>
                    <a:pt x="343" y="791"/>
                  </a:lnTo>
                  <a:lnTo>
                    <a:pt x="348" y="849"/>
                  </a:lnTo>
                  <a:lnTo>
                    <a:pt x="357" y="908"/>
                  </a:lnTo>
                  <a:lnTo>
                    <a:pt x="371" y="970"/>
                  </a:lnTo>
                  <a:lnTo>
                    <a:pt x="388" y="1035"/>
                  </a:lnTo>
                  <a:lnTo>
                    <a:pt x="409" y="1100"/>
                  </a:lnTo>
                  <a:lnTo>
                    <a:pt x="436" y="1168"/>
                  </a:lnTo>
                  <a:lnTo>
                    <a:pt x="465" y="1236"/>
                  </a:lnTo>
                  <a:lnTo>
                    <a:pt x="499" y="1306"/>
                  </a:lnTo>
                  <a:lnTo>
                    <a:pt x="538" y="1377"/>
                  </a:lnTo>
                  <a:lnTo>
                    <a:pt x="580" y="1449"/>
                  </a:lnTo>
                  <a:lnTo>
                    <a:pt x="627" y="1520"/>
                  </a:lnTo>
                  <a:lnTo>
                    <a:pt x="678" y="1592"/>
                  </a:lnTo>
                  <a:lnTo>
                    <a:pt x="734" y="1665"/>
                  </a:lnTo>
                  <a:lnTo>
                    <a:pt x="794" y="1737"/>
                  </a:lnTo>
                  <a:lnTo>
                    <a:pt x="859" y="1807"/>
                  </a:lnTo>
                  <a:lnTo>
                    <a:pt x="927" y="1879"/>
                  </a:lnTo>
                  <a:lnTo>
                    <a:pt x="996" y="1945"/>
                  </a:lnTo>
                  <a:lnTo>
                    <a:pt x="1066" y="2007"/>
                  </a:lnTo>
                  <a:lnTo>
                    <a:pt x="1138" y="2066"/>
                  </a:lnTo>
                  <a:lnTo>
                    <a:pt x="1210" y="2123"/>
                  </a:lnTo>
                  <a:lnTo>
                    <a:pt x="1284" y="2173"/>
                  </a:lnTo>
                  <a:lnTo>
                    <a:pt x="1357" y="2222"/>
                  </a:lnTo>
                  <a:lnTo>
                    <a:pt x="1431" y="2266"/>
                  </a:lnTo>
                  <a:lnTo>
                    <a:pt x="1504" y="2306"/>
                  </a:lnTo>
                  <a:lnTo>
                    <a:pt x="1578" y="2342"/>
                  </a:lnTo>
                  <a:lnTo>
                    <a:pt x="1651" y="2373"/>
                  </a:lnTo>
                  <a:lnTo>
                    <a:pt x="1723" y="2400"/>
                  </a:lnTo>
                  <a:lnTo>
                    <a:pt x="1795" y="2422"/>
                  </a:lnTo>
                  <a:lnTo>
                    <a:pt x="1865" y="2440"/>
                  </a:lnTo>
                  <a:lnTo>
                    <a:pt x="1933" y="2452"/>
                  </a:lnTo>
                  <a:lnTo>
                    <a:pt x="2000" y="2461"/>
                  </a:lnTo>
                  <a:lnTo>
                    <a:pt x="2065" y="2463"/>
                  </a:lnTo>
                  <a:lnTo>
                    <a:pt x="2119" y="2461"/>
                  </a:lnTo>
                  <a:lnTo>
                    <a:pt x="2171" y="2454"/>
                  </a:lnTo>
                  <a:lnTo>
                    <a:pt x="2220" y="2443"/>
                  </a:lnTo>
                  <a:lnTo>
                    <a:pt x="2264" y="2428"/>
                  </a:lnTo>
                  <a:lnTo>
                    <a:pt x="2303" y="2409"/>
                  </a:lnTo>
                  <a:lnTo>
                    <a:pt x="2340" y="2385"/>
                  </a:lnTo>
                  <a:lnTo>
                    <a:pt x="2371" y="2357"/>
                  </a:lnTo>
                  <a:lnTo>
                    <a:pt x="2399" y="2326"/>
                  </a:lnTo>
                  <a:lnTo>
                    <a:pt x="2421" y="2293"/>
                  </a:lnTo>
                  <a:lnTo>
                    <a:pt x="2439" y="2256"/>
                  </a:lnTo>
                  <a:lnTo>
                    <a:pt x="2455" y="2214"/>
                  </a:lnTo>
                  <a:lnTo>
                    <a:pt x="2467" y="2170"/>
                  </a:lnTo>
                  <a:lnTo>
                    <a:pt x="2474" y="2123"/>
                  </a:lnTo>
                  <a:lnTo>
                    <a:pt x="2477" y="2073"/>
                  </a:lnTo>
                  <a:lnTo>
                    <a:pt x="2477" y="2020"/>
                  </a:lnTo>
                  <a:lnTo>
                    <a:pt x="2473" y="1964"/>
                  </a:lnTo>
                  <a:lnTo>
                    <a:pt x="2465" y="1906"/>
                  </a:lnTo>
                  <a:lnTo>
                    <a:pt x="2453" y="1847"/>
                  </a:lnTo>
                  <a:lnTo>
                    <a:pt x="2436" y="1785"/>
                  </a:lnTo>
                  <a:lnTo>
                    <a:pt x="2410" y="1701"/>
                  </a:lnTo>
                  <a:lnTo>
                    <a:pt x="2377" y="1618"/>
                  </a:lnTo>
                  <a:lnTo>
                    <a:pt x="2338" y="1533"/>
                  </a:lnTo>
                  <a:lnTo>
                    <a:pt x="2294" y="1449"/>
                  </a:lnTo>
                  <a:lnTo>
                    <a:pt x="2245" y="1364"/>
                  </a:lnTo>
                  <a:lnTo>
                    <a:pt x="2190" y="1280"/>
                  </a:lnTo>
                  <a:lnTo>
                    <a:pt x="2252" y="1241"/>
                  </a:lnTo>
                  <a:lnTo>
                    <a:pt x="2314" y="1195"/>
                  </a:lnTo>
                  <a:lnTo>
                    <a:pt x="2376" y="1144"/>
                  </a:lnTo>
                  <a:lnTo>
                    <a:pt x="2436" y="1087"/>
                  </a:lnTo>
                  <a:lnTo>
                    <a:pt x="2455" y="1068"/>
                  </a:lnTo>
                  <a:lnTo>
                    <a:pt x="2514" y="1155"/>
                  </a:lnTo>
                  <a:lnTo>
                    <a:pt x="2568" y="1244"/>
                  </a:lnTo>
                  <a:lnTo>
                    <a:pt x="2617" y="1333"/>
                  </a:lnTo>
                  <a:lnTo>
                    <a:pt x="2662" y="1424"/>
                  </a:lnTo>
                  <a:lnTo>
                    <a:pt x="2701" y="1513"/>
                  </a:lnTo>
                  <a:lnTo>
                    <a:pt x="2736" y="1603"/>
                  </a:lnTo>
                  <a:lnTo>
                    <a:pt x="2764" y="1692"/>
                  </a:lnTo>
                  <a:lnTo>
                    <a:pt x="2785" y="1772"/>
                  </a:lnTo>
                  <a:lnTo>
                    <a:pt x="2801" y="1850"/>
                  </a:lnTo>
                  <a:lnTo>
                    <a:pt x="2812" y="1927"/>
                  </a:lnTo>
                  <a:lnTo>
                    <a:pt x="2817" y="2001"/>
                  </a:lnTo>
                  <a:lnTo>
                    <a:pt x="2818" y="2073"/>
                  </a:lnTo>
                  <a:lnTo>
                    <a:pt x="2815" y="2142"/>
                  </a:lnTo>
                  <a:lnTo>
                    <a:pt x="2807" y="2209"/>
                  </a:lnTo>
                  <a:lnTo>
                    <a:pt x="2793" y="2273"/>
                  </a:lnTo>
                  <a:lnTo>
                    <a:pt x="2774" y="2335"/>
                  </a:lnTo>
                  <a:lnTo>
                    <a:pt x="2751" y="2393"/>
                  </a:lnTo>
                  <a:lnTo>
                    <a:pt x="2724" y="2449"/>
                  </a:lnTo>
                  <a:lnTo>
                    <a:pt x="2692" y="2501"/>
                  </a:lnTo>
                  <a:lnTo>
                    <a:pt x="2654" y="2550"/>
                  </a:lnTo>
                  <a:lnTo>
                    <a:pt x="2612" y="2596"/>
                  </a:lnTo>
                  <a:lnTo>
                    <a:pt x="2570" y="2634"/>
                  </a:lnTo>
                  <a:lnTo>
                    <a:pt x="2525" y="2669"/>
                  </a:lnTo>
                  <a:lnTo>
                    <a:pt x="2477" y="2700"/>
                  </a:lnTo>
                  <a:lnTo>
                    <a:pt x="2426" y="2726"/>
                  </a:lnTo>
                  <a:lnTo>
                    <a:pt x="2371" y="2749"/>
                  </a:lnTo>
                  <a:lnTo>
                    <a:pt x="2315" y="2767"/>
                  </a:lnTo>
                  <a:lnTo>
                    <a:pt x="2256" y="2782"/>
                  </a:lnTo>
                  <a:lnTo>
                    <a:pt x="2194" y="2792"/>
                  </a:lnTo>
                  <a:lnTo>
                    <a:pt x="2131" y="2799"/>
                  </a:lnTo>
                  <a:lnTo>
                    <a:pt x="2065" y="2801"/>
                  </a:lnTo>
                  <a:lnTo>
                    <a:pt x="1982" y="2799"/>
                  </a:lnTo>
                  <a:lnTo>
                    <a:pt x="1898" y="2789"/>
                  </a:lnTo>
                  <a:lnTo>
                    <a:pt x="1813" y="2775"/>
                  </a:lnTo>
                  <a:lnTo>
                    <a:pt x="1727" y="2755"/>
                  </a:lnTo>
                  <a:lnTo>
                    <a:pt x="1640" y="2729"/>
                  </a:lnTo>
                  <a:lnTo>
                    <a:pt x="1552" y="2698"/>
                  </a:lnTo>
                  <a:lnTo>
                    <a:pt x="1464" y="2661"/>
                  </a:lnTo>
                  <a:lnTo>
                    <a:pt x="1375" y="2620"/>
                  </a:lnTo>
                  <a:lnTo>
                    <a:pt x="1286" y="2574"/>
                  </a:lnTo>
                  <a:lnTo>
                    <a:pt x="1198" y="2522"/>
                  </a:lnTo>
                  <a:lnTo>
                    <a:pt x="1110" y="2466"/>
                  </a:lnTo>
                  <a:lnTo>
                    <a:pt x="1022" y="2405"/>
                  </a:lnTo>
                  <a:lnTo>
                    <a:pt x="936" y="2340"/>
                  </a:lnTo>
                  <a:lnTo>
                    <a:pt x="851" y="2270"/>
                  </a:lnTo>
                  <a:lnTo>
                    <a:pt x="767" y="2196"/>
                  </a:lnTo>
                  <a:lnTo>
                    <a:pt x="686" y="2118"/>
                  </a:lnTo>
                  <a:lnTo>
                    <a:pt x="616" y="2046"/>
                  </a:lnTo>
                  <a:lnTo>
                    <a:pt x="549" y="1972"/>
                  </a:lnTo>
                  <a:lnTo>
                    <a:pt x="486" y="1897"/>
                  </a:lnTo>
                  <a:lnTo>
                    <a:pt x="426" y="1822"/>
                  </a:lnTo>
                  <a:lnTo>
                    <a:pt x="370" y="1746"/>
                  </a:lnTo>
                  <a:lnTo>
                    <a:pt x="317" y="1669"/>
                  </a:lnTo>
                  <a:lnTo>
                    <a:pt x="269" y="1592"/>
                  </a:lnTo>
                  <a:lnTo>
                    <a:pt x="225" y="1515"/>
                  </a:lnTo>
                  <a:lnTo>
                    <a:pt x="184" y="1438"/>
                  </a:lnTo>
                  <a:lnTo>
                    <a:pt x="148" y="1362"/>
                  </a:lnTo>
                  <a:lnTo>
                    <a:pt x="114" y="1285"/>
                  </a:lnTo>
                  <a:lnTo>
                    <a:pt x="86" y="1209"/>
                  </a:lnTo>
                  <a:lnTo>
                    <a:pt x="61" y="1135"/>
                  </a:lnTo>
                  <a:lnTo>
                    <a:pt x="41" y="1061"/>
                  </a:lnTo>
                  <a:lnTo>
                    <a:pt x="24" y="987"/>
                  </a:lnTo>
                  <a:lnTo>
                    <a:pt x="12" y="915"/>
                  </a:lnTo>
                  <a:lnTo>
                    <a:pt x="3" y="844"/>
                  </a:lnTo>
                  <a:lnTo>
                    <a:pt x="0" y="776"/>
                  </a:lnTo>
                  <a:lnTo>
                    <a:pt x="0" y="708"/>
                  </a:lnTo>
                  <a:lnTo>
                    <a:pt x="5" y="643"/>
                  </a:lnTo>
                  <a:lnTo>
                    <a:pt x="14" y="579"/>
                  </a:lnTo>
                  <a:lnTo>
                    <a:pt x="27" y="518"/>
                  </a:lnTo>
                  <a:lnTo>
                    <a:pt x="46" y="459"/>
                  </a:lnTo>
                  <a:lnTo>
                    <a:pt x="68" y="401"/>
                  </a:lnTo>
                  <a:lnTo>
                    <a:pt x="95" y="348"/>
                  </a:lnTo>
                  <a:lnTo>
                    <a:pt x="127" y="297"/>
                  </a:lnTo>
                  <a:lnTo>
                    <a:pt x="163" y="249"/>
                  </a:lnTo>
                  <a:lnTo>
                    <a:pt x="204" y="205"/>
                  </a:lnTo>
                  <a:lnTo>
                    <a:pt x="247" y="166"/>
                  </a:lnTo>
                  <a:lnTo>
                    <a:pt x="292" y="132"/>
                  </a:lnTo>
                  <a:lnTo>
                    <a:pt x="340" y="101"/>
                  </a:lnTo>
                  <a:lnTo>
                    <a:pt x="392" y="75"/>
                  </a:lnTo>
                  <a:lnTo>
                    <a:pt x="445" y="52"/>
                  </a:lnTo>
                  <a:lnTo>
                    <a:pt x="501" y="33"/>
                  </a:lnTo>
                  <a:lnTo>
                    <a:pt x="561" y="19"/>
                  </a:lnTo>
                  <a:lnTo>
                    <a:pt x="623" y="8"/>
                  </a:lnTo>
                  <a:lnTo>
                    <a:pt x="687" y="2"/>
                  </a:lnTo>
                  <a:lnTo>
                    <a:pt x="7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FFD56F27-91D8-4FC8-8CCD-135205761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781" y="2954127"/>
              <a:ext cx="170181" cy="168938"/>
            </a:xfrm>
            <a:custGeom>
              <a:avLst/>
              <a:gdLst>
                <a:gd name="T0" fmla="*/ 370 w 1504"/>
                <a:gd name="T1" fmla="*/ 2 h 1493"/>
                <a:gd name="T2" fmla="*/ 469 w 1504"/>
                <a:gd name="T3" fmla="*/ 22 h 1493"/>
                <a:gd name="T4" fmla="*/ 576 w 1504"/>
                <a:gd name="T5" fmla="*/ 60 h 1493"/>
                <a:gd name="T6" fmla="*/ 688 w 1504"/>
                <a:gd name="T7" fmla="*/ 115 h 1493"/>
                <a:gd name="T8" fmla="*/ 717 w 1504"/>
                <a:gd name="T9" fmla="*/ 206 h 1493"/>
                <a:gd name="T10" fmla="*/ 674 w 1504"/>
                <a:gd name="T11" fmla="*/ 315 h 1493"/>
                <a:gd name="T12" fmla="*/ 644 w 1504"/>
                <a:gd name="T13" fmla="*/ 413 h 1493"/>
                <a:gd name="T14" fmla="*/ 624 w 1504"/>
                <a:gd name="T15" fmla="*/ 497 h 1493"/>
                <a:gd name="T16" fmla="*/ 614 w 1504"/>
                <a:gd name="T17" fmla="*/ 562 h 1493"/>
                <a:gd name="T18" fmla="*/ 608 w 1504"/>
                <a:gd name="T19" fmla="*/ 606 h 1493"/>
                <a:gd name="T20" fmla="*/ 606 w 1504"/>
                <a:gd name="T21" fmla="*/ 626 h 1493"/>
                <a:gd name="T22" fmla="*/ 614 w 1504"/>
                <a:gd name="T23" fmla="*/ 695 h 1493"/>
                <a:gd name="T24" fmla="*/ 639 w 1504"/>
                <a:gd name="T25" fmla="*/ 761 h 1493"/>
                <a:gd name="T26" fmla="*/ 682 w 1504"/>
                <a:gd name="T27" fmla="*/ 816 h 1493"/>
                <a:gd name="T28" fmla="*/ 737 w 1504"/>
                <a:gd name="T29" fmla="*/ 859 h 1493"/>
                <a:gd name="T30" fmla="*/ 802 w 1504"/>
                <a:gd name="T31" fmla="*/ 884 h 1493"/>
                <a:gd name="T32" fmla="*/ 872 w 1504"/>
                <a:gd name="T33" fmla="*/ 890 h 1493"/>
                <a:gd name="T34" fmla="*/ 892 w 1504"/>
                <a:gd name="T35" fmla="*/ 889 h 1493"/>
                <a:gd name="T36" fmla="*/ 937 w 1504"/>
                <a:gd name="T37" fmla="*/ 884 h 1493"/>
                <a:gd name="T38" fmla="*/ 1003 w 1504"/>
                <a:gd name="T39" fmla="*/ 872 h 1493"/>
                <a:gd name="T40" fmla="*/ 1088 w 1504"/>
                <a:gd name="T41" fmla="*/ 853 h 1493"/>
                <a:gd name="T42" fmla="*/ 1186 w 1504"/>
                <a:gd name="T43" fmla="*/ 823 h 1493"/>
                <a:gd name="T44" fmla="*/ 1296 w 1504"/>
                <a:gd name="T45" fmla="*/ 780 h 1493"/>
                <a:gd name="T46" fmla="*/ 1386 w 1504"/>
                <a:gd name="T47" fmla="*/ 807 h 1493"/>
                <a:gd name="T48" fmla="*/ 1440 w 1504"/>
                <a:gd name="T49" fmla="*/ 911 h 1493"/>
                <a:gd name="T50" fmla="*/ 1477 w 1504"/>
                <a:gd name="T51" fmla="*/ 1011 h 1493"/>
                <a:gd name="T52" fmla="*/ 1497 w 1504"/>
                <a:gd name="T53" fmla="*/ 1098 h 1493"/>
                <a:gd name="T54" fmla="*/ 1504 w 1504"/>
                <a:gd name="T55" fmla="*/ 1175 h 1493"/>
                <a:gd name="T56" fmla="*/ 1497 w 1504"/>
                <a:gd name="T57" fmla="*/ 1240 h 1493"/>
                <a:gd name="T58" fmla="*/ 1483 w 1504"/>
                <a:gd name="T59" fmla="*/ 1295 h 1493"/>
                <a:gd name="T60" fmla="*/ 1463 w 1504"/>
                <a:gd name="T61" fmla="*/ 1340 h 1493"/>
                <a:gd name="T62" fmla="*/ 1439 w 1504"/>
                <a:gd name="T63" fmla="*/ 1377 h 1493"/>
                <a:gd name="T64" fmla="*/ 1414 w 1504"/>
                <a:gd name="T65" fmla="*/ 1405 h 1493"/>
                <a:gd name="T66" fmla="*/ 1382 w 1504"/>
                <a:gd name="T67" fmla="*/ 1432 h 1493"/>
                <a:gd name="T68" fmla="*/ 1339 w 1504"/>
                <a:gd name="T69" fmla="*/ 1458 h 1493"/>
                <a:gd name="T70" fmla="*/ 1285 w 1504"/>
                <a:gd name="T71" fmla="*/ 1479 h 1493"/>
                <a:gd name="T72" fmla="*/ 1219 w 1504"/>
                <a:gd name="T73" fmla="*/ 1491 h 1493"/>
                <a:gd name="T74" fmla="*/ 1134 w 1504"/>
                <a:gd name="T75" fmla="*/ 1491 h 1493"/>
                <a:gd name="T76" fmla="*/ 1036 w 1504"/>
                <a:gd name="T77" fmla="*/ 1471 h 1493"/>
                <a:gd name="T78" fmla="*/ 930 w 1504"/>
                <a:gd name="T79" fmla="*/ 1435 h 1493"/>
                <a:gd name="T80" fmla="*/ 819 w 1504"/>
                <a:gd name="T81" fmla="*/ 1381 h 1493"/>
                <a:gd name="T82" fmla="*/ 706 w 1504"/>
                <a:gd name="T83" fmla="*/ 1311 h 1493"/>
                <a:gd name="T84" fmla="*/ 591 w 1504"/>
                <a:gd name="T85" fmla="*/ 1227 h 1493"/>
                <a:gd name="T86" fmla="*/ 477 w 1504"/>
                <a:gd name="T87" fmla="*/ 1129 h 1493"/>
                <a:gd name="T88" fmla="*/ 362 w 1504"/>
                <a:gd name="T89" fmla="*/ 1015 h 1493"/>
                <a:gd name="T90" fmla="*/ 257 w 1504"/>
                <a:gd name="T91" fmla="*/ 892 h 1493"/>
                <a:gd name="T92" fmla="*/ 166 w 1504"/>
                <a:gd name="T93" fmla="*/ 766 h 1493"/>
                <a:gd name="T94" fmla="*/ 93 w 1504"/>
                <a:gd name="T95" fmla="*/ 642 h 1493"/>
                <a:gd name="T96" fmla="*/ 43 w 1504"/>
                <a:gd name="T97" fmla="*/ 531 h 1493"/>
                <a:gd name="T98" fmla="*/ 15 w 1504"/>
                <a:gd name="T99" fmla="*/ 437 h 1493"/>
                <a:gd name="T100" fmla="*/ 1 w 1504"/>
                <a:gd name="T101" fmla="*/ 355 h 1493"/>
                <a:gd name="T102" fmla="*/ 2 w 1504"/>
                <a:gd name="T103" fmla="*/ 285 h 1493"/>
                <a:gd name="T104" fmla="*/ 13 w 1504"/>
                <a:gd name="T105" fmla="*/ 224 h 1493"/>
                <a:gd name="T106" fmla="*/ 31 w 1504"/>
                <a:gd name="T107" fmla="*/ 173 h 1493"/>
                <a:gd name="T108" fmla="*/ 53 w 1504"/>
                <a:gd name="T109" fmla="*/ 133 h 1493"/>
                <a:gd name="T110" fmla="*/ 78 w 1504"/>
                <a:gd name="T111" fmla="*/ 102 h 1493"/>
                <a:gd name="T112" fmla="*/ 105 w 1504"/>
                <a:gd name="T113" fmla="*/ 75 h 1493"/>
                <a:gd name="T114" fmla="*/ 142 w 1504"/>
                <a:gd name="T115" fmla="*/ 48 h 1493"/>
                <a:gd name="T116" fmla="*/ 190 w 1504"/>
                <a:gd name="T117" fmla="*/ 24 h 1493"/>
                <a:gd name="T118" fmla="*/ 250 w 1504"/>
                <a:gd name="T119" fmla="*/ 6 h 1493"/>
                <a:gd name="T120" fmla="*/ 323 w 1504"/>
                <a:gd name="T121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4" h="1493">
                  <a:moveTo>
                    <a:pt x="323" y="0"/>
                  </a:moveTo>
                  <a:lnTo>
                    <a:pt x="370" y="2"/>
                  </a:lnTo>
                  <a:lnTo>
                    <a:pt x="418" y="10"/>
                  </a:lnTo>
                  <a:lnTo>
                    <a:pt x="469" y="22"/>
                  </a:lnTo>
                  <a:lnTo>
                    <a:pt x="522" y="39"/>
                  </a:lnTo>
                  <a:lnTo>
                    <a:pt x="576" y="60"/>
                  </a:lnTo>
                  <a:lnTo>
                    <a:pt x="631" y="86"/>
                  </a:lnTo>
                  <a:lnTo>
                    <a:pt x="688" y="115"/>
                  </a:lnTo>
                  <a:lnTo>
                    <a:pt x="745" y="148"/>
                  </a:lnTo>
                  <a:lnTo>
                    <a:pt x="717" y="206"/>
                  </a:lnTo>
                  <a:lnTo>
                    <a:pt x="694" y="262"/>
                  </a:lnTo>
                  <a:lnTo>
                    <a:pt x="674" y="315"/>
                  </a:lnTo>
                  <a:lnTo>
                    <a:pt x="658" y="366"/>
                  </a:lnTo>
                  <a:lnTo>
                    <a:pt x="644" y="413"/>
                  </a:lnTo>
                  <a:lnTo>
                    <a:pt x="634" y="456"/>
                  </a:lnTo>
                  <a:lnTo>
                    <a:pt x="624" y="497"/>
                  </a:lnTo>
                  <a:lnTo>
                    <a:pt x="618" y="531"/>
                  </a:lnTo>
                  <a:lnTo>
                    <a:pt x="614" y="562"/>
                  </a:lnTo>
                  <a:lnTo>
                    <a:pt x="611" y="587"/>
                  </a:lnTo>
                  <a:lnTo>
                    <a:pt x="608" y="606"/>
                  </a:lnTo>
                  <a:lnTo>
                    <a:pt x="607" y="620"/>
                  </a:lnTo>
                  <a:lnTo>
                    <a:pt x="606" y="626"/>
                  </a:lnTo>
                  <a:lnTo>
                    <a:pt x="607" y="661"/>
                  </a:lnTo>
                  <a:lnTo>
                    <a:pt x="614" y="695"/>
                  </a:lnTo>
                  <a:lnTo>
                    <a:pt x="624" y="729"/>
                  </a:lnTo>
                  <a:lnTo>
                    <a:pt x="639" y="761"/>
                  </a:lnTo>
                  <a:lnTo>
                    <a:pt x="658" y="790"/>
                  </a:lnTo>
                  <a:lnTo>
                    <a:pt x="682" y="816"/>
                  </a:lnTo>
                  <a:lnTo>
                    <a:pt x="708" y="839"/>
                  </a:lnTo>
                  <a:lnTo>
                    <a:pt x="737" y="859"/>
                  </a:lnTo>
                  <a:lnTo>
                    <a:pt x="769" y="873"/>
                  </a:lnTo>
                  <a:lnTo>
                    <a:pt x="802" y="884"/>
                  </a:lnTo>
                  <a:lnTo>
                    <a:pt x="838" y="890"/>
                  </a:lnTo>
                  <a:lnTo>
                    <a:pt x="872" y="890"/>
                  </a:lnTo>
                  <a:lnTo>
                    <a:pt x="880" y="890"/>
                  </a:lnTo>
                  <a:lnTo>
                    <a:pt x="892" y="889"/>
                  </a:lnTo>
                  <a:lnTo>
                    <a:pt x="912" y="887"/>
                  </a:lnTo>
                  <a:lnTo>
                    <a:pt x="937" y="884"/>
                  </a:lnTo>
                  <a:lnTo>
                    <a:pt x="968" y="880"/>
                  </a:lnTo>
                  <a:lnTo>
                    <a:pt x="1003" y="872"/>
                  </a:lnTo>
                  <a:lnTo>
                    <a:pt x="1044" y="864"/>
                  </a:lnTo>
                  <a:lnTo>
                    <a:pt x="1088" y="853"/>
                  </a:lnTo>
                  <a:lnTo>
                    <a:pt x="1136" y="839"/>
                  </a:lnTo>
                  <a:lnTo>
                    <a:pt x="1186" y="823"/>
                  </a:lnTo>
                  <a:lnTo>
                    <a:pt x="1241" y="804"/>
                  </a:lnTo>
                  <a:lnTo>
                    <a:pt x="1296" y="780"/>
                  </a:lnTo>
                  <a:lnTo>
                    <a:pt x="1355" y="753"/>
                  </a:lnTo>
                  <a:lnTo>
                    <a:pt x="1386" y="807"/>
                  </a:lnTo>
                  <a:lnTo>
                    <a:pt x="1415" y="859"/>
                  </a:lnTo>
                  <a:lnTo>
                    <a:pt x="1440" y="911"/>
                  </a:lnTo>
                  <a:lnTo>
                    <a:pt x="1461" y="962"/>
                  </a:lnTo>
                  <a:lnTo>
                    <a:pt x="1477" y="1011"/>
                  </a:lnTo>
                  <a:lnTo>
                    <a:pt x="1489" y="1056"/>
                  </a:lnTo>
                  <a:lnTo>
                    <a:pt x="1497" y="1098"/>
                  </a:lnTo>
                  <a:lnTo>
                    <a:pt x="1502" y="1137"/>
                  </a:lnTo>
                  <a:lnTo>
                    <a:pt x="1504" y="1175"/>
                  </a:lnTo>
                  <a:lnTo>
                    <a:pt x="1502" y="1208"/>
                  </a:lnTo>
                  <a:lnTo>
                    <a:pt x="1497" y="1240"/>
                  </a:lnTo>
                  <a:lnTo>
                    <a:pt x="1491" y="1269"/>
                  </a:lnTo>
                  <a:lnTo>
                    <a:pt x="1483" y="1295"/>
                  </a:lnTo>
                  <a:lnTo>
                    <a:pt x="1473" y="1318"/>
                  </a:lnTo>
                  <a:lnTo>
                    <a:pt x="1463" y="1340"/>
                  </a:lnTo>
                  <a:lnTo>
                    <a:pt x="1450" y="1360"/>
                  </a:lnTo>
                  <a:lnTo>
                    <a:pt x="1439" y="1377"/>
                  </a:lnTo>
                  <a:lnTo>
                    <a:pt x="1426" y="1391"/>
                  </a:lnTo>
                  <a:lnTo>
                    <a:pt x="1414" y="1405"/>
                  </a:lnTo>
                  <a:lnTo>
                    <a:pt x="1399" y="1418"/>
                  </a:lnTo>
                  <a:lnTo>
                    <a:pt x="1382" y="1432"/>
                  </a:lnTo>
                  <a:lnTo>
                    <a:pt x="1361" y="1445"/>
                  </a:lnTo>
                  <a:lnTo>
                    <a:pt x="1339" y="1458"/>
                  </a:lnTo>
                  <a:lnTo>
                    <a:pt x="1313" y="1469"/>
                  </a:lnTo>
                  <a:lnTo>
                    <a:pt x="1285" y="1479"/>
                  </a:lnTo>
                  <a:lnTo>
                    <a:pt x="1253" y="1487"/>
                  </a:lnTo>
                  <a:lnTo>
                    <a:pt x="1219" y="1491"/>
                  </a:lnTo>
                  <a:lnTo>
                    <a:pt x="1180" y="1493"/>
                  </a:lnTo>
                  <a:lnTo>
                    <a:pt x="1134" y="1491"/>
                  </a:lnTo>
                  <a:lnTo>
                    <a:pt x="1086" y="1484"/>
                  </a:lnTo>
                  <a:lnTo>
                    <a:pt x="1036" y="1471"/>
                  </a:lnTo>
                  <a:lnTo>
                    <a:pt x="983" y="1456"/>
                  </a:lnTo>
                  <a:lnTo>
                    <a:pt x="930" y="1435"/>
                  </a:lnTo>
                  <a:lnTo>
                    <a:pt x="875" y="1410"/>
                  </a:lnTo>
                  <a:lnTo>
                    <a:pt x="819" y="1381"/>
                  </a:lnTo>
                  <a:lnTo>
                    <a:pt x="762" y="1348"/>
                  </a:lnTo>
                  <a:lnTo>
                    <a:pt x="706" y="1311"/>
                  </a:lnTo>
                  <a:lnTo>
                    <a:pt x="648" y="1271"/>
                  </a:lnTo>
                  <a:lnTo>
                    <a:pt x="591" y="1227"/>
                  </a:lnTo>
                  <a:lnTo>
                    <a:pt x="533" y="1180"/>
                  </a:lnTo>
                  <a:lnTo>
                    <a:pt x="477" y="1129"/>
                  </a:lnTo>
                  <a:lnTo>
                    <a:pt x="421" y="1075"/>
                  </a:lnTo>
                  <a:lnTo>
                    <a:pt x="362" y="1015"/>
                  </a:lnTo>
                  <a:lnTo>
                    <a:pt x="308" y="954"/>
                  </a:lnTo>
                  <a:lnTo>
                    <a:pt x="257" y="892"/>
                  </a:lnTo>
                  <a:lnTo>
                    <a:pt x="210" y="830"/>
                  </a:lnTo>
                  <a:lnTo>
                    <a:pt x="166" y="766"/>
                  </a:lnTo>
                  <a:lnTo>
                    <a:pt x="127" y="705"/>
                  </a:lnTo>
                  <a:lnTo>
                    <a:pt x="93" y="642"/>
                  </a:lnTo>
                  <a:lnTo>
                    <a:pt x="64" y="582"/>
                  </a:lnTo>
                  <a:lnTo>
                    <a:pt x="43" y="531"/>
                  </a:lnTo>
                  <a:lnTo>
                    <a:pt x="26" y="482"/>
                  </a:lnTo>
                  <a:lnTo>
                    <a:pt x="15" y="437"/>
                  </a:lnTo>
                  <a:lnTo>
                    <a:pt x="6" y="395"/>
                  </a:lnTo>
                  <a:lnTo>
                    <a:pt x="1" y="355"/>
                  </a:lnTo>
                  <a:lnTo>
                    <a:pt x="0" y="318"/>
                  </a:lnTo>
                  <a:lnTo>
                    <a:pt x="2" y="285"/>
                  </a:lnTo>
                  <a:lnTo>
                    <a:pt x="6" y="252"/>
                  </a:lnTo>
                  <a:lnTo>
                    <a:pt x="13" y="224"/>
                  </a:lnTo>
                  <a:lnTo>
                    <a:pt x="21" y="197"/>
                  </a:lnTo>
                  <a:lnTo>
                    <a:pt x="31" y="173"/>
                  </a:lnTo>
                  <a:lnTo>
                    <a:pt x="41" y="153"/>
                  </a:lnTo>
                  <a:lnTo>
                    <a:pt x="53" y="133"/>
                  </a:lnTo>
                  <a:lnTo>
                    <a:pt x="65" y="116"/>
                  </a:lnTo>
                  <a:lnTo>
                    <a:pt x="78" y="102"/>
                  </a:lnTo>
                  <a:lnTo>
                    <a:pt x="89" y="88"/>
                  </a:lnTo>
                  <a:lnTo>
                    <a:pt x="105" y="75"/>
                  </a:lnTo>
                  <a:lnTo>
                    <a:pt x="122" y="61"/>
                  </a:lnTo>
                  <a:lnTo>
                    <a:pt x="142" y="48"/>
                  </a:lnTo>
                  <a:lnTo>
                    <a:pt x="165" y="35"/>
                  </a:lnTo>
                  <a:lnTo>
                    <a:pt x="190" y="24"/>
                  </a:lnTo>
                  <a:lnTo>
                    <a:pt x="219" y="14"/>
                  </a:lnTo>
                  <a:lnTo>
                    <a:pt x="250" y="6"/>
                  </a:lnTo>
                  <a:lnTo>
                    <a:pt x="285" y="2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991C1B6-9E9E-4CB9-8B96-E66E4E209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977" y="2829908"/>
              <a:ext cx="207447" cy="206204"/>
            </a:xfrm>
            <a:custGeom>
              <a:avLst/>
              <a:gdLst>
                <a:gd name="T0" fmla="*/ 1289 w 1835"/>
                <a:gd name="T1" fmla="*/ 2 h 1823"/>
                <a:gd name="T2" fmla="*/ 1327 w 1835"/>
                <a:gd name="T3" fmla="*/ 23 h 1823"/>
                <a:gd name="T4" fmla="*/ 1350 w 1835"/>
                <a:gd name="T5" fmla="*/ 60 h 1823"/>
                <a:gd name="T6" fmla="*/ 1776 w 1835"/>
                <a:gd name="T7" fmla="*/ 482 h 1823"/>
                <a:gd name="T8" fmla="*/ 1812 w 1835"/>
                <a:gd name="T9" fmla="*/ 505 h 1823"/>
                <a:gd name="T10" fmla="*/ 1833 w 1835"/>
                <a:gd name="T11" fmla="*/ 543 h 1823"/>
                <a:gd name="T12" fmla="*/ 1832 w 1835"/>
                <a:gd name="T13" fmla="*/ 586 h 1823"/>
                <a:gd name="T14" fmla="*/ 1810 w 1835"/>
                <a:gd name="T15" fmla="*/ 622 h 1823"/>
                <a:gd name="T16" fmla="*/ 1498 w 1835"/>
                <a:gd name="T17" fmla="*/ 929 h 1823"/>
                <a:gd name="T18" fmla="*/ 1459 w 1835"/>
                <a:gd name="T19" fmla="*/ 942 h 1823"/>
                <a:gd name="T20" fmla="*/ 1253 w 1835"/>
                <a:gd name="T21" fmla="*/ 903 h 1823"/>
                <a:gd name="T22" fmla="*/ 1194 w 1835"/>
                <a:gd name="T23" fmla="*/ 1011 h 1823"/>
                <a:gd name="T24" fmla="*/ 1118 w 1835"/>
                <a:gd name="T25" fmla="*/ 1126 h 1823"/>
                <a:gd name="T26" fmla="*/ 1030 w 1835"/>
                <a:gd name="T27" fmla="*/ 1243 h 1823"/>
                <a:gd name="T28" fmla="*/ 930 w 1835"/>
                <a:gd name="T29" fmla="*/ 1362 h 1823"/>
                <a:gd name="T30" fmla="*/ 823 w 1835"/>
                <a:gd name="T31" fmla="*/ 1475 h 1823"/>
                <a:gd name="T32" fmla="*/ 705 w 1835"/>
                <a:gd name="T33" fmla="*/ 1578 h 1823"/>
                <a:gd name="T34" fmla="*/ 585 w 1835"/>
                <a:gd name="T35" fmla="*/ 1659 h 1823"/>
                <a:gd name="T36" fmla="*/ 470 w 1835"/>
                <a:gd name="T37" fmla="*/ 1719 h 1823"/>
                <a:gd name="T38" fmla="*/ 363 w 1835"/>
                <a:gd name="T39" fmla="*/ 1763 h 1823"/>
                <a:gd name="T40" fmla="*/ 268 w 1835"/>
                <a:gd name="T41" fmla="*/ 1792 h 1823"/>
                <a:gd name="T42" fmla="*/ 187 w 1835"/>
                <a:gd name="T43" fmla="*/ 1810 h 1823"/>
                <a:gd name="T44" fmla="*/ 130 w 1835"/>
                <a:gd name="T45" fmla="*/ 1819 h 1823"/>
                <a:gd name="T46" fmla="*/ 95 w 1835"/>
                <a:gd name="T47" fmla="*/ 1823 h 1823"/>
                <a:gd name="T48" fmla="*/ 71 w 1835"/>
                <a:gd name="T49" fmla="*/ 1822 h 1823"/>
                <a:gd name="T50" fmla="*/ 39 w 1835"/>
                <a:gd name="T51" fmla="*/ 1810 h 1823"/>
                <a:gd name="T52" fmla="*/ 14 w 1835"/>
                <a:gd name="T53" fmla="*/ 1785 h 1823"/>
                <a:gd name="T54" fmla="*/ 1 w 1835"/>
                <a:gd name="T55" fmla="*/ 1753 h 1823"/>
                <a:gd name="T56" fmla="*/ 0 w 1835"/>
                <a:gd name="T57" fmla="*/ 1729 h 1823"/>
                <a:gd name="T58" fmla="*/ 3 w 1835"/>
                <a:gd name="T59" fmla="*/ 1695 h 1823"/>
                <a:gd name="T60" fmla="*/ 13 w 1835"/>
                <a:gd name="T61" fmla="*/ 1636 h 1823"/>
                <a:gd name="T62" fmla="*/ 30 w 1835"/>
                <a:gd name="T63" fmla="*/ 1557 h 1823"/>
                <a:gd name="T64" fmla="*/ 61 w 1835"/>
                <a:gd name="T65" fmla="*/ 1463 h 1823"/>
                <a:gd name="T66" fmla="*/ 105 w 1835"/>
                <a:gd name="T67" fmla="*/ 1357 h 1823"/>
                <a:gd name="T68" fmla="*/ 165 w 1835"/>
                <a:gd name="T69" fmla="*/ 1242 h 1823"/>
                <a:gd name="T70" fmla="*/ 247 w 1835"/>
                <a:gd name="T71" fmla="*/ 1124 h 1823"/>
                <a:gd name="T72" fmla="*/ 351 w 1835"/>
                <a:gd name="T73" fmla="*/ 1007 h 1823"/>
                <a:gd name="T74" fmla="*/ 465 w 1835"/>
                <a:gd name="T75" fmla="*/ 899 h 1823"/>
                <a:gd name="T76" fmla="*/ 583 w 1835"/>
                <a:gd name="T77" fmla="*/ 800 h 1823"/>
                <a:gd name="T78" fmla="*/ 703 w 1835"/>
                <a:gd name="T79" fmla="*/ 712 h 1823"/>
                <a:gd name="T80" fmla="*/ 818 w 1835"/>
                <a:gd name="T81" fmla="*/ 637 h 1823"/>
                <a:gd name="T82" fmla="*/ 927 w 1835"/>
                <a:gd name="T83" fmla="*/ 579 h 1823"/>
                <a:gd name="T84" fmla="*/ 888 w 1835"/>
                <a:gd name="T85" fmla="*/ 374 h 1823"/>
                <a:gd name="T86" fmla="*/ 900 w 1835"/>
                <a:gd name="T87" fmla="*/ 335 h 1823"/>
                <a:gd name="T88" fmla="*/ 1208 w 1835"/>
                <a:gd name="T89" fmla="*/ 25 h 1823"/>
                <a:gd name="T90" fmla="*/ 1246 w 1835"/>
                <a:gd name="T91" fmla="*/ 3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35" h="1823">
                  <a:moveTo>
                    <a:pt x="1267" y="0"/>
                  </a:moveTo>
                  <a:lnTo>
                    <a:pt x="1289" y="2"/>
                  </a:lnTo>
                  <a:lnTo>
                    <a:pt x="1310" y="11"/>
                  </a:lnTo>
                  <a:lnTo>
                    <a:pt x="1327" y="23"/>
                  </a:lnTo>
                  <a:lnTo>
                    <a:pt x="1341" y="40"/>
                  </a:lnTo>
                  <a:lnTo>
                    <a:pt x="1350" y="60"/>
                  </a:lnTo>
                  <a:lnTo>
                    <a:pt x="1451" y="381"/>
                  </a:lnTo>
                  <a:lnTo>
                    <a:pt x="1776" y="482"/>
                  </a:lnTo>
                  <a:lnTo>
                    <a:pt x="1796" y="491"/>
                  </a:lnTo>
                  <a:lnTo>
                    <a:pt x="1812" y="505"/>
                  </a:lnTo>
                  <a:lnTo>
                    <a:pt x="1825" y="522"/>
                  </a:lnTo>
                  <a:lnTo>
                    <a:pt x="1833" y="543"/>
                  </a:lnTo>
                  <a:lnTo>
                    <a:pt x="1835" y="565"/>
                  </a:lnTo>
                  <a:lnTo>
                    <a:pt x="1832" y="586"/>
                  </a:lnTo>
                  <a:lnTo>
                    <a:pt x="1824" y="606"/>
                  </a:lnTo>
                  <a:lnTo>
                    <a:pt x="1810" y="622"/>
                  </a:lnTo>
                  <a:lnTo>
                    <a:pt x="1515" y="917"/>
                  </a:lnTo>
                  <a:lnTo>
                    <a:pt x="1498" y="929"/>
                  </a:lnTo>
                  <a:lnTo>
                    <a:pt x="1479" y="937"/>
                  </a:lnTo>
                  <a:lnTo>
                    <a:pt x="1459" y="942"/>
                  </a:lnTo>
                  <a:lnTo>
                    <a:pt x="1439" y="939"/>
                  </a:lnTo>
                  <a:lnTo>
                    <a:pt x="1253" y="903"/>
                  </a:lnTo>
                  <a:lnTo>
                    <a:pt x="1226" y="956"/>
                  </a:lnTo>
                  <a:lnTo>
                    <a:pt x="1194" y="1011"/>
                  </a:lnTo>
                  <a:lnTo>
                    <a:pt x="1158" y="1067"/>
                  </a:lnTo>
                  <a:lnTo>
                    <a:pt x="1118" y="1126"/>
                  </a:lnTo>
                  <a:lnTo>
                    <a:pt x="1075" y="1184"/>
                  </a:lnTo>
                  <a:lnTo>
                    <a:pt x="1030" y="1243"/>
                  </a:lnTo>
                  <a:lnTo>
                    <a:pt x="981" y="1302"/>
                  </a:lnTo>
                  <a:lnTo>
                    <a:pt x="930" y="1362"/>
                  </a:lnTo>
                  <a:lnTo>
                    <a:pt x="877" y="1419"/>
                  </a:lnTo>
                  <a:lnTo>
                    <a:pt x="823" y="1475"/>
                  </a:lnTo>
                  <a:lnTo>
                    <a:pt x="763" y="1529"/>
                  </a:lnTo>
                  <a:lnTo>
                    <a:pt x="705" y="1578"/>
                  </a:lnTo>
                  <a:lnTo>
                    <a:pt x="645" y="1622"/>
                  </a:lnTo>
                  <a:lnTo>
                    <a:pt x="585" y="1659"/>
                  </a:lnTo>
                  <a:lnTo>
                    <a:pt x="528" y="1691"/>
                  </a:lnTo>
                  <a:lnTo>
                    <a:pt x="470" y="1719"/>
                  </a:lnTo>
                  <a:lnTo>
                    <a:pt x="416" y="1743"/>
                  </a:lnTo>
                  <a:lnTo>
                    <a:pt x="363" y="1763"/>
                  </a:lnTo>
                  <a:lnTo>
                    <a:pt x="314" y="1780"/>
                  </a:lnTo>
                  <a:lnTo>
                    <a:pt x="268" y="1792"/>
                  </a:lnTo>
                  <a:lnTo>
                    <a:pt x="226" y="1803"/>
                  </a:lnTo>
                  <a:lnTo>
                    <a:pt x="187" y="1810"/>
                  </a:lnTo>
                  <a:lnTo>
                    <a:pt x="156" y="1816"/>
                  </a:lnTo>
                  <a:lnTo>
                    <a:pt x="130" y="1819"/>
                  </a:lnTo>
                  <a:lnTo>
                    <a:pt x="109" y="1821"/>
                  </a:lnTo>
                  <a:lnTo>
                    <a:pt x="95" y="1823"/>
                  </a:lnTo>
                  <a:lnTo>
                    <a:pt x="88" y="1823"/>
                  </a:lnTo>
                  <a:lnTo>
                    <a:pt x="71" y="1822"/>
                  </a:lnTo>
                  <a:lnTo>
                    <a:pt x="54" y="1817"/>
                  </a:lnTo>
                  <a:lnTo>
                    <a:pt x="39" y="1810"/>
                  </a:lnTo>
                  <a:lnTo>
                    <a:pt x="25" y="1799"/>
                  </a:lnTo>
                  <a:lnTo>
                    <a:pt x="14" y="1785"/>
                  </a:lnTo>
                  <a:lnTo>
                    <a:pt x="5" y="1769"/>
                  </a:lnTo>
                  <a:lnTo>
                    <a:pt x="1" y="1753"/>
                  </a:lnTo>
                  <a:lnTo>
                    <a:pt x="0" y="1735"/>
                  </a:lnTo>
                  <a:lnTo>
                    <a:pt x="0" y="1729"/>
                  </a:lnTo>
                  <a:lnTo>
                    <a:pt x="1" y="1715"/>
                  </a:lnTo>
                  <a:lnTo>
                    <a:pt x="3" y="1695"/>
                  </a:lnTo>
                  <a:lnTo>
                    <a:pt x="7" y="1669"/>
                  </a:lnTo>
                  <a:lnTo>
                    <a:pt x="13" y="1636"/>
                  </a:lnTo>
                  <a:lnTo>
                    <a:pt x="21" y="1599"/>
                  </a:lnTo>
                  <a:lnTo>
                    <a:pt x="30" y="1557"/>
                  </a:lnTo>
                  <a:lnTo>
                    <a:pt x="44" y="1511"/>
                  </a:lnTo>
                  <a:lnTo>
                    <a:pt x="61" y="1463"/>
                  </a:lnTo>
                  <a:lnTo>
                    <a:pt x="81" y="1411"/>
                  </a:lnTo>
                  <a:lnTo>
                    <a:pt x="105" y="1357"/>
                  </a:lnTo>
                  <a:lnTo>
                    <a:pt x="133" y="1299"/>
                  </a:lnTo>
                  <a:lnTo>
                    <a:pt x="165" y="1242"/>
                  </a:lnTo>
                  <a:lnTo>
                    <a:pt x="203" y="1183"/>
                  </a:lnTo>
                  <a:lnTo>
                    <a:pt x="247" y="1124"/>
                  </a:lnTo>
                  <a:lnTo>
                    <a:pt x="295" y="1065"/>
                  </a:lnTo>
                  <a:lnTo>
                    <a:pt x="351" y="1007"/>
                  </a:lnTo>
                  <a:lnTo>
                    <a:pt x="407" y="952"/>
                  </a:lnTo>
                  <a:lnTo>
                    <a:pt x="465" y="899"/>
                  </a:lnTo>
                  <a:lnTo>
                    <a:pt x="525" y="849"/>
                  </a:lnTo>
                  <a:lnTo>
                    <a:pt x="583" y="800"/>
                  </a:lnTo>
                  <a:lnTo>
                    <a:pt x="643" y="754"/>
                  </a:lnTo>
                  <a:lnTo>
                    <a:pt x="703" y="712"/>
                  </a:lnTo>
                  <a:lnTo>
                    <a:pt x="761" y="673"/>
                  </a:lnTo>
                  <a:lnTo>
                    <a:pt x="818" y="637"/>
                  </a:lnTo>
                  <a:lnTo>
                    <a:pt x="873" y="606"/>
                  </a:lnTo>
                  <a:lnTo>
                    <a:pt x="927" y="579"/>
                  </a:lnTo>
                  <a:lnTo>
                    <a:pt x="890" y="395"/>
                  </a:lnTo>
                  <a:lnTo>
                    <a:pt x="888" y="374"/>
                  </a:lnTo>
                  <a:lnTo>
                    <a:pt x="892" y="354"/>
                  </a:lnTo>
                  <a:lnTo>
                    <a:pt x="900" y="335"/>
                  </a:lnTo>
                  <a:lnTo>
                    <a:pt x="913" y="319"/>
                  </a:lnTo>
                  <a:lnTo>
                    <a:pt x="1208" y="25"/>
                  </a:lnTo>
                  <a:lnTo>
                    <a:pt x="1226" y="12"/>
                  </a:lnTo>
                  <a:lnTo>
                    <a:pt x="1246" y="3"/>
                  </a:lnTo>
                  <a:lnTo>
                    <a:pt x="1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8FE85D-BD5E-4474-8159-0BC46EE4EB04}"/>
              </a:ext>
            </a:extLst>
          </p:cNvPr>
          <p:cNvGrpSpPr/>
          <p:nvPr/>
        </p:nvGrpSpPr>
        <p:grpSpPr>
          <a:xfrm>
            <a:off x="5432817" y="3292982"/>
            <a:ext cx="408090" cy="410866"/>
            <a:chOff x="7156450" y="2708275"/>
            <a:chExt cx="233363" cy="234950"/>
          </a:xfrm>
          <a:solidFill>
            <a:srgbClr val="FFFFFF"/>
          </a:solidFill>
        </p:grpSpPr>
        <p:sp>
          <p:nvSpPr>
            <p:cNvPr id="59" name="Rectangle 33">
              <a:extLst>
                <a:ext uri="{FF2B5EF4-FFF2-40B4-BE49-F238E27FC236}">
                  <a16:creationId xmlns:a16="http://schemas.microsoft.com/office/drawing/2014/main" id="{66484A23-6D4F-459B-A653-0897C84D9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803525"/>
              <a:ext cx="41275" cy="123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3CFC304F-0E8F-40B0-AE42-462770255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5188" y="2708275"/>
              <a:ext cx="174625" cy="234950"/>
            </a:xfrm>
            <a:custGeom>
              <a:avLst/>
              <a:gdLst>
                <a:gd name="T0" fmla="*/ 790 w 2315"/>
                <a:gd name="T1" fmla="*/ 1051 h 3103"/>
                <a:gd name="T2" fmla="*/ 645 w 2315"/>
                <a:gd name="T3" fmla="*/ 1093 h 3103"/>
                <a:gd name="T4" fmla="*/ 513 w 2315"/>
                <a:gd name="T5" fmla="*/ 1176 h 3103"/>
                <a:gd name="T6" fmla="*/ 407 w 2315"/>
                <a:gd name="T7" fmla="*/ 1297 h 3103"/>
                <a:gd name="T8" fmla="*/ 338 w 2315"/>
                <a:gd name="T9" fmla="*/ 1438 h 3103"/>
                <a:gd name="T10" fmla="*/ 311 w 2315"/>
                <a:gd name="T11" fmla="*/ 1590 h 3103"/>
                <a:gd name="T12" fmla="*/ 324 w 2315"/>
                <a:gd name="T13" fmla="*/ 1743 h 3103"/>
                <a:gd name="T14" fmla="*/ 378 w 2315"/>
                <a:gd name="T15" fmla="*/ 1890 h 3103"/>
                <a:gd name="T16" fmla="*/ 473 w 2315"/>
                <a:gd name="T17" fmla="*/ 2018 h 3103"/>
                <a:gd name="T18" fmla="*/ 600 w 2315"/>
                <a:gd name="T19" fmla="*/ 2115 h 3103"/>
                <a:gd name="T20" fmla="*/ 741 w 2315"/>
                <a:gd name="T21" fmla="*/ 2170 h 3103"/>
                <a:gd name="T22" fmla="*/ 891 w 2315"/>
                <a:gd name="T23" fmla="*/ 2184 h 3103"/>
                <a:gd name="T24" fmla="*/ 1039 w 2315"/>
                <a:gd name="T25" fmla="*/ 2157 h 3103"/>
                <a:gd name="T26" fmla="*/ 1176 w 2315"/>
                <a:gd name="T27" fmla="*/ 2087 h 3103"/>
                <a:gd name="T28" fmla="*/ 1294 w 2315"/>
                <a:gd name="T29" fmla="*/ 1977 h 3103"/>
                <a:gd name="T30" fmla="*/ 1375 w 2315"/>
                <a:gd name="T31" fmla="*/ 1842 h 3103"/>
                <a:gd name="T32" fmla="*/ 1415 w 2315"/>
                <a:gd name="T33" fmla="*/ 1693 h 3103"/>
                <a:gd name="T34" fmla="*/ 1415 w 2315"/>
                <a:gd name="T35" fmla="*/ 1539 h 3103"/>
                <a:gd name="T36" fmla="*/ 1375 w 2315"/>
                <a:gd name="T37" fmla="*/ 1390 h 3103"/>
                <a:gd name="T38" fmla="*/ 1294 w 2315"/>
                <a:gd name="T39" fmla="*/ 1253 h 3103"/>
                <a:gd name="T40" fmla="*/ 1176 w 2315"/>
                <a:gd name="T41" fmla="*/ 1143 h 3103"/>
                <a:gd name="T42" fmla="*/ 1039 w 2315"/>
                <a:gd name="T43" fmla="*/ 1074 h 3103"/>
                <a:gd name="T44" fmla="*/ 891 w 2315"/>
                <a:gd name="T45" fmla="*/ 1046 h 3103"/>
                <a:gd name="T46" fmla="*/ 1320 w 2315"/>
                <a:gd name="T47" fmla="*/ 1046 h 3103"/>
                <a:gd name="T48" fmla="*/ 1417 w 2315"/>
                <a:gd name="T49" fmla="*/ 1140 h 3103"/>
                <a:gd name="T50" fmla="*/ 1515 w 2315"/>
                <a:gd name="T51" fmla="*/ 1297 h 3103"/>
                <a:gd name="T52" fmla="*/ 1571 w 2315"/>
                <a:gd name="T53" fmla="*/ 1468 h 3103"/>
                <a:gd name="T54" fmla="*/ 1584 w 2315"/>
                <a:gd name="T55" fmla="*/ 1647 h 3103"/>
                <a:gd name="T56" fmla="*/ 1555 w 2315"/>
                <a:gd name="T57" fmla="*/ 1825 h 3103"/>
                <a:gd name="T58" fmla="*/ 1484 w 2315"/>
                <a:gd name="T59" fmla="*/ 1992 h 3103"/>
                <a:gd name="T60" fmla="*/ 1664 w 2315"/>
                <a:gd name="T61" fmla="*/ 2118 h 3103"/>
                <a:gd name="T62" fmla="*/ 2315 w 2315"/>
                <a:gd name="T63" fmla="*/ 2800 h 3103"/>
                <a:gd name="T64" fmla="*/ 2307 w 2315"/>
                <a:gd name="T65" fmla="*/ 2859 h 3103"/>
                <a:gd name="T66" fmla="*/ 2276 w 2315"/>
                <a:gd name="T67" fmla="*/ 2943 h 3103"/>
                <a:gd name="T68" fmla="*/ 2209 w 2315"/>
                <a:gd name="T69" fmla="*/ 3030 h 3103"/>
                <a:gd name="T70" fmla="*/ 2128 w 2315"/>
                <a:gd name="T71" fmla="*/ 3078 h 3103"/>
                <a:gd name="T72" fmla="*/ 2053 w 2315"/>
                <a:gd name="T73" fmla="*/ 3099 h 3103"/>
                <a:gd name="T74" fmla="*/ 2010 w 2315"/>
                <a:gd name="T75" fmla="*/ 3103 h 3103"/>
                <a:gd name="T76" fmla="*/ 1403 w 2315"/>
                <a:gd name="T77" fmla="*/ 2335 h 3103"/>
                <a:gd name="T78" fmla="*/ 774 w 2315"/>
                <a:gd name="T79" fmla="*/ 2903 h 3103"/>
                <a:gd name="T80" fmla="*/ 657 w 2315"/>
                <a:gd name="T81" fmla="*/ 2320 h 3103"/>
                <a:gd name="T82" fmla="*/ 544 w 2315"/>
                <a:gd name="T83" fmla="*/ 2903 h 3103"/>
                <a:gd name="T84" fmla="*/ 545 w 2315"/>
                <a:gd name="T85" fmla="*/ 687 h 3103"/>
                <a:gd name="T86" fmla="*/ 657 w 2315"/>
                <a:gd name="T87" fmla="*/ 911 h 3103"/>
                <a:gd name="T88" fmla="*/ 774 w 2315"/>
                <a:gd name="T89" fmla="*/ 0 h 3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15" h="3103">
                  <a:moveTo>
                    <a:pt x="891" y="1046"/>
                  </a:moveTo>
                  <a:lnTo>
                    <a:pt x="841" y="1046"/>
                  </a:lnTo>
                  <a:lnTo>
                    <a:pt x="790" y="1051"/>
                  </a:lnTo>
                  <a:lnTo>
                    <a:pt x="741" y="1061"/>
                  </a:lnTo>
                  <a:lnTo>
                    <a:pt x="693" y="1074"/>
                  </a:lnTo>
                  <a:lnTo>
                    <a:pt x="645" y="1093"/>
                  </a:lnTo>
                  <a:lnTo>
                    <a:pt x="600" y="1116"/>
                  </a:lnTo>
                  <a:lnTo>
                    <a:pt x="555" y="1143"/>
                  </a:lnTo>
                  <a:lnTo>
                    <a:pt x="513" y="1176"/>
                  </a:lnTo>
                  <a:lnTo>
                    <a:pt x="474" y="1213"/>
                  </a:lnTo>
                  <a:lnTo>
                    <a:pt x="438" y="1253"/>
                  </a:lnTo>
                  <a:lnTo>
                    <a:pt x="407" y="1297"/>
                  </a:lnTo>
                  <a:lnTo>
                    <a:pt x="379" y="1342"/>
                  </a:lnTo>
                  <a:lnTo>
                    <a:pt x="356" y="1390"/>
                  </a:lnTo>
                  <a:lnTo>
                    <a:pt x="338" y="1438"/>
                  </a:lnTo>
                  <a:lnTo>
                    <a:pt x="325" y="1487"/>
                  </a:lnTo>
                  <a:lnTo>
                    <a:pt x="316" y="1539"/>
                  </a:lnTo>
                  <a:lnTo>
                    <a:pt x="311" y="1590"/>
                  </a:lnTo>
                  <a:lnTo>
                    <a:pt x="311" y="1641"/>
                  </a:lnTo>
                  <a:lnTo>
                    <a:pt x="316" y="1693"/>
                  </a:lnTo>
                  <a:lnTo>
                    <a:pt x="324" y="1743"/>
                  </a:lnTo>
                  <a:lnTo>
                    <a:pt x="338" y="1794"/>
                  </a:lnTo>
                  <a:lnTo>
                    <a:pt x="356" y="1842"/>
                  </a:lnTo>
                  <a:lnTo>
                    <a:pt x="378" y="1890"/>
                  </a:lnTo>
                  <a:lnTo>
                    <a:pt x="406" y="1935"/>
                  </a:lnTo>
                  <a:lnTo>
                    <a:pt x="437" y="1977"/>
                  </a:lnTo>
                  <a:lnTo>
                    <a:pt x="473" y="2018"/>
                  </a:lnTo>
                  <a:lnTo>
                    <a:pt x="513" y="2054"/>
                  </a:lnTo>
                  <a:lnTo>
                    <a:pt x="554" y="2087"/>
                  </a:lnTo>
                  <a:lnTo>
                    <a:pt x="600" y="2115"/>
                  </a:lnTo>
                  <a:lnTo>
                    <a:pt x="645" y="2138"/>
                  </a:lnTo>
                  <a:lnTo>
                    <a:pt x="693" y="2157"/>
                  </a:lnTo>
                  <a:lnTo>
                    <a:pt x="741" y="2170"/>
                  </a:lnTo>
                  <a:lnTo>
                    <a:pt x="790" y="2179"/>
                  </a:lnTo>
                  <a:lnTo>
                    <a:pt x="841" y="2184"/>
                  </a:lnTo>
                  <a:lnTo>
                    <a:pt x="891" y="2184"/>
                  </a:lnTo>
                  <a:lnTo>
                    <a:pt x="941" y="2179"/>
                  </a:lnTo>
                  <a:lnTo>
                    <a:pt x="990" y="2170"/>
                  </a:lnTo>
                  <a:lnTo>
                    <a:pt x="1039" y="2157"/>
                  </a:lnTo>
                  <a:lnTo>
                    <a:pt x="1087" y="2138"/>
                  </a:lnTo>
                  <a:lnTo>
                    <a:pt x="1132" y="2115"/>
                  </a:lnTo>
                  <a:lnTo>
                    <a:pt x="1176" y="2087"/>
                  </a:lnTo>
                  <a:lnTo>
                    <a:pt x="1218" y="2054"/>
                  </a:lnTo>
                  <a:lnTo>
                    <a:pt x="1258" y="2018"/>
                  </a:lnTo>
                  <a:lnTo>
                    <a:pt x="1294" y="1977"/>
                  </a:lnTo>
                  <a:lnTo>
                    <a:pt x="1326" y="1934"/>
                  </a:lnTo>
                  <a:lnTo>
                    <a:pt x="1352" y="1888"/>
                  </a:lnTo>
                  <a:lnTo>
                    <a:pt x="1375" y="1842"/>
                  </a:lnTo>
                  <a:lnTo>
                    <a:pt x="1393" y="1793"/>
                  </a:lnTo>
                  <a:lnTo>
                    <a:pt x="1406" y="1743"/>
                  </a:lnTo>
                  <a:lnTo>
                    <a:pt x="1415" y="1693"/>
                  </a:lnTo>
                  <a:lnTo>
                    <a:pt x="1419" y="1641"/>
                  </a:lnTo>
                  <a:lnTo>
                    <a:pt x="1419" y="1590"/>
                  </a:lnTo>
                  <a:lnTo>
                    <a:pt x="1415" y="1539"/>
                  </a:lnTo>
                  <a:lnTo>
                    <a:pt x="1406" y="1487"/>
                  </a:lnTo>
                  <a:lnTo>
                    <a:pt x="1393" y="1438"/>
                  </a:lnTo>
                  <a:lnTo>
                    <a:pt x="1375" y="1390"/>
                  </a:lnTo>
                  <a:lnTo>
                    <a:pt x="1352" y="1342"/>
                  </a:lnTo>
                  <a:lnTo>
                    <a:pt x="1325" y="1297"/>
                  </a:lnTo>
                  <a:lnTo>
                    <a:pt x="1294" y="1253"/>
                  </a:lnTo>
                  <a:lnTo>
                    <a:pt x="1258" y="1213"/>
                  </a:lnTo>
                  <a:lnTo>
                    <a:pt x="1218" y="1176"/>
                  </a:lnTo>
                  <a:lnTo>
                    <a:pt x="1176" y="1143"/>
                  </a:lnTo>
                  <a:lnTo>
                    <a:pt x="1132" y="1115"/>
                  </a:lnTo>
                  <a:lnTo>
                    <a:pt x="1086" y="1093"/>
                  </a:lnTo>
                  <a:lnTo>
                    <a:pt x="1039" y="1074"/>
                  </a:lnTo>
                  <a:lnTo>
                    <a:pt x="990" y="1061"/>
                  </a:lnTo>
                  <a:lnTo>
                    <a:pt x="941" y="1051"/>
                  </a:lnTo>
                  <a:lnTo>
                    <a:pt x="891" y="1046"/>
                  </a:lnTo>
                  <a:close/>
                  <a:moveTo>
                    <a:pt x="774" y="0"/>
                  </a:moveTo>
                  <a:lnTo>
                    <a:pt x="1320" y="0"/>
                  </a:lnTo>
                  <a:lnTo>
                    <a:pt x="1320" y="1046"/>
                  </a:lnTo>
                  <a:lnTo>
                    <a:pt x="1348" y="1069"/>
                  </a:lnTo>
                  <a:lnTo>
                    <a:pt x="1375" y="1094"/>
                  </a:lnTo>
                  <a:lnTo>
                    <a:pt x="1417" y="1140"/>
                  </a:lnTo>
                  <a:lnTo>
                    <a:pt x="1455" y="1191"/>
                  </a:lnTo>
                  <a:lnTo>
                    <a:pt x="1488" y="1242"/>
                  </a:lnTo>
                  <a:lnTo>
                    <a:pt x="1515" y="1297"/>
                  </a:lnTo>
                  <a:lnTo>
                    <a:pt x="1538" y="1352"/>
                  </a:lnTo>
                  <a:lnTo>
                    <a:pt x="1557" y="1410"/>
                  </a:lnTo>
                  <a:lnTo>
                    <a:pt x="1571" y="1468"/>
                  </a:lnTo>
                  <a:lnTo>
                    <a:pt x="1580" y="1528"/>
                  </a:lnTo>
                  <a:lnTo>
                    <a:pt x="1584" y="1587"/>
                  </a:lnTo>
                  <a:lnTo>
                    <a:pt x="1584" y="1647"/>
                  </a:lnTo>
                  <a:lnTo>
                    <a:pt x="1579" y="1707"/>
                  </a:lnTo>
                  <a:lnTo>
                    <a:pt x="1569" y="1766"/>
                  </a:lnTo>
                  <a:lnTo>
                    <a:pt x="1555" y="1825"/>
                  </a:lnTo>
                  <a:lnTo>
                    <a:pt x="1536" y="1881"/>
                  </a:lnTo>
                  <a:lnTo>
                    <a:pt x="1512" y="1937"/>
                  </a:lnTo>
                  <a:lnTo>
                    <a:pt x="1484" y="1992"/>
                  </a:lnTo>
                  <a:lnTo>
                    <a:pt x="1451" y="2043"/>
                  </a:lnTo>
                  <a:lnTo>
                    <a:pt x="1579" y="2171"/>
                  </a:lnTo>
                  <a:lnTo>
                    <a:pt x="1664" y="2118"/>
                  </a:lnTo>
                  <a:lnTo>
                    <a:pt x="2315" y="2786"/>
                  </a:lnTo>
                  <a:lnTo>
                    <a:pt x="2315" y="2791"/>
                  </a:lnTo>
                  <a:lnTo>
                    <a:pt x="2315" y="2800"/>
                  </a:lnTo>
                  <a:lnTo>
                    <a:pt x="2314" y="2815"/>
                  </a:lnTo>
                  <a:lnTo>
                    <a:pt x="2311" y="2835"/>
                  </a:lnTo>
                  <a:lnTo>
                    <a:pt x="2307" y="2859"/>
                  </a:lnTo>
                  <a:lnTo>
                    <a:pt x="2300" y="2884"/>
                  </a:lnTo>
                  <a:lnTo>
                    <a:pt x="2290" y="2913"/>
                  </a:lnTo>
                  <a:lnTo>
                    <a:pt x="2276" y="2943"/>
                  </a:lnTo>
                  <a:lnTo>
                    <a:pt x="2257" y="2974"/>
                  </a:lnTo>
                  <a:lnTo>
                    <a:pt x="2234" y="3005"/>
                  </a:lnTo>
                  <a:lnTo>
                    <a:pt x="2209" y="3030"/>
                  </a:lnTo>
                  <a:lnTo>
                    <a:pt x="2183" y="3050"/>
                  </a:lnTo>
                  <a:lnTo>
                    <a:pt x="2156" y="3066"/>
                  </a:lnTo>
                  <a:lnTo>
                    <a:pt x="2128" y="3078"/>
                  </a:lnTo>
                  <a:lnTo>
                    <a:pt x="2101" y="3087"/>
                  </a:lnTo>
                  <a:lnTo>
                    <a:pt x="2076" y="3095"/>
                  </a:lnTo>
                  <a:lnTo>
                    <a:pt x="2053" y="3099"/>
                  </a:lnTo>
                  <a:lnTo>
                    <a:pt x="2034" y="3102"/>
                  </a:lnTo>
                  <a:lnTo>
                    <a:pt x="2019" y="3103"/>
                  </a:lnTo>
                  <a:lnTo>
                    <a:pt x="2010" y="3103"/>
                  </a:lnTo>
                  <a:lnTo>
                    <a:pt x="2006" y="3103"/>
                  </a:lnTo>
                  <a:lnTo>
                    <a:pt x="1355" y="2435"/>
                  </a:lnTo>
                  <a:lnTo>
                    <a:pt x="1403" y="2335"/>
                  </a:lnTo>
                  <a:lnTo>
                    <a:pt x="1320" y="2252"/>
                  </a:lnTo>
                  <a:lnTo>
                    <a:pt x="1320" y="2903"/>
                  </a:lnTo>
                  <a:lnTo>
                    <a:pt x="774" y="2903"/>
                  </a:lnTo>
                  <a:lnTo>
                    <a:pt x="774" y="2345"/>
                  </a:lnTo>
                  <a:lnTo>
                    <a:pt x="715" y="2336"/>
                  </a:lnTo>
                  <a:lnTo>
                    <a:pt x="657" y="2320"/>
                  </a:lnTo>
                  <a:lnTo>
                    <a:pt x="600" y="2300"/>
                  </a:lnTo>
                  <a:lnTo>
                    <a:pt x="544" y="2274"/>
                  </a:lnTo>
                  <a:lnTo>
                    <a:pt x="544" y="2903"/>
                  </a:lnTo>
                  <a:lnTo>
                    <a:pt x="0" y="2903"/>
                  </a:lnTo>
                  <a:lnTo>
                    <a:pt x="0" y="687"/>
                  </a:lnTo>
                  <a:lnTo>
                    <a:pt x="545" y="687"/>
                  </a:lnTo>
                  <a:lnTo>
                    <a:pt x="545" y="957"/>
                  </a:lnTo>
                  <a:lnTo>
                    <a:pt x="601" y="932"/>
                  </a:lnTo>
                  <a:lnTo>
                    <a:pt x="657" y="911"/>
                  </a:lnTo>
                  <a:lnTo>
                    <a:pt x="715" y="896"/>
                  </a:lnTo>
                  <a:lnTo>
                    <a:pt x="774" y="885"/>
                  </a:lnTo>
                  <a:lnTo>
                    <a:pt x="7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DDC905C-E129-4954-B34C-6F5C59E3C2D2}"/>
              </a:ext>
            </a:extLst>
          </p:cNvPr>
          <p:cNvSpPr txBox="1"/>
          <p:nvPr/>
        </p:nvSpPr>
        <p:spPr>
          <a:xfrm>
            <a:off x="6044595" y="3330087"/>
            <a:ext cx="252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Well Test Analysis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EBF0F01-7B8F-4AA0-A9AD-37FF00C42624}"/>
              </a:ext>
            </a:extLst>
          </p:cNvPr>
          <p:cNvCxnSpPr/>
          <p:nvPr/>
        </p:nvCxnSpPr>
        <p:spPr>
          <a:xfrm flipV="1">
            <a:off x="4873583" y="2443866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2E7977-F46D-4E9A-8EF1-E31A34C7B9D4}"/>
              </a:ext>
            </a:extLst>
          </p:cNvPr>
          <p:cNvCxnSpPr/>
          <p:nvPr/>
        </p:nvCxnSpPr>
        <p:spPr>
          <a:xfrm flipV="1">
            <a:off x="4873583" y="3143820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00560C4-8BEB-47DA-9BA0-1B2D96CECE03}"/>
              </a:ext>
            </a:extLst>
          </p:cNvPr>
          <p:cNvCxnSpPr/>
          <p:nvPr/>
        </p:nvCxnSpPr>
        <p:spPr>
          <a:xfrm flipV="1">
            <a:off x="4873583" y="3848654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3F8DF0-0358-442E-B8A3-65BDC3119712}"/>
              </a:ext>
            </a:extLst>
          </p:cNvPr>
          <p:cNvCxnSpPr/>
          <p:nvPr/>
        </p:nvCxnSpPr>
        <p:spPr>
          <a:xfrm flipV="1">
            <a:off x="4873583" y="4548765"/>
            <a:ext cx="6892195" cy="3045"/>
          </a:xfrm>
          <a:prstGeom prst="line">
            <a:avLst/>
          </a:prstGeom>
          <a:noFill/>
          <a:ln w="9525" cap="flat" cmpd="sng" algn="ctr">
            <a:solidFill>
              <a:srgbClr val="6BC2ED">
                <a:lumMod val="40000"/>
                <a:lumOff val="60000"/>
              </a:srgbClr>
            </a:solidFill>
            <a:prstDash val="solid"/>
          </a:ln>
          <a:effectLst/>
        </p:spPr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B25191A-3573-4456-973C-C888B4A13B3F}"/>
              </a:ext>
            </a:extLst>
          </p:cNvPr>
          <p:cNvGrpSpPr/>
          <p:nvPr/>
        </p:nvGrpSpPr>
        <p:grpSpPr>
          <a:xfrm>
            <a:off x="5483364" y="1235653"/>
            <a:ext cx="338814" cy="330350"/>
            <a:chOff x="4276725" y="4691063"/>
            <a:chExt cx="347663" cy="349250"/>
          </a:xfrm>
          <a:solidFill>
            <a:srgbClr val="FFFFFF"/>
          </a:solidFill>
        </p:grpSpPr>
        <p:sp>
          <p:nvSpPr>
            <p:cNvPr id="90" name="Freeform 56">
              <a:extLst>
                <a:ext uri="{FF2B5EF4-FFF2-40B4-BE49-F238E27FC236}">
                  <a16:creationId xmlns:a16="http://schemas.microsoft.com/office/drawing/2014/main" id="{FA55C1ED-FBEC-4C27-BF90-49BB47015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0225" y="4691063"/>
              <a:ext cx="284163" cy="161925"/>
            </a:xfrm>
            <a:custGeom>
              <a:avLst/>
              <a:gdLst>
                <a:gd name="T0" fmla="*/ 2252 w 2690"/>
                <a:gd name="T1" fmla="*/ 1266 h 1529"/>
                <a:gd name="T2" fmla="*/ 2362 w 2690"/>
                <a:gd name="T3" fmla="*/ 1202 h 1529"/>
                <a:gd name="T4" fmla="*/ 2182 w 2690"/>
                <a:gd name="T5" fmla="*/ 848 h 1529"/>
                <a:gd name="T6" fmla="*/ 2007 w 2690"/>
                <a:gd name="T7" fmla="*/ 1266 h 1529"/>
                <a:gd name="T8" fmla="*/ 2210 w 2690"/>
                <a:gd name="T9" fmla="*/ 889 h 1529"/>
                <a:gd name="T10" fmla="*/ 1945 w 2690"/>
                <a:gd name="T11" fmla="*/ 591 h 1529"/>
                <a:gd name="T12" fmla="*/ 1661 w 2690"/>
                <a:gd name="T13" fmla="*/ 1266 h 1529"/>
                <a:gd name="T14" fmla="*/ 1986 w 2690"/>
                <a:gd name="T15" fmla="*/ 628 h 1529"/>
                <a:gd name="T16" fmla="*/ 1657 w 2690"/>
                <a:gd name="T17" fmla="*/ 403 h 1529"/>
                <a:gd name="T18" fmla="*/ 1210 w 2690"/>
                <a:gd name="T19" fmla="*/ 1266 h 1529"/>
                <a:gd name="T20" fmla="*/ 1782 w 2690"/>
                <a:gd name="T21" fmla="*/ 471 h 1529"/>
                <a:gd name="T22" fmla="*/ 1657 w 2690"/>
                <a:gd name="T23" fmla="*/ 403 h 1529"/>
                <a:gd name="T24" fmla="*/ 574 w 2690"/>
                <a:gd name="T25" fmla="*/ 348 h 1529"/>
                <a:gd name="T26" fmla="*/ 445 w 2690"/>
                <a:gd name="T27" fmla="*/ 403 h 1529"/>
                <a:gd name="T28" fmla="*/ 478 w 2690"/>
                <a:gd name="T29" fmla="*/ 530 h 1529"/>
                <a:gd name="T30" fmla="*/ 1318 w 2690"/>
                <a:gd name="T31" fmla="*/ 289 h 1529"/>
                <a:gd name="T32" fmla="*/ 990 w 2690"/>
                <a:gd name="T33" fmla="*/ 1045 h 1529"/>
                <a:gd name="T34" fmla="*/ 1392 w 2690"/>
                <a:gd name="T35" fmla="*/ 305 h 1529"/>
                <a:gd name="T36" fmla="*/ 1052 w 2690"/>
                <a:gd name="T37" fmla="*/ 263 h 1529"/>
                <a:gd name="T38" fmla="*/ 906 w 2690"/>
                <a:gd name="T39" fmla="*/ 271 h 1529"/>
                <a:gd name="T40" fmla="*/ 737 w 2690"/>
                <a:gd name="T41" fmla="*/ 792 h 1529"/>
                <a:gd name="T42" fmla="*/ 1052 w 2690"/>
                <a:gd name="T43" fmla="*/ 263 h 1529"/>
                <a:gd name="T44" fmla="*/ 1146 w 2690"/>
                <a:gd name="T45" fmla="*/ 2 h 1529"/>
                <a:gd name="T46" fmla="*/ 1332 w 2690"/>
                <a:gd name="T47" fmla="*/ 23 h 1529"/>
                <a:gd name="T48" fmla="*/ 1512 w 2690"/>
                <a:gd name="T49" fmla="*/ 64 h 1529"/>
                <a:gd name="T50" fmla="*/ 1687 w 2690"/>
                <a:gd name="T51" fmla="*/ 126 h 1529"/>
                <a:gd name="T52" fmla="*/ 1853 w 2690"/>
                <a:gd name="T53" fmla="*/ 206 h 1529"/>
                <a:gd name="T54" fmla="*/ 2009 w 2690"/>
                <a:gd name="T55" fmla="*/ 304 h 1529"/>
                <a:gd name="T56" fmla="*/ 2155 w 2690"/>
                <a:gd name="T57" fmla="*/ 421 h 1529"/>
                <a:gd name="T58" fmla="*/ 2286 w 2690"/>
                <a:gd name="T59" fmla="*/ 554 h 1529"/>
                <a:gd name="T60" fmla="*/ 2400 w 2690"/>
                <a:gd name="T61" fmla="*/ 698 h 1529"/>
                <a:gd name="T62" fmla="*/ 2498 w 2690"/>
                <a:gd name="T63" fmla="*/ 855 h 1529"/>
                <a:gd name="T64" fmla="*/ 2577 w 2690"/>
                <a:gd name="T65" fmla="*/ 1023 h 1529"/>
                <a:gd name="T66" fmla="*/ 2637 w 2690"/>
                <a:gd name="T67" fmla="*/ 1197 h 1529"/>
                <a:gd name="T68" fmla="*/ 2677 w 2690"/>
                <a:gd name="T69" fmla="*/ 1380 h 1529"/>
                <a:gd name="T70" fmla="*/ 2689 w 2690"/>
                <a:gd name="T71" fmla="*/ 1488 h 1529"/>
                <a:gd name="T72" fmla="*/ 2677 w 2690"/>
                <a:gd name="T73" fmla="*/ 1513 h 1529"/>
                <a:gd name="T74" fmla="*/ 2653 w 2690"/>
                <a:gd name="T75" fmla="*/ 1527 h 1529"/>
                <a:gd name="T76" fmla="*/ 1123 w 2690"/>
                <a:gd name="T77" fmla="*/ 1529 h 1529"/>
                <a:gd name="T78" fmla="*/ 1097 w 2690"/>
                <a:gd name="T79" fmla="*/ 1523 h 1529"/>
                <a:gd name="T80" fmla="*/ 14 w 2690"/>
                <a:gd name="T81" fmla="*/ 440 h 1529"/>
                <a:gd name="T82" fmla="*/ 1 w 2690"/>
                <a:gd name="T83" fmla="*/ 416 h 1529"/>
                <a:gd name="T84" fmla="*/ 2 w 2690"/>
                <a:gd name="T85" fmla="*/ 388 h 1529"/>
                <a:gd name="T86" fmla="*/ 18 w 2690"/>
                <a:gd name="T87" fmla="*/ 365 h 1529"/>
                <a:gd name="T88" fmla="*/ 171 w 2690"/>
                <a:gd name="T89" fmla="*/ 256 h 1529"/>
                <a:gd name="T90" fmla="*/ 333 w 2690"/>
                <a:gd name="T91" fmla="*/ 166 h 1529"/>
                <a:gd name="T92" fmla="*/ 504 w 2690"/>
                <a:gd name="T93" fmla="*/ 94 h 1529"/>
                <a:gd name="T94" fmla="*/ 682 w 2690"/>
                <a:gd name="T95" fmla="*/ 42 h 1529"/>
                <a:gd name="T96" fmla="*/ 866 w 2690"/>
                <a:gd name="T97" fmla="*/ 10 h 1529"/>
                <a:gd name="T98" fmla="*/ 1052 w 2690"/>
                <a:gd name="T99" fmla="*/ 0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90" h="1529">
                  <a:moveTo>
                    <a:pt x="2339" y="1139"/>
                  </a:moveTo>
                  <a:lnTo>
                    <a:pt x="2252" y="1266"/>
                  </a:lnTo>
                  <a:lnTo>
                    <a:pt x="2382" y="1266"/>
                  </a:lnTo>
                  <a:lnTo>
                    <a:pt x="2362" y="1202"/>
                  </a:lnTo>
                  <a:lnTo>
                    <a:pt x="2339" y="1139"/>
                  </a:lnTo>
                  <a:close/>
                  <a:moveTo>
                    <a:pt x="2182" y="848"/>
                  </a:moveTo>
                  <a:lnTo>
                    <a:pt x="1904" y="1266"/>
                  </a:lnTo>
                  <a:lnTo>
                    <a:pt x="2007" y="1266"/>
                  </a:lnTo>
                  <a:lnTo>
                    <a:pt x="2236" y="931"/>
                  </a:lnTo>
                  <a:lnTo>
                    <a:pt x="2210" y="889"/>
                  </a:lnTo>
                  <a:lnTo>
                    <a:pt x="2182" y="848"/>
                  </a:lnTo>
                  <a:close/>
                  <a:moveTo>
                    <a:pt x="1945" y="591"/>
                  </a:moveTo>
                  <a:lnTo>
                    <a:pt x="1497" y="1266"/>
                  </a:lnTo>
                  <a:lnTo>
                    <a:pt x="1661" y="1266"/>
                  </a:lnTo>
                  <a:lnTo>
                    <a:pt x="2046" y="686"/>
                  </a:lnTo>
                  <a:lnTo>
                    <a:pt x="1986" y="628"/>
                  </a:lnTo>
                  <a:lnTo>
                    <a:pt x="1945" y="591"/>
                  </a:lnTo>
                  <a:close/>
                  <a:moveTo>
                    <a:pt x="1657" y="403"/>
                  </a:moveTo>
                  <a:lnTo>
                    <a:pt x="1135" y="1190"/>
                  </a:lnTo>
                  <a:lnTo>
                    <a:pt x="1210" y="1266"/>
                  </a:lnTo>
                  <a:lnTo>
                    <a:pt x="1255" y="1266"/>
                  </a:lnTo>
                  <a:lnTo>
                    <a:pt x="1782" y="471"/>
                  </a:lnTo>
                  <a:lnTo>
                    <a:pt x="1721" y="436"/>
                  </a:lnTo>
                  <a:lnTo>
                    <a:pt x="1657" y="403"/>
                  </a:lnTo>
                  <a:close/>
                  <a:moveTo>
                    <a:pt x="615" y="334"/>
                  </a:moveTo>
                  <a:lnTo>
                    <a:pt x="574" y="348"/>
                  </a:lnTo>
                  <a:lnTo>
                    <a:pt x="509" y="374"/>
                  </a:lnTo>
                  <a:lnTo>
                    <a:pt x="445" y="403"/>
                  </a:lnTo>
                  <a:lnTo>
                    <a:pt x="382" y="436"/>
                  </a:lnTo>
                  <a:lnTo>
                    <a:pt x="478" y="530"/>
                  </a:lnTo>
                  <a:lnTo>
                    <a:pt x="615" y="334"/>
                  </a:lnTo>
                  <a:close/>
                  <a:moveTo>
                    <a:pt x="1318" y="289"/>
                  </a:moveTo>
                  <a:lnTo>
                    <a:pt x="883" y="937"/>
                  </a:lnTo>
                  <a:lnTo>
                    <a:pt x="990" y="1045"/>
                  </a:lnTo>
                  <a:lnTo>
                    <a:pt x="1466" y="326"/>
                  </a:lnTo>
                  <a:lnTo>
                    <a:pt x="1392" y="305"/>
                  </a:lnTo>
                  <a:lnTo>
                    <a:pt x="1318" y="289"/>
                  </a:lnTo>
                  <a:close/>
                  <a:moveTo>
                    <a:pt x="1052" y="263"/>
                  </a:moveTo>
                  <a:lnTo>
                    <a:pt x="979" y="265"/>
                  </a:lnTo>
                  <a:lnTo>
                    <a:pt x="906" y="271"/>
                  </a:lnTo>
                  <a:lnTo>
                    <a:pt x="622" y="676"/>
                  </a:lnTo>
                  <a:lnTo>
                    <a:pt x="737" y="792"/>
                  </a:lnTo>
                  <a:lnTo>
                    <a:pt x="1091" y="264"/>
                  </a:lnTo>
                  <a:lnTo>
                    <a:pt x="1052" y="263"/>
                  </a:lnTo>
                  <a:close/>
                  <a:moveTo>
                    <a:pt x="1052" y="0"/>
                  </a:moveTo>
                  <a:lnTo>
                    <a:pt x="1146" y="2"/>
                  </a:lnTo>
                  <a:lnTo>
                    <a:pt x="1239" y="10"/>
                  </a:lnTo>
                  <a:lnTo>
                    <a:pt x="1332" y="23"/>
                  </a:lnTo>
                  <a:lnTo>
                    <a:pt x="1423" y="41"/>
                  </a:lnTo>
                  <a:lnTo>
                    <a:pt x="1512" y="64"/>
                  </a:lnTo>
                  <a:lnTo>
                    <a:pt x="1600" y="92"/>
                  </a:lnTo>
                  <a:lnTo>
                    <a:pt x="1687" y="126"/>
                  </a:lnTo>
                  <a:lnTo>
                    <a:pt x="1771" y="164"/>
                  </a:lnTo>
                  <a:lnTo>
                    <a:pt x="1853" y="206"/>
                  </a:lnTo>
                  <a:lnTo>
                    <a:pt x="1933" y="253"/>
                  </a:lnTo>
                  <a:lnTo>
                    <a:pt x="2009" y="304"/>
                  </a:lnTo>
                  <a:lnTo>
                    <a:pt x="2084" y="361"/>
                  </a:lnTo>
                  <a:lnTo>
                    <a:pt x="2155" y="421"/>
                  </a:lnTo>
                  <a:lnTo>
                    <a:pt x="2223" y="485"/>
                  </a:lnTo>
                  <a:lnTo>
                    <a:pt x="2286" y="554"/>
                  </a:lnTo>
                  <a:lnTo>
                    <a:pt x="2345" y="625"/>
                  </a:lnTo>
                  <a:lnTo>
                    <a:pt x="2400" y="698"/>
                  </a:lnTo>
                  <a:lnTo>
                    <a:pt x="2451" y="776"/>
                  </a:lnTo>
                  <a:lnTo>
                    <a:pt x="2498" y="855"/>
                  </a:lnTo>
                  <a:lnTo>
                    <a:pt x="2540" y="937"/>
                  </a:lnTo>
                  <a:lnTo>
                    <a:pt x="2577" y="1023"/>
                  </a:lnTo>
                  <a:lnTo>
                    <a:pt x="2609" y="1109"/>
                  </a:lnTo>
                  <a:lnTo>
                    <a:pt x="2637" y="1197"/>
                  </a:lnTo>
                  <a:lnTo>
                    <a:pt x="2659" y="1288"/>
                  </a:lnTo>
                  <a:lnTo>
                    <a:pt x="2677" y="1380"/>
                  </a:lnTo>
                  <a:lnTo>
                    <a:pt x="2690" y="1474"/>
                  </a:lnTo>
                  <a:lnTo>
                    <a:pt x="2689" y="1488"/>
                  </a:lnTo>
                  <a:lnTo>
                    <a:pt x="2685" y="1501"/>
                  </a:lnTo>
                  <a:lnTo>
                    <a:pt x="2677" y="1513"/>
                  </a:lnTo>
                  <a:lnTo>
                    <a:pt x="2666" y="1522"/>
                  </a:lnTo>
                  <a:lnTo>
                    <a:pt x="2653" y="1527"/>
                  </a:lnTo>
                  <a:lnTo>
                    <a:pt x="2640" y="1529"/>
                  </a:lnTo>
                  <a:lnTo>
                    <a:pt x="1123" y="1529"/>
                  </a:lnTo>
                  <a:lnTo>
                    <a:pt x="1110" y="1528"/>
                  </a:lnTo>
                  <a:lnTo>
                    <a:pt x="1097" y="1523"/>
                  </a:lnTo>
                  <a:lnTo>
                    <a:pt x="1087" y="1515"/>
                  </a:lnTo>
                  <a:lnTo>
                    <a:pt x="14" y="440"/>
                  </a:lnTo>
                  <a:lnTo>
                    <a:pt x="6" y="429"/>
                  </a:lnTo>
                  <a:lnTo>
                    <a:pt x="1" y="416"/>
                  </a:lnTo>
                  <a:lnTo>
                    <a:pt x="0" y="402"/>
                  </a:lnTo>
                  <a:lnTo>
                    <a:pt x="2" y="388"/>
                  </a:lnTo>
                  <a:lnTo>
                    <a:pt x="9" y="375"/>
                  </a:lnTo>
                  <a:lnTo>
                    <a:pt x="18" y="365"/>
                  </a:lnTo>
                  <a:lnTo>
                    <a:pt x="93" y="308"/>
                  </a:lnTo>
                  <a:lnTo>
                    <a:pt x="171" y="256"/>
                  </a:lnTo>
                  <a:lnTo>
                    <a:pt x="250" y="208"/>
                  </a:lnTo>
                  <a:lnTo>
                    <a:pt x="333" y="166"/>
                  </a:lnTo>
                  <a:lnTo>
                    <a:pt x="417" y="128"/>
                  </a:lnTo>
                  <a:lnTo>
                    <a:pt x="504" y="94"/>
                  </a:lnTo>
                  <a:lnTo>
                    <a:pt x="592" y="65"/>
                  </a:lnTo>
                  <a:lnTo>
                    <a:pt x="682" y="42"/>
                  </a:lnTo>
                  <a:lnTo>
                    <a:pt x="773" y="24"/>
                  </a:lnTo>
                  <a:lnTo>
                    <a:pt x="866" y="10"/>
                  </a:lnTo>
                  <a:lnTo>
                    <a:pt x="958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1" name="Freeform 57">
              <a:extLst>
                <a:ext uri="{FF2B5EF4-FFF2-40B4-BE49-F238E27FC236}">
                  <a16:creationId xmlns:a16="http://schemas.microsoft.com/office/drawing/2014/main" id="{E023EBD9-901D-41B4-A71A-9204125AF5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6725" y="4754563"/>
              <a:ext cx="157163" cy="250825"/>
            </a:xfrm>
            <a:custGeom>
              <a:avLst/>
              <a:gdLst>
                <a:gd name="T0" fmla="*/ 403 w 1481"/>
                <a:gd name="T1" fmla="*/ 446 h 2369"/>
                <a:gd name="T2" fmla="*/ 348 w 1481"/>
                <a:gd name="T3" fmla="*/ 575 h 2369"/>
                <a:gd name="T4" fmla="*/ 301 w 1481"/>
                <a:gd name="T5" fmla="*/ 731 h 2369"/>
                <a:gd name="T6" fmla="*/ 273 w 1481"/>
                <a:gd name="T7" fmla="*/ 891 h 2369"/>
                <a:gd name="T8" fmla="*/ 263 w 1481"/>
                <a:gd name="T9" fmla="*/ 1053 h 2369"/>
                <a:gd name="T10" fmla="*/ 276 w 1481"/>
                <a:gd name="T11" fmla="*/ 1241 h 2369"/>
                <a:gd name="T12" fmla="*/ 312 w 1481"/>
                <a:gd name="T13" fmla="*/ 1423 h 2369"/>
                <a:gd name="T14" fmla="*/ 373 w 1481"/>
                <a:gd name="T15" fmla="*/ 1598 h 2369"/>
                <a:gd name="T16" fmla="*/ 448 w 1481"/>
                <a:gd name="T17" fmla="*/ 1748 h 2369"/>
                <a:gd name="T18" fmla="*/ 529 w 1481"/>
                <a:gd name="T19" fmla="*/ 1872 h 2369"/>
                <a:gd name="T20" fmla="*/ 624 w 1481"/>
                <a:gd name="T21" fmla="*/ 1988 h 2369"/>
                <a:gd name="T22" fmla="*/ 435 w 1481"/>
                <a:gd name="T23" fmla="*/ 383 h 2369"/>
                <a:gd name="T24" fmla="*/ 415 w 1481"/>
                <a:gd name="T25" fmla="*/ 1 h 2369"/>
                <a:gd name="T26" fmla="*/ 439 w 1481"/>
                <a:gd name="T27" fmla="*/ 15 h 2369"/>
                <a:gd name="T28" fmla="*/ 1475 w 1481"/>
                <a:gd name="T29" fmla="*/ 1054 h 2369"/>
                <a:gd name="T30" fmla="*/ 1481 w 1481"/>
                <a:gd name="T31" fmla="*/ 1081 h 2369"/>
                <a:gd name="T32" fmla="*/ 1474 w 1481"/>
                <a:gd name="T33" fmla="*/ 1106 h 2369"/>
                <a:gd name="T34" fmla="*/ 704 w 1481"/>
                <a:gd name="T35" fmla="*/ 2356 h 2369"/>
                <a:gd name="T36" fmla="*/ 679 w 1481"/>
                <a:gd name="T37" fmla="*/ 2368 h 2369"/>
                <a:gd name="T38" fmla="*/ 654 w 1481"/>
                <a:gd name="T39" fmla="*/ 2366 h 2369"/>
                <a:gd name="T40" fmla="*/ 564 w 1481"/>
                <a:gd name="T41" fmla="*/ 2298 h 2369"/>
                <a:gd name="T42" fmla="*/ 429 w 1481"/>
                <a:gd name="T43" fmla="*/ 2166 h 2369"/>
                <a:gd name="T44" fmla="*/ 311 w 1481"/>
                <a:gd name="T45" fmla="*/ 2020 h 2369"/>
                <a:gd name="T46" fmla="*/ 211 w 1481"/>
                <a:gd name="T47" fmla="*/ 1863 h 2369"/>
                <a:gd name="T48" fmla="*/ 128 w 1481"/>
                <a:gd name="T49" fmla="*/ 1696 h 2369"/>
                <a:gd name="T50" fmla="*/ 66 w 1481"/>
                <a:gd name="T51" fmla="*/ 1521 h 2369"/>
                <a:gd name="T52" fmla="*/ 24 w 1481"/>
                <a:gd name="T53" fmla="*/ 1338 h 2369"/>
                <a:gd name="T54" fmla="*/ 3 w 1481"/>
                <a:gd name="T55" fmla="*/ 1150 h 2369"/>
                <a:gd name="T56" fmla="*/ 3 w 1481"/>
                <a:gd name="T57" fmla="*/ 960 h 2369"/>
                <a:gd name="T58" fmla="*/ 24 w 1481"/>
                <a:gd name="T59" fmla="*/ 775 h 2369"/>
                <a:gd name="T60" fmla="*/ 66 w 1481"/>
                <a:gd name="T61" fmla="*/ 593 h 2369"/>
                <a:gd name="T62" fmla="*/ 127 w 1481"/>
                <a:gd name="T63" fmla="*/ 419 h 2369"/>
                <a:gd name="T64" fmla="*/ 209 w 1481"/>
                <a:gd name="T65" fmla="*/ 251 h 2369"/>
                <a:gd name="T66" fmla="*/ 308 w 1481"/>
                <a:gd name="T67" fmla="*/ 93 h 2369"/>
                <a:gd name="T68" fmla="*/ 374 w 1481"/>
                <a:gd name="T69" fmla="*/ 9 h 2369"/>
                <a:gd name="T70" fmla="*/ 401 w 1481"/>
                <a:gd name="T71" fmla="*/ 0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1" h="2369">
                  <a:moveTo>
                    <a:pt x="435" y="383"/>
                  </a:moveTo>
                  <a:lnTo>
                    <a:pt x="403" y="446"/>
                  </a:lnTo>
                  <a:lnTo>
                    <a:pt x="373" y="510"/>
                  </a:lnTo>
                  <a:lnTo>
                    <a:pt x="348" y="575"/>
                  </a:lnTo>
                  <a:lnTo>
                    <a:pt x="322" y="653"/>
                  </a:lnTo>
                  <a:lnTo>
                    <a:pt x="301" y="731"/>
                  </a:lnTo>
                  <a:lnTo>
                    <a:pt x="284" y="810"/>
                  </a:lnTo>
                  <a:lnTo>
                    <a:pt x="273" y="891"/>
                  </a:lnTo>
                  <a:lnTo>
                    <a:pt x="266" y="972"/>
                  </a:lnTo>
                  <a:lnTo>
                    <a:pt x="263" y="1053"/>
                  </a:lnTo>
                  <a:lnTo>
                    <a:pt x="266" y="1148"/>
                  </a:lnTo>
                  <a:lnTo>
                    <a:pt x="276" y="1241"/>
                  </a:lnTo>
                  <a:lnTo>
                    <a:pt x="291" y="1333"/>
                  </a:lnTo>
                  <a:lnTo>
                    <a:pt x="312" y="1423"/>
                  </a:lnTo>
                  <a:lnTo>
                    <a:pt x="340" y="1512"/>
                  </a:lnTo>
                  <a:lnTo>
                    <a:pt x="373" y="1598"/>
                  </a:lnTo>
                  <a:lnTo>
                    <a:pt x="413" y="1683"/>
                  </a:lnTo>
                  <a:lnTo>
                    <a:pt x="448" y="1748"/>
                  </a:lnTo>
                  <a:lnTo>
                    <a:pt x="487" y="1811"/>
                  </a:lnTo>
                  <a:lnTo>
                    <a:pt x="529" y="1872"/>
                  </a:lnTo>
                  <a:lnTo>
                    <a:pt x="574" y="1931"/>
                  </a:lnTo>
                  <a:lnTo>
                    <a:pt x="624" y="1988"/>
                  </a:lnTo>
                  <a:lnTo>
                    <a:pt x="1162" y="1111"/>
                  </a:lnTo>
                  <a:lnTo>
                    <a:pt x="435" y="383"/>
                  </a:lnTo>
                  <a:close/>
                  <a:moveTo>
                    <a:pt x="401" y="0"/>
                  </a:moveTo>
                  <a:lnTo>
                    <a:pt x="415" y="1"/>
                  </a:lnTo>
                  <a:lnTo>
                    <a:pt x="428" y="6"/>
                  </a:lnTo>
                  <a:lnTo>
                    <a:pt x="439" y="15"/>
                  </a:lnTo>
                  <a:lnTo>
                    <a:pt x="1466" y="1043"/>
                  </a:lnTo>
                  <a:lnTo>
                    <a:pt x="1475" y="1054"/>
                  </a:lnTo>
                  <a:lnTo>
                    <a:pt x="1480" y="1067"/>
                  </a:lnTo>
                  <a:lnTo>
                    <a:pt x="1481" y="1081"/>
                  </a:lnTo>
                  <a:lnTo>
                    <a:pt x="1479" y="1094"/>
                  </a:lnTo>
                  <a:lnTo>
                    <a:pt x="1474" y="1106"/>
                  </a:lnTo>
                  <a:lnTo>
                    <a:pt x="713" y="2345"/>
                  </a:lnTo>
                  <a:lnTo>
                    <a:pt x="704" y="2356"/>
                  </a:lnTo>
                  <a:lnTo>
                    <a:pt x="692" y="2364"/>
                  </a:lnTo>
                  <a:lnTo>
                    <a:pt x="679" y="2368"/>
                  </a:lnTo>
                  <a:lnTo>
                    <a:pt x="670" y="2369"/>
                  </a:lnTo>
                  <a:lnTo>
                    <a:pt x="654" y="2366"/>
                  </a:lnTo>
                  <a:lnTo>
                    <a:pt x="639" y="2359"/>
                  </a:lnTo>
                  <a:lnTo>
                    <a:pt x="564" y="2298"/>
                  </a:lnTo>
                  <a:lnTo>
                    <a:pt x="494" y="2234"/>
                  </a:lnTo>
                  <a:lnTo>
                    <a:pt x="429" y="2166"/>
                  </a:lnTo>
                  <a:lnTo>
                    <a:pt x="368" y="2094"/>
                  </a:lnTo>
                  <a:lnTo>
                    <a:pt x="311" y="2020"/>
                  </a:lnTo>
                  <a:lnTo>
                    <a:pt x="259" y="1944"/>
                  </a:lnTo>
                  <a:lnTo>
                    <a:pt x="211" y="1863"/>
                  </a:lnTo>
                  <a:lnTo>
                    <a:pt x="167" y="1781"/>
                  </a:lnTo>
                  <a:lnTo>
                    <a:pt x="128" y="1696"/>
                  </a:lnTo>
                  <a:lnTo>
                    <a:pt x="95" y="1610"/>
                  </a:lnTo>
                  <a:lnTo>
                    <a:pt x="66" y="1521"/>
                  </a:lnTo>
                  <a:lnTo>
                    <a:pt x="43" y="1430"/>
                  </a:lnTo>
                  <a:lnTo>
                    <a:pt x="24" y="1338"/>
                  </a:lnTo>
                  <a:lnTo>
                    <a:pt x="11" y="1244"/>
                  </a:lnTo>
                  <a:lnTo>
                    <a:pt x="3" y="1150"/>
                  </a:lnTo>
                  <a:lnTo>
                    <a:pt x="0" y="1053"/>
                  </a:lnTo>
                  <a:lnTo>
                    <a:pt x="3" y="960"/>
                  </a:lnTo>
                  <a:lnTo>
                    <a:pt x="11" y="867"/>
                  </a:lnTo>
                  <a:lnTo>
                    <a:pt x="24" y="775"/>
                  </a:lnTo>
                  <a:lnTo>
                    <a:pt x="42" y="684"/>
                  </a:lnTo>
                  <a:lnTo>
                    <a:pt x="66" y="593"/>
                  </a:lnTo>
                  <a:lnTo>
                    <a:pt x="94" y="505"/>
                  </a:lnTo>
                  <a:lnTo>
                    <a:pt x="127" y="419"/>
                  </a:lnTo>
                  <a:lnTo>
                    <a:pt x="165" y="333"/>
                  </a:lnTo>
                  <a:lnTo>
                    <a:pt x="209" y="251"/>
                  </a:lnTo>
                  <a:lnTo>
                    <a:pt x="256" y="170"/>
                  </a:lnTo>
                  <a:lnTo>
                    <a:pt x="308" y="93"/>
                  </a:lnTo>
                  <a:lnTo>
                    <a:pt x="364" y="19"/>
                  </a:lnTo>
                  <a:lnTo>
                    <a:pt x="374" y="9"/>
                  </a:lnTo>
                  <a:lnTo>
                    <a:pt x="387" y="3"/>
                  </a:lnTo>
                  <a:lnTo>
                    <a:pt x="4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2" name="Freeform 58">
              <a:extLst>
                <a:ext uri="{FF2B5EF4-FFF2-40B4-BE49-F238E27FC236}">
                  <a16:creationId xmlns:a16="http://schemas.microsoft.com/office/drawing/2014/main" id="{BD18029A-CA9F-4DA8-BE6E-7E10B2DC9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4878388"/>
              <a:ext cx="250825" cy="161925"/>
            </a:xfrm>
            <a:custGeom>
              <a:avLst/>
              <a:gdLst>
                <a:gd name="T0" fmla="*/ 832 w 2375"/>
                <a:gd name="T1" fmla="*/ 0 h 1530"/>
                <a:gd name="T2" fmla="*/ 2325 w 2375"/>
                <a:gd name="T3" fmla="*/ 0 h 1530"/>
                <a:gd name="T4" fmla="*/ 2338 w 2375"/>
                <a:gd name="T5" fmla="*/ 2 h 1530"/>
                <a:gd name="T6" fmla="*/ 2351 w 2375"/>
                <a:gd name="T7" fmla="*/ 8 h 1530"/>
                <a:gd name="T8" fmla="*/ 2362 w 2375"/>
                <a:gd name="T9" fmla="*/ 17 h 1530"/>
                <a:gd name="T10" fmla="*/ 2370 w 2375"/>
                <a:gd name="T11" fmla="*/ 29 h 1530"/>
                <a:gd name="T12" fmla="*/ 2374 w 2375"/>
                <a:gd name="T13" fmla="*/ 42 h 1530"/>
                <a:gd name="T14" fmla="*/ 2375 w 2375"/>
                <a:gd name="T15" fmla="*/ 56 h 1530"/>
                <a:gd name="T16" fmla="*/ 2362 w 2375"/>
                <a:gd name="T17" fmla="*/ 150 h 1530"/>
                <a:gd name="T18" fmla="*/ 2344 w 2375"/>
                <a:gd name="T19" fmla="*/ 242 h 1530"/>
                <a:gd name="T20" fmla="*/ 2322 w 2375"/>
                <a:gd name="T21" fmla="*/ 333 h 1530"/>
                <a:gd name="T22" fmla="*/ 2294 w 2375"/>
                <a:gd name="T23" fmla="*/ 421 h 1530"/>
                <a:gd name="T24" fmla="*/ 2262 w 2375"/>
                <a:gd name="T25" fmla="*/ 507 h 1530"/>
                <a:gd name="T26" fmla="*/ 2225 w 2375"/>
                <a:gd name="T27" fmla="*/ 592 h 1530"/>
                <a:gd name="T28" fmla="*/ 2183 w 2375"/>
                <a:gd name="T29" fmla="*/ 674 h 1530"/>
                <a:gd name="T30" fmla="*/ 2136 w 2375"/>
                <a:gd name="T31" fmla="*/ 754 h 1530"/>
                <a:gd name="T32" fmla="*/ 2085 w 2375"/>
                <a:gd name="T33" fmla="*/ 831 h 1530"/>
                <a:gd name="T34" fmla="*/ 2030 w 2375"/>
                <a:gd name="T35" fmla="*/ 905 h 1530"/>
                <a:gd name="T36" fmla="*/ 1971 w 2375"/>
                <a:gd name="T37" fmla="*/ 976 h 1530"/>
                <a:gd name="T38" fmla="*/ 1908 w 2375"/>
                <a:gd name="T39" fmla="*/ 1045 h 1530"/>
                <a:gd name="T40" fmla="*/ 1840 w 2375"/>
                <a:gd name="T41" fmla="*/ 1109 h 1530"/>
                <a:gd name="T42" fmla="*/ 1769 w 2375"/>
                <a:gd name="T43" fmla="*/ 1169 h 1530"/>
                <a:gd name="T44" fmla="*/ 1694 w 2375"/>
                <a:gd name="T45" fmla="*/ 1226 h 1530"/>
                <a:gd name="T46" fmla="*/ 1618 w 2375"/>
                <a:gd name="T47" fmla="*/ 1277 h 1530"/>
                <a:gd name="T48" fmla="*/ 1538 w 2375"/>
                <a:gd name="T49" fmla="*/ 1324 h 1530"/>
                <a:gd name="T50" fmla="*/ 1456 w 2375"/>
                <a:gd name="T51" fmla="*/ 1366 h 1530"/>
                <a:gd name="T52" fmla="*/ 1372 w 2375"/>
                <a:gd name="T53" fmla="*/ 1404 h 1530"/>
                <a:gd name="T54" fmla="*/ 1285 w 2375"/>
                <a:gd name="T55" fmla="*/ 1437 h 1530"/>
                <a:gd name="T56" fmla="*/ 1197 w 2375"/>
                <a:gd name="T57" fmla="*/ 1465 h 1530"/>
                <a:gd name="T58" fmla="*/ 1108 w 2375"/>
                <a:gd name="T59" fmla="*/ 1488 h 1530"/>
                <a:gd name="T60" fmla="*/ 1017 w 2375"/>
                <a:gd name="T61" fmla="*/ 1506 h 1530"/>
                <a:gd name="T62" fmla="*/ 924 w 2375"/>
                <a:gd name="T63" fmla="*/ 1519 h 1530"/>
                <a:gd name="T64" fmla="*/ 831 w 2375"/>
                <a:gd name="T65" fmla="*/ 1527 h 1530"/>
                <a:gd name="T66" fmla="*/ 737 w 2375"/>
                <a:gd name="T67" fmla="*/ 1530 h 1530"/>
                <a:gd name="T68" fmla="*/ 644 w 2375"/>
                <a:gd name="T69" fmla="*/ 1527 h 1530"/>
                <a:gd name="T70" fmla="*/ 553 w 2375"/>
                <a:gd name="T71" fmla="*/ 1520 h 1530"/>
                <a:gd name="T72" fmla="*/ 462 w 2375"/>
                <a:gd name="T73" fmla="*/ 1507 h 1530"/>
                <a:gd name="T74" fmla="*/ 373 w 2375"/>
                <a:gd name="T75" fmla="*/ 1490 h 1530"/>
                <a:gd name="T76" fmla="*/ 285 w 2375"/>
                <a:gd name="T77" fmla="*/ 1468 h 1530"/>
                <a:gd name="T78" fmla="*/ 199 w 2375"/>
                <a:gd name="T79" fmla="*/ 1440 h 1530"/>
                <a:gd name="T80" fmla="*/ 113 w 2375"/>
                <a:gd name="T81" fmla="*/ 1407 h 1530"/>
                <a:gd name="T82" fmla="*/ 29 w 2375"/>
                <a:gd name="T83" fmla="*/ 1370 h 1530"/>
                <a:gd name="T84" fmla="*/ 17 w 2375"/>
                <a:gd name="T85" fmla="*/ 1362 h 1530"/>
                <a:gd name="T86" fmla="*/ 8 w 2375"/>
                <a:gd name="T87" fmla="*/ 1352 h 1530"/>
                <a:gd name="T88" fmla="*/ 2 w 2375"/>
                <a:gd name="T89" fmla="*/ 1339 h 1530"/>
                <a:gd name="T90" fmla="*/ 0 w 2375"/>
                <a:gd name="T91" fmla="*/ 1325 h 1530"/>
                <a:gd name="T92" fmla="*/ 2 w 2375"/>
                <a:gd name="T93" fmla="*/ 1311 h 1530"/>
                <a:gd name="T94" fmla="*/ 8 w 2375"/>
                <a:gd name="T95" fmla="*/ 1298 h 1530"/>
                <a:gd name="T96" fmla="*/ 789 w 2375"/>
                <a:gd name="T97" fmla="*/ 24 h 1530"/>
                <a:gd name="T98" fmla="*/ 798 w 2375"/>
                <a:gd name="T99" fmla="*/ 14 h 1530"/>
                <a:gd name="T100" fmla="*/ 808 w 2375"/>
                <a:gd name="T101" fmla="*/ 7 h 1530"/>
                <a:gd name="T102" fmla="*/ 820 w 2375"/>
                <a:gd name="T103" fmla="*/ 2 h 1530"/>
                <a:gd name="T104" fmla="*/ 832 w 2375"/>
                <a:gd name="T105" fmla="*/ 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75" h="1530">
                  <a:moveTo>
                    <a:pt x="832" y="0"/>
                  </a:moveTo>
                  <a:lnTo>
                    <a:pt x="2325" y="0"/>
                  </a:lnTo>
                  <a:lnTo>
                    <a:pt x="2338" y="2"/>
                  </a:lnTo>
                  <a:lnTo>
                    <a:pt x="2351" y="8"/>
                  </a:lnTo>
                  <a:lnTo>
                    <a:pt x="2362" y="17"/>
                  </a:lnTo>
                  <a:lnTo>
                    <a:pt x="2370" y="29"/>
                  </a:lnTo>
                  <a:lnTo>
                    <a:pt x="2374" y="42"/>
                  </a:lnTo>
                  <a:lnTo>
                    <a:pt x="2375" y="56"/>
                  </a:lnTo>
                  <a:lnTo>
                    <a:pt x="2362" y="150"/>
                  </a:lnTo>
                  <a:lnTo>
                    <a:pt x="2344" y="242"/>
                  </a:lnTo>
                  <a:lnTo>
                    <a:pt x="2322" y="333"/>
                  </a:lnTo>
                  <a:lnTo>
                    <a:pt x="2294" y="421"/>
                  </a:lnTo>
                  <a:lnTo>
                    <a:pt x="2262" y="507"/>
                  </a:lnTo>
                  <a:lnTo>
                    <a:pt x="2225" y="592"/>
                  </a:lnTo>
                  <a:lnTo>
                    <a:pt x="2183" y="674"/>
                  </a:lnTo>
                  <a:lnTo>
                    <a:pt x="2136" y="754"/>
                  </a:lnTo>
                  <a:lnTo>
                    <a:pt x="2085" y="831"/>
                  </a:lnTo>
                  <a:lnTo>
                    <a:pt x="2030" y="905"/>
                  </a:lnTo>
                  <a:lnTo>
                    <a:pt x="1971" y="976"/>
                  </a:lnTo>
                  <a:lnTo>
                    <a:pt x="1908" y="1045"/>
                  </a:lnTo>
                  <a:lnTo>
                    <a:pt x="1840" y="1109"/>
                  </a:lnTo>
                  <a:lnTo>
                    <a:pt x="1769" y="1169"/>
                  </a:lnTo>
                  <a:lnTo>
                    <a:pt x="1694" y="1226"/>
                  </a:lnTo>
                  <a:lnTo>
                    <a:pt x="1618" y="1277"/>
                  </a:lnTo>
                  <a:lnTo>
                    <a:pt x="1538" y="1324"/>
                  </a:lnTo>
                  <a:lnTo>
                    <a:pt x="1456" y="1366"/>
                  </a:lnTo>
                  <a:lnTo>
                    <a:pt x="1372" y="1404"/>
                  </a:lnTo>
                  <a:lnTo>
                    <a:pt x="1285" y="1437"/>
                  </a:lnTo>
                  <a:lnTo>
                    <a:pt x="1197" y="1465"/>
                  </a:lnTo>
                  <a:lnTo>
                    <a:pt x="1108" y="1488"/>
                  </a:lnTo>
                  <a:lnTo>
                    <a:pt x="1017" y="1506"/>
                  </a:lnTo>
                  <a:lnTo>
                    <a:pt x="924" y="1519"/>
                  </a:lnTo>
                  <a:lnTo>
                    <a:pt x="831" y="1527"/>
                  </a:lnTo>
                  <a:lnTo>
                    <a:pt x="737" y="1530"/>
                  </a:lnTo>
                  <a:lnTo>
                    <a:pt x="644" y="1527"/>
                  </a:lnTo>
                  <a:lnTo>
                    <a:pt x="553" y="1520"/>
                  </a:lnTo>
                  <a:lnTo>
                    <a:pt x="462" y="1507"/>
                  </a:lnTo>
                  <a:lnTo>
                    <a:pt x="373" y="1490"/>
                  </a:lnTo>
                  <a:lnTo>
                    <a:pt x="285" y="1468"/>
                  </a:lnTo>
                  <a:lnTo>
                    <a:pt x="199" y="1440"/>
                  </a:lnTo>
                  <a:lnTo>
                    <a:pt x="113" y="1407"/>
                  </a:lnTo>
                  <a:lnTo>
                    <a:pt x="29" y="1370"/>
                  </a:lnTo>
                  <a:lnTo>
                    <a:pt x="17" y="1362"/>
                  </a:lnTo>
                  <a:lnTo>
                    <a:pt x="8" y="1352"/>
                  </a:lnTo>
                  <a:lnTo>
                    <a:pt x="2" y="1339"/>
                  </a:lnTo>
                  <a:lnTo>
                    <a:pt x="0" y="1325"/>
                  </a:lnTo>
                  <a:lnTo>
                    <a:pt x="2" y="1311"/>
                  </a:lnTo>
                  <a:lnTo>
                    <a:pt x="8" y="1298"/>
                  </a:lnTo>
                  <a:lnTo>
                    <a:pt x="789" y="24"/>
                  </a:lnTo>
                  <a:lnTo>
                    <a:pt x="798" y="14"/>
                  </a:lnTo>
                  <a:lnTo>
                    <a:pt x="808" y="7"/>
                  </a:lnTo>
                  <a:lnTo>
                    <a:pt x="820" y="2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4CF40B9-CFF5-4AC7-9A2C-5587CD1F788B}"/>
              </a:ext>
            </a:extLst>
          </p:cNvPr>
          <p:cNvGrpSpPr/>
          <p:nvPr/>
        </p:nvGrpSpPr>
        <p:grpSpPr>
          <a:xfrm>
            <a:off x="5467455" y="4669816"/>
            <a:ext cx="408090" cy="410866"/>
            <a:chOff x="7156450" y="2708275"/>
            <a:chExt cx="233363" cy="234950"/>
          </a:xfrm>
          <a:solidFill>
            <a:srgbClr val="FFFFFF"/>
          </a:solidFill>
        </p:grpSpPr>
        <p:sp>
          <p:nvSpPr>
            <p:cNvPr id="94" name="Rectangle 33">
              <a:extLst>
                <a:ext uri="{FF2B5EF4-FFF2-40B4-BE49-F238E27FC236}">
                  <a16:creationId xmlns:a16="http://schemas.microsoft.com/office/drawing/2014/main" id="{E699FBC5-116E-4887-A070-F1FE748CD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803525"/>
              <a:ext cx="41275" cy="123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EDBE9286-F42F-4928-A4AC-1F0CEBD2FF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5188" y="2708275"/>
              <a:ext cx="174625" cy="234950"/>
            </a:xfrm>
            <a:custGeom>
              <a:avLst/>
              <a:gdLst>
                <a:gd name="T0" fmla="*/ 790 w 2315"/>
                <a:gd name="T1" fmla="*/ 1051 h 3103"/>
                <a:gd name="T2" fmla="*/ 645 w 2315"/>
                <a:gd name="T3" fmla="*/ 1093 h 3103"/>
                <a:gd name="T4" fmla="*/ 513 w 2315"/>
                <a:gd name="T5" fmla="*/ 1176 h 3103"/>
                <a:gd name="T6" fmla="*/ 407 w 2315"/>
                <a:gd name="T7" fmla="*/ 1297 h 3103"/>
                <a:gd name="T8" fmla="*/ 338 w 2315"/>
                <a:gd name="T9" fmla="*/ 1438 h 3103"/>
                <a:gd name="T10" fmla="*/ 311 w 2315"/>
                <a:gd name="T11" fmla="*/ 1590 h 3103"/>
                <a:gd name="T12" fmla="*/ 324 w 2315"/>
                <a:gd name="T13" fmla="*/ 1743 h 3103"/>
                <a:gd name="T14" fmla="*/ 378 w 2315"/>
                <a:gd name="T15" fmla="*/ 1890 h 3103"/>
                <a:gd name="T16" fmla="*/ 473 w 2315"/>
                <a:gd name="T17" fmla="*/ 2018 h 3103"/>
                <a:gd name="T18" fmla="*/ 600 w 2315"/>
                <a:gd name="T19" fmla="*/ 2115 h 3103"/>
                <a:gd name="T20" fmla="*/ 741 w 2315"/>
                <a:gd name="T21" fmla="*/ 2170 h 3103"/>
                <a:gd name="T22" fmla="*/ 891 w 2315"/>
                <a:gd name="T23" fmla="*/ 2184 h 3103"/>
                <a:gd name="T24" fmla="*/ 1039 w 2315"/>
                <a:gd name="T25" fmla="*/ 2157 h 3103"/>
                <a:gd name="T26" fmla="*/ 1176 w 2315"/>
                <a:gd name="T27" fmla="*/ 2087 h 3103"/>
                <a:gd name="T28" fmla="*/ 1294 w 2315"/>
                <a:gd name="T29" fmla="*/ 1977 h 3103"/>
                <a:gd name="T30" fmla="*/ 1375 w 2315"/>
                <a:gd name="T31" fmla="*/ 1842 h 3103"/>
                <a:gd name="T32" fmla="*/ 1415 w 2315"/>
                <a:gd name="T33" fmla="*/ 1693 h 3103"/>
                <a:gd name="T34" fmla="*/ 1415 w 2315"/>
                <a:gd name="T35" fmla="*/ 1539 h 3103"/>
                <a:gd name="T36" fmla="*/ 1375 w 2315"/>
                <a:gd name="T37" fmla="*/ 1390 h 3103"/>
                <a:gd name="T38" fmla="*/ 1294 w 2315"/>
                <a:gd name="T39" fmla="*/ 1253 h 3103"/>
                <a:gd name="T40" fmla="*/ 1176 w 2315"/>
                <a:gd name="T41" fmla="*/ 1143 h 3103"/>
                <a:gd name="T42" fmla="*/ 1039 w 2315"/>
                <a:gd name="T43" fmla="*/ 1074 h 3103"/>
                <a:gd name="T44" fmla="*/ 891 w 2315"/>
                <a:gd name="T45" fmla="*/ 1046 h 3103"/>
                <a:gd name="T46" fmla="*/ 1320 w 2315"/>
                <a:gd name="T47" fmla="*/ 1046 h 3103"/>
                <a:gd name="T48" fmla="*/ 1417 w 2315"/>
                <a:gd name="T49" fmla="*/ 1140 h 3103"/>
                <a:gd name="T50" fmla="*/ 1515 w 2315"/>
                <a:gd name="T51" fmla="*/ 1297 h 3103"/>
                <a:gd name="T52" fmla="*/ 1571 w 2315"/>
                <a:gd name="T53" fmla="*/ 1468 h 3103"/>
                <a:gd name="T54" fmla="*/ 1584 w 2315"/>
                <a:gd name="T55" fmla="*/ 1647 h 3103"/>
                <a:gd name="T56" fmla="*/ 1555 w 2315"/>
                <a:gd name="T57" fmla="*/ 1825 h 3103"/>
                <a:gd name="T58" fmla="*/ 1484 w 2315"/>
                <a:gd name="T59" fmla="*/ 1992 h 3103"/>
                <a:gd name="T60" fmla="*/ 1664 w 2315"/>
                <a:gd name="T61" fmla="*/ 2118 h 3103"/>
                <a:gd name="T62" fmla="*/ 2315 w 2315"/>
                <a:gd name="T63" fmla="*/ 2800 h 3103"/>
                <a:gd name="T64" fmla="*/ 2307 w 2315"/>
                <a:gd name="T65" fmla="*/ 2859 h 3103"/>
                <a:gd name="T66" fmla="*/ 2276 w 2315"/>
                <a:gd name="T67" fmla="*/ 2943 h 3103"/>
                <a:gd name="T68" fmla="*/ 2209 w 2315"/>
                <a:gd name="T69" fmla="*/ 3030 h 3103"/>
                <a:gd name="T70" fmla="*/ 2128 w 2315"/>
                <a:gd name="T71" fmla="*/ 3078 h 3103"/>
                <a:gd name="T72" fmla="*/ 2053 w 2315"/>
                <a:gd name="T73" fmla="*/ 3099 h 3103"/>
                <a:gd name="T74" fmla="*/ 2010 w 2315"/>
                <a:gd name="T75" fmla="*/ 3103 h 3103"/>
                <a:gd name="T76" fmla="*/ 1403 w 2315"/>
                <a:gd name="T77" fmla="*/ 2335 h 3103"/>
                <a:gd name="T78" fmla="*/ 774 w 2315"/>
                <a:gd name="T79" fmla="*/ 2903 h 3103"/>
                <a:gd name="T80" fmla="*/ 657 w 2315"/>
                <a:gd name="T81" fmla="*/ 2320 h 3103"/>
                <a:gd name="T82" fmla="*/ 544 w 2315"/>
                <a:gd name="T83" fmla="*/ 2903 h 3103"/>
                <a:gd name="T84" fmla="*/ 545 w 2315"/>
                <a:gd name="T85" fmla="*/ 687 h 3103"/>
                <a:gd name="T86" fmla="*/ 657 w 2315"/>
                <a:gd name="T87" fmla="*/ 911 h 3103"/>
                <a:gd name="T88" fmla="*/ 774 w 2315"/>
                <a:gd name="T89" fmla="*/ 0 h 3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15" h="3103">
                  <a:moveTo>
                    <a:pt x="891" y="1046"/>
                  </a:moveTo>
                  <a:lnTo>
                    <a:pt x="841" y="1046"/>
                  </a:lnTo>
                  <a:lnTo>
                    <a:pt x="790" y="1051"/>
                  </a:lnTo>
                  <a:lnTo>
                    <a:pt x="741" y="1061"/>
                  </a:lnTo>
                  <a:lnTo>
                    <a:pt x="693" y="1074"/>
                  </a:lnTo>
                  <a:lnTo>
                    <a:pt x="645" y="1093"/>
                  </a:lnTo>
                  <a:lnTo>
                    <a:pt x="600" y="1116"/>
                  </a:lnTo>
                  <a:lnTo>
                    <a:pt x="555" y="1143"/>
                  </a:lnTo>
                  <a:lnTo>
                    <a:pt x="513" y="1176"/>
                  </a:lnTo>
                  <a:lnTo>
                    <a:pt x="474" y="1213"/>
                  </a:lnTo>
                  <a:lnTo>
                    <a:pt x="438" y="1253"/>
                  </a:lnTo>
                  <a:lnTo>
                    <a:pt x="407" y="1297"/>
                  </a:lnTo>
                  <a:lnTo>
                    <a:pt x="379" y="1342"/>
                  </a:lnTo>
                  <a:lnTo>
                    <a:pt x="356" y="1390"/>
                  </a:lnTo>
                  <a:lnTo>
                    <a:pt x="338" y="1438"/>
                  </a:lnTo>
                  <a:lnTo>
                    <a:pt x="325" y="1487"/>
                  </a:lnTo>
                  <a:lnTo>
                    <a:pt x="316" y="1539"/>
                  </a:lnTo>
                  <a:lnTo>
                    <a:pt x="311" y="1590"/>
                  </a:lnTo>
                  <a:lnTo>
                    <a:pt x="311" y="1641"/>
                  </a:lnTo>
                  <a:lnTo>
                    <a:pt x="316" y="1693"/>
                  </a:lnTo>
                  <a:lnTo>
                    <a:pt x="324" y="1743"/>
                  </a:lnTo>
                  <a:lnTo>
                    <a:pt x="338" y="1794"/>
                  </a:lnTo>
                  <a:lnTo>
                    <a:pt x="356" y="1842"/>
                  </a:lnTo>
                  <a:lnTo>
                    <a:pt x="378" y="1890"/>
                  </a:lnTo>
                  <a:lnTo>
                    <a:pt x="406" y="1935"/>
                  </a:lnTo>
                  <a:lnTo>
                    <a:pt x="437" y="1977"/>
                  </a:lnTo>
                  <a:lnTo>
                    <a:pt x="473" y="2018"/>
                  </a:lnTo>
                  <a:lnTo>
                    <a:pt x="513" y="2054"/>
                  </a:lnTo>
                  <a:lnTo>
                    <a:pt x="554" y="2087"/>
                  </a:lnTo>
                  <a:lnTo>
                    <a:pt x="600" y="2115"/>
                  </a:lnTo>
                  <a:lnTo>
                    <a:pt x="645" y="2138"/>
                  </a:lnTo>
                  <a:lnTo>
                    <a:pt x="693" y="2157"/>
                  </a:lnTo>
                  <a:lnTo>
                    <a:pt x="741" y="2170"/>
                  </a:lnTo>
                  <a:lnTo>
                    <a:pt x="790" y="2179"/>
                  </a:lnTo>
                  <a:lnTo>
                    <a:pt x="841" y="2184"/>
                  </a:lnTo>
                  <a:lnTo>
                    <a:pt x="891" y="2184"/>
                  </a:lnTo>
                  <a:lnTo>
                    <a:pt x="941" y="2179"/>
                  </a:lnTo>
                  <a:lnTo>
                    <a:pt x="990" y="2170"/>
                  </a:lnTo>
                  <a:lnTo>
                    <a:pt x="1039" y="2157"/>
                  </a:lnTo>
                  <a:lnTo>
                    <a:pt x="1087" y="2138"/>
                  </a:lnTo>
                  <a:lnTo>
                    <a:pt x="1132" y="2115"/>
                  </a:lnTo>
                  <a:lnTo>
                    <a:pt x="1176" y="2087"/>
                  </a:lnTo>
                  <a:lnTo>
                    <a:pt x="1218" y="2054"/>
                  </a:lnTo>
                  <a:lnTo>
                    <a:pt x="1258" y="2018"/>
                  </a:lnTo>
                  <a:lnTo>
                    <a:pt x="1294" y="1977"/>
                  </a:lnTo>
                  <a:lnTo>
                    <a:pt x="1326" y="1934"/>
                  </a:lnTo>
                  <a:lnTo>
                    <a:pt x="1352" y="1888"/>
                  </a:lnTo>
                  <a:lnTo>
                    <a:pt x="1375" y="1842"/>
                  </a:lnTo>
                  <a:lnTo>
                    <a:pt x="1393" y="1793"/>
                  </a:lnTo>
                  <a:lnTo>
                    <a:pt x="1406" y="1743"/>
                  </a:lnTo>
                  <a:lnTo>
                    <a:pt x="1415" y="1693"/>
                  </a:lnTo>
                  <a:lnTo>
                    <a:pt x="1419" y="1641"/>
                  </a:lnTo>
                  <a:lnTo>
                    <a:pt x="1419" y="1590"/>
                  </a:lnTo>
                  <a:lnTo>
                    <a:pt x="1415" y="1539"/>
                  </a:lnTo>
                  <a:lnTo>
                    <a:pt x="1406" y="1487"/>
                  </a:lnTo>
                  <a:lnTo>
                    <a:pt x="1393" y="1438"/>
                  </a:lnTo>
                  <a:lnTo>
                    <a:pt x="1375" y="1390"/>
                  </a:lnTo>
                  <a:lnTo>
                    <a:pt x="1352" y="1342"/>
                  </a:lnTo>
                  <a:lnTo>
                    <a:pt x="1325" y="1297"/>
                  </a:lnTo>
                  <a:lnTo>
                    <a:pt x="1294" y="1253"/>
                  </a:lnTo>
                  <a:lnTo>
                    <a:pt x="1258" y="1213"/>
                  </a:lnTo>
                  <a:lnTo>
                    <a:pt x="1218" y="1176"/>
                  </a:lnTo>
                  <a:lnTo>
                    <a:pt x="1176" y="1143"/>
                  </a:lnTo>
                  <a:lnTo>
                    <a:pt x="1132" y="1115"/>
                  </a:lnTo>
                  <a:lnTo>
                    <a:pt x="1086" y="1093"/>
                  </a:lnTo>
                  <a:lnTo>
                    <a:pt x="1039" y="1074"/>
                  </a:lnTo>
                  <a:lnTo>
                    <a:pt x="990" y="1061"/>
                  </a:lnTo>
                  <a:lnTo>
                    <a:pt x="941" y="1051"/>
                  </a:lnTo>
                  <a:lnTo>
                    <a:pt x="891" y="1046"/>
                  </a:lnTo>
                  <a:close/>
                  <a:moveTo>
                    <a:pt x="774" y="0"/>
                  </a:moveTo>
                  <a:lnTo>
                    <a:pt x="1320" y="0"/>
                  </a:lnTo>
                  <a:lnTo>
                    <a:pt x="1320" y="1046"/>
                  </a:lnTo>
                  <a:lnTo>
                    <a:pt x="1348" y="1069"/>
                  </a:lnTo>
                  <a:lnTo>
                    <a:pt x="1375" y="1094"/>
                  </a:lnTo>
                  <a:lnTo>
                    <a:pt x="1417" y="1140"/>
                  </a:lnTo>
                  <a:lnTo>
                    <a:pt x="1455" y="1191"/>
                  </a:lnTo>
                  <a:lnTo>
                    <a:pt x="1488" y="1242"/>
                  </a:lnTo>
                  <a:lnTo>
                    <a:pt x="1515" y="1297"/>
                  </a:lnTo>
                  <a:lnTo>
                    <a:pt x="1538" y="1352"/>
                  </a:lnTo>
                  <a:lnTo>
                    <a:pt x="1557" y="1410"/>
                  </a:lnTo>
                  <a:lnTo>
                    <a:pt x="1571" y="1468"/>
                  </a:lnTo>
                  <a:lnTo>
                    <a:pt x="1580" y="1528"/>
                  </a:lnTo>
                  <a:lnTo>
                    <a:pt x="1584" y="1587"/>
                  </a:lnTo>
                  <a:lnTo>
                    <a:pt x="1584" y="1647"/>
                  </a:lnTo>
                  <a:lnTo>
                    <a:pt x="1579" y="1707"/>
                  </a:lnTo>
                  <a:lnTo>
                    <a:pt x="1569" y="1766"/>
                  </a:lnTo>
                  <a:lnTo>
                    <a:pt x="1555" y="1825"/>
                  </a:lnTo>
                  <a:lnTo>
                    <a:pt x="1536" y="1881"/>
                  </a:lnTo>
                  <a:lnTo>
                    <a:pt x="1512" y="1937"/>
                  </a:lnTo>
                  <a:lnTo>
                    <a:pt x="1484" y="1992"/>
                  </a:lnTo>
                  <a:lnTo>
                    <a:pt x="1451" y="2043"/>
                  </a:lnTo>
                  <a:lnTo>
                    <a:pt x="1579" y="2171"/>
                  </a:lnTo>
                  <a:lnTo>
                    <a:pt x="1664" y="2118"/>
                  </a:lnTo>
                  <a:lnTo>
                    <a:pt x="2315" y="2786"/>
                  </a:lnTo>
                  <a:lnTo>
                    <a:pt x="2315" y="2791"/>
                  </a:lnTo>
                  <a:lnTo>
                    <a:pt x="2315" y="2800"/>
                  </a:lnTo>
                  <a:lnTo>
                    <a:pt x="2314" y="2815"/>
                  </a:lnTo>
                  <a:lnTo>
                    <a:pt x="2311" y="2835"/>
                  </a:lnTo>
                  <a:lnTo>
                    <a:pt x="2307" y="2859"/>
                  </a:lnTo>
                  <a:lnTo>
                    <a:pt x="2300" y="2884"/>
                  </a:lnTo>
                  <a:lnTo>
                    <a:pt x="2290" y="2913"/>
                  </a:lnTo>
                  <a:lnTo>
                    <a:pt x="2276" y="2943"/>
                  </a:lnTo>
                  <a:lnTo>
                    <a:pt x="2257" y="2974"/>
                  </a:lnTo>
                  <a:lnTo>
                    <a:pt x="2234" y="3005"/>
                  </a:lnTo>
                  <a:lnTo>
                    <a:pt x="2209" y="3030"/>
                  </a:lnTo>
                  <a:lnTo>
                    <a:pt x="2183" y="3050"/>
                  </a:lnTo>
                  <a:lnTo>
                    <a:pt x="2156" y="3066"/>
                  </a:lnTo>
                  <a:lnTo>
                    <a:pt x="2128" y="3078"/>
                  </a:lnTo>
                  <a:lnTo>
                    <a:pt x="2101" y="3087"/>
                  </a:lnTo>
                  <a:lnTo>
                    <a:pt x="2076" y="3095"/>
                  </a:lnTo>
                  <a:lnTo>
                    <a:pt x="2053" y="3099"/>
                  </a:lnTo>
                  <a:lnTo>
                    <a:pt x="2034" y="3102"/>
                  </a:lnTo>
                  <a:lnTo>
                    <a:pt x="2019" y="3103"/>
                  </a:lnTo>
                  <a:lnTo>
                    <a:pt x="2010" y="3103"/>
                  </a:lnTo>
                  <a:lnTo>
                    <a:pt x="2006" y="3103"/>
                  </a:lnTo>
                  <a:lnTo>
                    <a:pt x="1355" y="2435"/>
                  </a:lnTo>
                  <a:lnTo>
                    <a:pt x="1403" y="2335"/>
                  </a:lnTo>
                  <a:lnTo>
                    <a:pt x="1320" y="2252"/>
                  </a:lnTo>
                  <a:lnTo>
                    <a:pt x="1320" y="2903"/>
                  </a:lnTo>
                  <a:lnTo>
                    <a:pt x="774" y="2903"/>
                  </a:lnTo>
                  <a:lnTo>
                    <a:pt x="774" y="2345"/>
                  </a:lnTo>
                  <a:lnTo>
                    <a:pt x="715" y="2336"/>
                  </a:lnTo>
                  <a:lnTo>
                    <a:pt x="657" y="2320"/>
                  </a:lnTo>
                  <a:lnTo>
                    <a:pt x="600" y="2300"/>
                  </a:lnTo>
                  <a:lnTo>
                    <a:pt x="544" y="2274"/>
                  </a:lnTo>
                  <a:lnTo>
                    <a:pt x="544" y="2903"/>
                  </a:lnTo>
                  <a:lnTo>
                    <a:pt x="0" y="2903"/>
                  </a:lnTo>
                  <a:lnTo>
                    <a:pt x="0" y="687"/>
                  </a:lnTo>
                  <a:lnTo>
                    <a:pt x="545" y="687"/>
                  </a:lnTo>
                  <a:lnTo>
                    <a:pt x="545" y="957"/>
                  </a:lnTo>
                  <a:lnTo>
                    <a:pt x="601" y="932"/>
                  </a:lnTo>
                  <a:lnTo>
                    <a:pt x="657" y="911"/>
                  </a:lnTo>
                  <a:lnTo>
                    <a:pt x="715" y="896"/>
                  </a:lnTo>
                  <a:lnTo>
                    <a:pt x="774" y="885"/>
                  </a:lnTo>
                  <a:lnTo>
                    <a:pt x="7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6D1EE7C-F6A9-4809-A32F-EDBB9C416F34}"/>
              </a:ext>
            </a:extLst>
          </p:cNvPr>
          <p:cNvGrpSpPr/>
          <p:nvPr/>
        </p:nvGrpSpPr>
        <p:grpSpPr>
          <a:xfrm>
            <a:off x="5470594" y="5409168"/>
            <a:ext cx="363603" cy="361201"/>
            <a:chOff x="5509038" y="2829908"/>
            <a:chExt cx="376386" cy="373901"/>
          </a:xfrm>
          <a:solidFill>
            <a:srgbClr val="FFFFFF"/>
          </a:solidFill>
        </p:grpSpPr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C2044626-64EB-4A3F-BA04-8D2A23D3A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038" y="2887049"/>
              <a:ext cx="318002" cy="316760"/>
            </a:xfrm>
            <a:custGeom>
              <a:avLst/>
              <a:gdLst>
                <a:gd name="T0" fmla="*/ 910 w 2818"/>
                <a:gd name="T1" fmla="*/ 10 h 2801"/>
                <a:gd name="T2" fmla="*/ 1156 w 2818"/>
                <a:gd name="T3" fmla="*/ 65 h 2801"/>
                <a:gd name="T4" fmla="*/ 1408 w 2818"/>
                <a:gd name="T5" fmla="*/ 164 h 2801"/>
                <a:gd name="T6" fmla="*/ 1660 w 2818"/>
                <a:gd name="T7" fmla="*/ 305 h 2801"/>
                <a:gd name="T8" fmla="*/ 1667 w 2818"/>
                <a:gd name="T9" fmla="*/ 440 h 2801"/>
                <a:gd name="T10" fmla="*/ 1530 w 2818"/>
                <a:gd name="T11" fmla="*/ 624 h 2801"/>
                <a:gd name="T12" fmla="*/ 1309 w 2818"/>
                <a:gd name="T13" fmla="*/ 493 h 2801"/>
                <a:gd name="T14" fmla="*/ 1092 w 2818"/>
                <a:gd name="T15" fmla="*/ 400 h 2801"/>
                <a:gd name="T16" fmla="*/ 884 w 2818"/>
                <a:gd name="T17" fmla="*/ 348 h 2801"/>
                <a:gd name="T18" fmla="*/ 697 w 2818"/>
                <a:gd name="T19" fmla="*/ 340 h 2801"/>
                <a:gd name="T20" fmla="*/ 554 w 2818"/>
                <a:gd name="T21" fmla="*/ 372 h 2801"/>
                <a:gd name="T22" fmla="*/ 445 w 2818"/>
                <a:gd name="T23" fmla="*/ 444 h 2801"/>
                <a:gd name="T24" fmla="*/ 377 w 2818"/>
                <a:gd name="T25" fmla="*/ 547 h 2801"/>
                <a:gd name="T26" fmla="*/ 344 w 2818"/>
                <a:gd name="T27" fmla="*/ 684 h 2801"/>
                <a:gd name="T28" fmla="*/ 348 w 2818"/>
                <a:gd name="T29" fmla="*/ 849 h 2801"/>
                <a:gd name="T30" fmla="*/ 388 w 2818"/>
                <a:gd name="T31" fmla="*/ 1035 h 2801"/>
                <a:gd name="T32" fmla="*/ 465 w 2818"/>
                <a:gd name="T33" fmla="*/ 1236 h 2801"/>
                <a:gd name="T34" fmla="*/ 580 w 2818"/>
                <a:gd name="T35" fmla="*/ 1449 h 2801"/>
                <a:gd name="T36" fmla="*/ 734 w 2818"/>
                <a:gd name="T37" fmla="*/ 1665 h 2801"/>
                <a:gd name="T38" fmla="*/ 927 w 2818"/>
                <a:gd name="T39" fmla="*/ 1879 h 2801"/>
                <a:gd name="T40" fmla="*/ 1138 w 2818"/>
                <a:gd name="T41" fmla="*/ 2066 h 2801"/>
                <a:gd name="T42" fmla="*/ 1357 w 2818"/>
                <a:gd name="T43" fmla="*/ 2222 h 2801"/>
                <a:gd name="T44" fmla="*/ 1578 w 2818"/>
                <a:gd name="T45" fmla="*/ 2342 h 2801"/>
                <a:gd name="T46" fmla="*/ 1795 w 2818"/>
                <a:gd name="T47" fmla="*/ 2422 h 2801"/>
                <a:gd name="T48" fmla="*/ 2000 w 2818"/>
                <a:gd name="T49" fmla="*/ 2461 h 2801"/>
                <a:gd name="T50" fmla="*/ 2171 w 2818"/>
                <a:gd name="T51" fmla="*/ 2454 h 2801"/>
                <a:gd name="T52" fmla="*/ 2303 w 2818"/>
                <a:gd name="T53" fmla="*/ 2409 h 2801"/>
                <a:gd name="T54" fmla="*/ 2399 w 2818"/>
                <a:gd name="T55" fmla="*/ 2326 h 2801"/>
                <a:gd name="T56" fmla="*/ 2455 w 2818"/>
                <a:gd name="T57" fmla="*/ 2214 h 2801"/>
                <a:gd name="T58" fmla="*/ 2477 w 2818"/>
                <a:gd name="T59" fmla="*/ 2073 h 2801"/>
                <a:gd name="T60" fmla="*/ 2465 w 2818"/>
                <a:gd name="T61" fmla="*/ 1906 h 2801"/>
                <a:gd name="T62" fmla="*/ 2410 w 2818"/>
                <a:gd name="T63" fmla="*/ 1701 h 2801"/>
                <a:gd name="T64" fmla="*/ 2294 w 2818"/>
                <a:gd name="T65" fmla="*/ 1449 h 2801"/>
                <a:gd name="T66" fmla="*/ 2252 w 2818"/>
                <a:gd name="T67" fmla="*/ 1241 h 2801"/>
                <a:gd name="T68" fmla="*/ 2436 w 2818"/>
                <a:gd name="T69" fmla="*/ 1087 h 2801"/>
                <a:gd name="T70" fmla="*/ 2568 w 2818"/>
                <a:gd name="T71" fmla="*/ 1244 h 2801"/>
                <a:gd name="T72" fmla="*/ 2701 w 2818"/>
                <a:gd name="T73" fmla="*/ 1513 h 2801"/>
                <a:gd name="T74" fmla="*/ 2785 w 2818"/>
                <a:gd name="T75" fmla="*/ 1772 h 2801"/>
                <a:gd name="T76" fmla="*/ 2817 w 2818"/>
                <a:gd name="T77" fmla="*/ 2001 h 2801"/>
                <a:gd name="T78" fmla="*/ 2807 w 2818"/>
                <a:gd name="T79" fmla="*/ 2209 h 2801"/>
                <a:gd name="T80" fmla="*/ 2751 w 2818"/>
                <a:gd name="T81" fmla="*/ 2393 h 2801"/>
                <a:gd name="T82" fmla="*/ 2654 w 2818"/>
                <a:gd name="T83" fmla="*/ 2550 h 2801"/>
                <a:gd name="T84" fmla="*/ 2525 w 2818"/>
                <a:gd name="T85" fmla="*/ 2669 h 2801"/>
                <a:gd name="T86" fmla="*/ 2371 w 2818"/>
                <a:gd name="T87" fmla="*/ 2749 h 2801"/>
                <a:gd name="T88" fmla="*/ 2194 w 2818"/>
                <a:gd name="T89" fmla="*/ 2792 h 2801"/>
                <a:gd name="T90" fmla="*/ 1982 w 2818"/>
                <a:gd name="T91" fmla="*/ 2799 h 2801"/>
                <a:gd name="T92" fmla="*/ 1727 w 2818"/>
                <a:gd name="T93" fmla="*/ 2755 h 2801"/>
                <a:gd name="T94" fmla="*/ 1464 w 2818"/>
                <a:gd name="T95" fmla="*/ 2661 h 2801"/>
                <a:gd name="T96" fmla="*/ 1198 w 2818"/>
                <a:gd name="T97" fmla="*/ 2522 h 2801"/>
                <a:gd name="T98" fmla="*/ 936 w 2818"/>
                <a:gd name="T99" fmla="*/ 2340 h 2801"/>
                <a:gd name="T100" fmla="*/ 686 w 2818"/>
                <a:gd name="T101" fmla="*/ 2118 h 2801"/>
                <a:gd name="T102" fmla="*/ 486 w 2818"/>
                <a:gd name="T103" fmla="*/ 1897 h 2801"/>
                <a:gd name="T104" fmla="*/ 317 w 2818"/>
                <a:gd name="T105" fmla="*/ 1669 h 2801"/>
                <a:gd name="T106" fmla="*/ 184 w 2818"/>
                <a:gd name="T107" fmla="*/ 1438 h 2801"/>
                <a:gd name="T108" fmla="*/ 86 w 2818"/>
                <a:gd name="T109" fmla="*/ 1209 h 2801"/>
                <a:gd name="T110" fmla="*/ 24 w 2818"/>
                <a:gd name="T111" fmla="*/ 987 h 2801"/>
                <a:gd name="T112" fmla="*/ 0 w 2818"/>
                <a:gd name="T113" fmla="*/ 776 h 2801"/>
                <a:gd name="T114" fmla="*/ 14 w 2818"/>
                <a:gd name="T115" fmla="*/ 579 h 2801"/>
                <a:gd name="T116" fmla="*/ 68 w 2818"/>
                <a:gd name="T117" fmla="*/ 401 h 2801"/>
                <a:gd name="T118" fmla="*/ 163 w 2818"/>
                <a:gd name="T119" fmla="*/ 249 h 2801"/>
                <a:gd name="T120" fmla="*/ 292 w 2818"/>
                <a:gd name="T121" fmla="*/ 132 h 2801"/>
                <a:gd name="T122" fmla="*/ 445 w 2818"/>
                <a:gd name="T123" fmla="*/ 52 h 2801"/>
                <a:gd name="T124" fmla="*/ 623 w 2818"/>
                <a:gd name="T125" fmla="*/ 8 h 2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8" h="2801">
                  <a:moveTo>
                    <a:pt x="753" y="0"/>
                  </a:moveTo>
                  <a:lnTo>
                    <a:pt x="830" y="2"/>
                  </a:lnTo>
                  <a:lnTo>
                    <a:pt x="910" y="10"/>
                  </a:lnTo>
                  <a:lnTo>
                    <a:pt x="991" y="24"/>
                  </a:lnTo>
                  <a:lnTo>
                    <a:pt x="1073" y="41"/>
                  </a:lnTo>
                  <a:lnTo>
                    <a:pt x="1156" y="65"/>
                  </a:lnTo>
                  <a:lnTo>
                    <a:pt x="1240" y="93"/>
                  </a:lnTo>
                  <a:lnTo>
                    <a:pt x="1323" y="127"/>
                  </a:lnTo>
                  <a:lnTo>
                    <a:pt x="1408" y="164"/>
                  </a:lnTo>
                  <a:lnTo>
                    <a:pt x="1492" y="207"/>
                  </a:lnTo>
                  <a:lnTo>
                    <a:pt x="1577" y="254"/>
                  </a:lnTo>
                  <a:lnTo>
                    <a:pt x="1660" y="305"/>
                  </a:lnTo>
                  <a:lnTo>
                    <a:pt x="1744" y="360"/>
                  </a:lnTo>
                  <a:lnTo>
                    <a:pt x="1724" y="379"/>
                  </a:lnTo>
                  <a:lnTo>
                    <a:pt x="1667" y="440"/>
                  </a:lnTo>
                  <a:lnTo>
                    <a:pt x="1615" y="500"/>
                  </a:lnTo>
                  <a:lnTo>
                    <a:pt x="1570" y="563"/>
                  </a:lnTo>
                  <a:lnTo>
                    <a:pt x="1530" y="624"/>
                  </a:lnTo>
                  <a:lnTo>
                    <a:pt x="1456" y="576"/>
                  </a:lnTo>
                  <a:lnTo>
                    <a:pt x="1383" y="532"/>
                  </a:lnTo>
                  <a:lnTo>
                    <a:pt x="1309" y="493"/>
                  </a:lnTo>
                  <a:lnTo>
                    <a:pt x="1236" y="457"/>
                  </a:lnTo>
                  <a:lnTo>
                    <a:pt x="1163" y="426"/>
                  </a:lnTo>
                  <a:lnTo>
                    <a:pt x="1092" y="400"/>
                  </a:lnTo>
                  <a:lnTo>
                    <a:pt x="1021" y="378"/>
                  </a:lnTo>
                  <a:lnTo>
                    <a:pt x="952" y="361"/>
                  </a:lnTo>
                  <a:lnTo>
                    <a:pt x="884" y="348"/>
                  </a:lnTo>
                  <a:lnTo>
                    <a:pt x="817" y="340"/>
                  </a:lnTo>
                  <a:lnTo>
                    <a:pt x="753" y="338"/>
                  </a:lnTo>
                  <a:lnTo>
                    <a:pt x="697" y="340"/>
                  </a:lnTo>
                  <a:lnTo>
                    <a:pt x="646" y="346"/>
                  </a:lnTo>
                  <a:lnTo>
                    <a:pt x="598" y="358"/>
                  </a:lnTo>
                  <a:lnTo>
                    <a:pt x="554" y="372"/>
                  </a:lnTo>
                  <a:lnTo>
                    <a:pt x="514" y="392"/>
                  </a:lnTo>
                  <a:lnTo>
                    <a:pt x="477" y="416"/>
                  </a:lnTo>
                  <a:lnTo>
                    <a:pt x="445" y="444"/>
                  </a:lnTo>
                  <a:lnTo>
                    <a:pt x="419" y="474"/>
                  </a:lnTo>
                  <a:lnTo>
                    <a:pt x="396" y="508"/>
                  </a:lnTo>
                  <a:lnTo>
                    <a:pt x="377" y="547"/>
                  </a:lnTo>
                  <a:lnTo>
                    <a:pt x="362" y="590"/>
                  </a:lnTo>
                  <a:lnTo>
                    <a:pt x="352" y="635"/>
                  </a:lnTo>
                  <a:lnTo>
                    <a:pt x="344" y="684"/>
                  </a:lnTo>
                  <a:lnTo>
                    <a:pt x="341" y="736"/>
                  </a:lnTo>
                  <a:lnTo>
                    <a:pt x="343" y="791"/>
                  </a:lnTo>
                  <a:lnTo>
                    <a:pt x="348" y="849"/>
                  </a:lnTo>
                  <a:lnTo>
                    <a:pt x="357" y="908"/>
                  </a:lnTo>
                  <a:lnTo>
                    <a:pt x="371" y="970"/>
                  </a:lnTo>
                  <a:lnTo>
                    <a:pt x="388" y="1035"/>
                  </a:lnTo>
                  <a:lnTo>
                    <a:pt x="409" y="1100"/>
                  </a:lnTo>
                  <a:lnTo>
                    <a:pt x="436" y="1168"/>
                  </a:lnTo>
                  <a:lnTo>
                    <a:pt x="465" y="1236"/>
                  </a:lnTo>
                  <a:lnTo>
                    <a:pt x="499" y="1306"/>
                  </a:lnTo>
                  <a:lnTo>
                    <a:pt x="538" y="1377"/>
                  </a:lnTo>
                  <a:lnTo>
                    <a:pt x="580" y="1449"/>
                  </a:lnTo>
                  <a:lnTo>
                    <a:pt x="627" y="1520"/>
                  </a:lnTo>
                  <a:lnTo>
                    <a:pt x="678" y="1592"/>
                  </a:lnTo>
                  <a:lnTo>
                    <a:pt x="734" y="1665"/>
                  </a:lnTo>
                  <a:lnTo>
                    <a:pt x="794" y="1737"/>
                  </a:lnTo>
                  <a:lnTo>
                    <a:pt x="859" y="1807"/>
                  </a:lnTo>
                  <a:lnTo>
                    <a:pt x="927" y="1879"/>
                  </a:lnTo>
                  <a:lnTo>
                    <a:pt x="996" y="1945"/>
                  </a:lnTo>
                  <a:lnTo>
                    <a:pt x="1066" y="2007"/>
                  </a:lnTo>
                  <a:lnTo>
                    <a:pt x="1138" y="2066"/>
                  </a:lnTo>
                  <a:lnTo>
                    <a:pt x="1210" y="2123"/>
                  </a:lnTo>
                  <a:lnTo>
                    <a:pt x="1284" y="2173"/>
                  </a:lnTo>
                  <a:lnTo>
                    <a:pt x="1357" y="2222"/>
                  </a:lnTo>
                  <a:lnTo>
                    <a:pt x="1431" y="2266"/>
                  </a:lnTo>
                  <a:lnTo>
                    <a:pt x="1504" y="2306"/>
                  </a:lnTo>
                  <a:lnTo>
                    <a:pt x="1578" y="2342"/>
                  </a:lnTo>
                  <a:lnTo>
                    <a:pt x="1651" y="2373"/>
                  </a:lnTo>
                  <a:lnTo>
                    <a:pt x="1723" y="2400"/>
                  </a:lnTo>
                  <a:lnTo>
                    <a:pt x="1795" y="2422"/>
                  </a:lnTo>
                  <a:lnTo>
                    <a:pt x="1865" y="2440"/>
                  </a:lnTo>
                  <a:lnTo>
                    <a:pt x="1933" y="2452"/>
                  </a:lnTo>
                  <a:lnTo>
                    <a:pt x="2000" y="2461"/>
                  </a:lnTo>
                  <a:lnTo>
                    <a:pt x="2065" y="2463"/>
                  </a:lnTo>
                  <a:lnTo>
                    <a:pt x="2119" y="2461"/>
                  </a:lnTo>
                  <a:lnTo>
                    <a:pt x="2171" y="2454"/>
                  </a:lnTo>
                  <a:lnTo>
                    <a:pt x="2220" y="2443"/>
                  </a:lnTo>
                  <a:lnTo>
                    <a:pt x="2264" y="2428"/>
                  </a:lnTo>
                  <a:lnTo>
                    <a:pt x="2303" y="2409"/>
                  </a:lnTo>
                  <a:lnTo>
                    <a:pt x="2340" y="2385"/>
                  </a:lnTo>
                  <a:lnTo>
                    <a:pt x="2371" y="2357"/>
                  </a:lnTo>
                  <a:lnTo>
                    <a:pt x="2399" y="2326"/>
                  </a:lnTo>
                  <a:lnTo>
                    <a:pt x="2421" y="2293"/>
                  </a:lnTo>
                  <a:lnTo>
                    <a:pt x="2439" y="2256"/>
                  </a:lnTo>
                  <a:lnTo>
                    <a:pt x="2455" y="2214"/>
                  </a:lnTo>
                  <a:lnTo>
                    <a:pt x="2467" y="2170"/>
                  </a:lnTo>
                  <a:lnTo>
                    <a:pt x="2474" y="2123"/>
                  </a:lnTo>
                  <a:lnTo>
                    <a:pt x="2477" y="2073"/>
                  </a:lnTo>
                  <a:lnTo>
                    <a:pt x="2477" y="2020"/>
                  </a:lnTo>
                  <a:lnTo>
                    <a:pt x="2473" y="1964"/>
                  </a:lnTo>
                  <a:lnTo>
                    <a:pt x="2465" y="1906"/>
                  </a:lnTo>
                  <a:lnTo>
                    <a:pt x="2453" y="1847"/>
                  </a:lnTo>
                  <a:lnTo>
                    <a:pt x="2436" y="1785"/>
                  </a:lnTo>
                  <a:lnTo>
                    <a:pt x="2410" y="1701"/>
                  </a:lnTo>
                  <a:lnTo>
                    <a:pt x="2377" y="1618"/>
                  </a:lnTo>
                  <a:lnTo>
                    <a:pt x="2338" y="1533"/>
                  </a:lnTo>
                  <a:lnTo>
                    <a:pt x="2294" y="1449"/>
                  </a:lnTo>
                  <a:lnTo>
                    <a:pt x="2245" y="1364"/>
                  </a:lnTo>
                  <a:lnTo>
                    <a:pt x="2190" y="1280"/>
                  </a:lnTo>
                  <a:lnTo>
                    <a:pt x="2252" y="1241"/>
                  </a:lnTo>
                  <a:lnTo>
                    <a:pt x="2314" y="1195"/>
                  </a:lnTo>
                  <a:lnTo>
                    <a:pt x="2376" y="1144"/>
                  </a:lnTo>
                  <a:lnTo>
                    <a:pt x="2436" y="1087"/>
                  </a:lnTo>
                  <a:lnTo>
                    <a:pt x="2455" y="1068"/>
                  </a:lnTo>
                  <a:lnTo>
                    <a:pt x="2514" y="1155"/>
                  </a:lnTo>
                  <a:lnTo>
                    <a:pt x="2568" y="1244"/>
                  </a:lnTo>
                  <a:lnTo>
                    <a:pt x="2617" y="1333"/>
                  </a:lnTo>
                  <a:lnTo>
                    <a:pt x="2662" y="1424"/>
                  </a:lnTo>
                  <a:lnTo>
                    <a:pt x="2701" y="1513"/>
                  </a:lnTo>
                  <a:lnTo>
                    <a:pt x="2736" y="1603"/>
                  </a:lnTo>
                  <a:lnTo>
                    <a:pt x="2764" y="1692"/>
                  </a:lnTo>
                  <a:lnTo>
                    <a:pt x="2785" y="1772"/>
                  </a:lnTo>
                  <a:lnTo>
                    <a:pt x="2801" y="1850"/>
                  </a:lnTo>
                  <a:lnTo>
                    <a:pt x="2812" y="1927"/>
                  </a:lnTo>
                  <a:lnTo>
                    <a:pt x="2817" y="2001"/>
                  </a:lnTo>
                  <a:lnTo>
                    <a:pt x="2818" y="2073"/>
                  </a:lnTo>
                  <a:lnTo>
                    <a:pt x="2815" y="2142"/>
                  </a:lnTo>
                  <a:lnTo>
                    <a:pt x="2807" y="2209"/>
                  </a:lnTo>
                  <a:lnTo>
                    <a:pt x="2793" y="2273"/>
                  </a:lnTo>
                  <a:lnTo>
                    <a:pt x="2774" y="2335"/>
                  </a:lnTo>
                  <a:lnTo>
                    <a:pt x="2751" y="2393"/>
                  </a:lnTo>
                  <a:lnTo>
                    <a:pt x="2724" y="2449"/>
                  </a:lnTo>
                  <a:lnTo>
                    <a:pt x="2692" y="2501"/>
                  </a:lnTo>
                  <a:lnTo>
                    <a:pt x="2654" y="2550"/>
                  </a:lnTo>
                  <a:lnTo>
                    <a:pt x="2612" y="2596"/>
                  </a:lnTo>
                  <a:lnTo>
                    <a:pt x="2570" y="2634"/>
                  </a:lnTo>
                  <a:lnTo>
                    <a:pt x="2525" y="2669"/>
                  </a:lnTo>
                  <a:lnTo>
                    <a:pt x="2477" y="2700"/>
                  </a:lnTo>
                  <a:lnTo>
                    <a:pt x="2426" y="2726"/>
                  </a:lnTo>
                  <a:lnTo>
                    <a:pt x="2371" y="2749"/>
                  </a:lnTo>
                  <a:lnTo>
                    <a:pt x="2315" y="2767"/>
                  </a:lnTo>
                  <a:lnTo>
                    <a:pt x="2256" y="2782"/>
                  </a:lnTo>
                  <a:lnTo>
                    <a:pt x="2194" y="2792"/>
                  </a:lnTo>
                  <a:lnTo>
                    <a:pt x="2131" y="2799"/>
                  </a:lnTo>
                  <a:lnTo>
                    <a:pt x="2065" y="2801"/>
                  </a:lnTo>
                  <a:lnTo>
                    <a:pt x="1982" y="2799"/>
                  </a:lnTo>
                  <a:lnTo>
                    <a:pt x="1898" y="2789"/>
                  </a:lnTo>
                  <a:lnTo>
                    <a:pt x="1813" y="2775"/>
                  </a:lnTo>
                  <a:lnTo>
                    <a:pt x="1727" y="2755"/>
                  </a:lnTo>
                  <a:lnTo>
                    <a:pt x="1640" y="2729"/>
                  </a:lnTo>
                  <a:lnTo>
                    <a:pt x="1552" y="2698"/>
                  </a:lnTo>
                  <a:lnTo>
                    <a:pt x="1464" y="2661"/>
                  </a:lnTo>
                  <a:lnTo>
                    <a:pt x="1375" y="2620"/>
                  </a:lnTo>
                  <a:lnTo>
                    <a:pt x="1286" y="2574"/>
                  </a:lnTo>
                  <a:lnTo>
                    <a:pt x="1198" y="2522"/>
                  </a:lnTo>
                  <a:lnTo>
                    <a:pt x="1110" y="2466"/>
                  </a:lnTo>
                  <a:lnTo>
                    <a:pt x="1022" y="2405"/>
                  </a:lnTo>
                  <a:lnTo>
                    <a:pt x="936" y="2340"/>
                  </a:lnTo>
                  <a:lnTo>
                    <a:pt x="851" y="2270"/>
                  </a:lnTo>
                  <a:lnTo>
                    <a:pt x="767" y="2196"/>
                  </a:lnTo>
                  <a:lnTo>
                    <a:pt x="686" y="2118"/>
                  </a:lnTo>
                  <a:lnTo>
                    <a:pt x="616" y="2046"/>
                  </a:lnTo>
                  <a:lnTo>
                    <a:pt x="549" y="1972"/>
                  </a:lnTo>
                  <a:lnTo>
                    <a:pt x="486" y="1897"/>
                  </a:lnTo>
                  <a:lnTo>
                    <a:pt x="426" y="1822"/>
                  </a:lnTo>
                  <a:lnTo>
                    <a:pt x="370" y="1746"/>
                  </a:lnTo>
                  <a:lnTo>
                    <a:pt x="317" y="1669"/>
                  </a:lnTo>
                  <a:lnTo>
                    <a:pt x="269" y="1592"/>
                  </a:lnTo>
                  <a:lnTo>
                    <a:pt x="225" y="1515"/>
                  </a:lnTo>
                  <a:lnTo>
                    <a:pt x="184" y="1438"/>
                  </a:lnTo>
                  <a:lnTo>
                    <a:pt x="148" y="1362"/>
                  </a:lnTo>
                  <a:lnTo>
                    <a:pt x="114" y="1285"/>
                  </a:lnTo>
                  <a:lnTo>
                    <a:pt x="86" y="1209"/>
                  </a:lnTo>
                  <a:lnTo>
                    <a:pt x="61" y="1135"/>
                  </a:lnTo>
                  <a:lnTo>
                    <a:pt x="41" y="1061"/>
                  </a:lnTo>
                  <a:lnTo>
                    <a:pt x="24" y="987"/>
                  </a:lnTo>
                  <a:lnTo>
                    <a:pt x="12" y="915"/>
                  </a:lnTo>
                  <a:lnTo>
                    <a:pt x="3" y="844"/>
                  </a:lnTo>
                  <a:lnTo>
                    <a:pt x="0" y="776"/>
                  </a:lnTo>
                  <a:lnTo>
                    <a:pt x="0" y="708"/>
                  </a:lnTo>
                  <a:lnTo>
                    <a:pt x="5" y="643"/>
                  </a:lnTo>
                  <a:lnTo>
                    <a:pt x="14" y="579"/>
                  </a:lnTo>
                  <a:lnTo>
                    <a:pt x="27" y="518"/>
                  </a:lnTo>
                  <a:lnTo>
                    <a:pt x="46" y="459"/>
                  </a:lnTo>
                  <a:lnTo>
                    <a:pt x="68" y="401"/>
                  </a:lnTo>
                  <a:lnTo>
                    <a:pt x="95" y="348"/>
                  </a:lnTo>
                  <a:lnTo>
                    <a:pt x="127" y="297"/>
                  </a:lnTo>
                  <a:lnTo>
                    <a:pt x="163" y="249"/>
                  </a:lnTo>
                  <a:lnTo>
                    <a:pt x="204" y="205"/>
                  </a:lnTo>
                  <a:lnTo>
                    <a:pt x="247" y="166"/>
                  </a:lnTo>
                  <a:lnTo>
                    <a:pt x="292" y="132"/>
                  </a:lnTo>
                  <a:lnTo>
                    <a:pt x="340" y="101"/>
                  </a:lnTo>
                  <a:lnTo>
                    <a:pt x="392" y="75"/>
                  </a:lnTo>
                  <a:lnTo>
                    <a:pt x="445" y="52"/>
                  </a:lnTo>
                  <a:lnTo>
                    <a:pt x="501" y="33"/>
                  </a:lnTo>
                  <a:lnTo>
                    <a:pt x="561" y="19"/>
                  </a:lnTo>
                  <a:lnTo>
                    <a:pt x="623" y="8"/>
                  </a:lnTo>
                  <a:lnTo>
                    <a:pt x="687" y="2"/>
                  </a:lnTo>
                  <a:lnTo>
                    <a:pt x="7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D836D553-71DC-421A-A192-0D36FFF2D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781" y="2954127"/>
              <a:ext cx="170181" cy="168938"/>
            </a:xfrm>
            <a:custGeom>
              <a:avLst/>
              <a:gdLst>
                <a:gd name="T0" fmla="*/ 370 w 1504"/>
                <a:gd name="T1" fmla="*/ 2 h 1493"/>
                <a:gd name="T2" fmla="*/ 469 w 1504"/>
                <a:gd name="T3" fmla="*/ 22 h 1493"/>
                <a:gd name="T4" fmla="*/ 576 w 1504"/>
                <a:gd name="T5" fmla="*/ 60 h 1493"/>
                <a:gd name="T6" fmla="*/ 688 w 1504"/>
                <a:gd name="T7" fmla="*/ 115 h 1493"/>
                <a:gd name="T8" fmla="*/ 717 w 1504"/>
                <a:gd name="T9" fmla="*/ 206 h 1493"/>
                <a:gd name="T10" fmla="*/ 674 w 1504"/>
                <a:gd name="T11" fmla="*/ 315 h 1493"/>
                <a:gd name="T12" fmla="*/ 644 w 1504"/>
                <a:gd name="T13" fmla="*/ 413 h 1493"/>
                <a:gd name="T14" fmla="*/ 624 w 1504"/>
                <a:gd name="T15" fmla="*/ 497 h 1493"/>
                <a:gd name="T16" fmla="*/ 614 w 1504"/>
                <a:gd name="T17" fmla="*/ 562 h 1493"/>
                <a:gd name="T18" fmla="*/ 608 w 1504"/>
                <a:gd name="T19" fmla="*/ 606 h 1493"/>
                <a:gd name="T20" fmla="*/ 606 w 1504"/>
                <a:gd name="T21" fmla="*/ 626 h 1493"/>
                <a:gd name="T22" fmla="*/ 614 w 1504"/>
                <a:gd name="T23" fmla="*/ 695 h 1493"/>
                <a:gd name="T24" fmla="*/ 639 w 1504"/>
                <a:gd name="T25" fmla="*/ 761 h 1493"/>
                <a:gd name="T26" fmla="*/ 682 w 1504"/>
                <a:gd name="T27" fmla="*/ 816 h 1493"/>
                <a:gd name="T28" fmla="*/ 737 w 1504"/>
                <a:gd name="T29" fmla="*/ 859 h 1493"/>
                <a:gd name="T30" fmla="*/ 802 w 1504"/>
                <a:gd name="T31" fmla="*/ 884 h 1493"/>
                <a:gd name="T32" fmla="*/ 872 w 1504"/>
                <a:gd name="T33" fmla="*/ 890 h 1493"/>
                <a:gd name="T34" fmla="*/ 892 w 1504"/>
                <a:gd name="T35" fmla="*/ 889 h 1493"/>
                <a:gd name="T36" fmla="*/ 937 w 1504"/>
                <a:gd name="T37" fmla="*/ 884 h 1493"/>
                <a:gd name="T38" fmla="*/ 1003 w 1504"/>
                <a:gd name="T39" fmla="*/ 872 h 1493"/>
                <a:gd name="T40" fmla="*/ 1088 w 1504"/>
                <a:gd name="T41" fmla="*/ 853 h 1493"/>
                <a:gd name="T42" fmla="*/ 1186 w 1504"/>
                <a:gd name="T43" fmla="*/ 823 h 1493"/>
                <a:gd name="T44" fmla="*/ 1296 w 1504"/>
                <a:gd name="T45" fmla="*/ 780 h 1493"/>
                <a:gd name="T46" fmla="*/ 1386 w 1504"/>
                <a:gd name="T47" fmla="*/ 807 h 1493"/>
                <a:gd name="T48" fmla="*/ 1440 w 1504"/>
                <a:gd name="T49" fmla="*/ 911 h 1493"/>
                <a:gd name="T50" fmla="*/ 1477 w 1504"/>
                <a:gd name="T51" fmla="*/ 1011 h 1493"/>
                <a:gd name="T52" fmla="*/ 1497 w 1504"/>
                <a:gd name="T53" fmla="*/ 1098 h 1493"/>
                <a:gd name="T54" fmla="*/ 1504 w 1504"/>
                <a:gd name="T55" fmla="*/ 1175 h 1493"/>
                <a:gd name="T56" fmla="*/ 1497 w 1504"/>
                <a:gd name="T57" fmla="*/ 1240 h 1493"/>
                <a:gd name="T58" fmla="*/ 1483 w 1504"/>
                <a:gd name="T59" fmla="*/ 1295 h 1493"/>
                <a:gd name="T60" fmla="*/ 1463 w 1504"/>
                <a:gd name="T61" fmla="*/ 1340 h 1493"/>
                <a:gd name="T62" fmla="*/ 1439 w 1504"/>
                <a:gd name="T63" fmla="*/ 1377 h 1493"/>
                <a:gd name="T64" fmla="*/ 1414 w 1504"/>
                <a:gd name="T65" fmla="*/ 1405 h 1493"/>
                <a:gd name="T66" fmla="*/ 1382 w 1504"/>
                <a:gd name="T67" fmla="*/ 1432 h 1493"/>
                <a:gd name="T68" fmla="*/ 1339 w 1504"/>
                <a:gd name="T69" fmla="*/ 1458 h 1493"/>
                <a:gd name="T70" fmla="*/ 1285 w 1504"/>
                <a:gd name="T71" fmla="*/ 1479 h 1493"/>
                <a:gd name="T72" fmla="*/ 1219 w 1504"/>
                <a:gd name="T73" fmla="*/ 1491 h 1493"/>
                <a:gd name="T74" fmla="*/ 1134 w 1504"/>
                <a:gd name="T75" fmla="*/ 1491 h 1493"/>
                <a:gd name="T76" fmla="*/ 1036 w 1504"/>
                <a:gd name="T77" fmla="*/ 1471 h 1493"/>
                <a:gd name="T78" fmla="*/ 930 w 1504"/>
                <a:gd name="T79" fmla="*/ 1435 h 1493"/>
                <a:gd name="T80" fmla="*/ 819 w 1504"/>
                <a:gd name="T81" fmla="*/ 1381 h 1493"/>
                <a:gd name="T82" fmla="*/ 706 w 1504"/>
                <a:gd name="T83" fmla="*/ 1311 h 1493"/>
                <a:gd name="T84" fmla="*/ 591 w 1504"/>
                <a:gd name="T85" fmla="*/ 1227 h 1493"/>
                <a:gd name="T86" fmla="*/ 477 w 1504"/>
                <a:gd name="T87" fmla="*/ 1129 h 1493"/>
                <a:gd name="T88" fmla="*/ 362 w 1504"/>
                <a:gd name="T89" fmla="*/ 1015 h 1493"/>
                <a:gd name="T90" fmla="*/ 257 w 1504"/>
                <a:gd name="T91" fmla="*/ 892 h 1493"/>
                <a:gd name="T92" fmla="*/ 166 w 1504"/>
                <a:gd name="T93" fmla="*/ 766 h 1493"/>
                <a:gd name="T94" fmla="*/ 93 w 1504"/>
                <a:gd name="T95" fmla="*/ 642 h 1493"/>
                <a:gd name="T96" fmla="*/ 43 w 1504"/>
                <a:gd name="T97" fmla="*/ 531 h 1493"/>
                <a:gd name="T98" fmla="*/ 15 w 1504"/>
                <a:gd name="T99" fmla="*/ 437 h 1493"/>
                <a:gd name="T100" fmla="*/ 1 w 1504"/>
                <a:gd name="T101" fmla="*/ 355 h 1493"/>
                <a:gd name="T102" fmla="*/ 2 w 1504"/>
                <a:gd name="T103" fmla="*/ 285 h 1493"/>
                <a:gd name="T104" fmla="*/ 13 w 1504"/>
                <a:gd name="T105" fmla="*/ 224 h 1493"/>
                <a:gd name="T106" fmla="*/ 31 w 1504"/>
                <a:gd name="T107" fmla="*/ 173 h 1493"/>
                <a:gd name="T108" fmla="*/ 53 w 1504"/>
                <a:gd name="T109" fmla="*/ 133 h 1493"/>
                <a:gd name="T110" fmla="*/ 78 w 1504"/>
                <a:gd name="T111" fmla="*/ 102 h 1493"/>
                <a:gd name="T112" fmla="*/ 105 w 1504"/>
                <a:gd name="T113" fmla="*/ 75 h 1493"/>
                <a:gd name="T114" fmla="*/ 142 w 1504"/>
                <a:gd name="T115" fmla="*/ 48 h 1493"/>
                <a:gd name="T116" fmla="*/ 190 w 1504"/>
                <a:gd name="T117" fmla="*/ 24 h 1493"/>
                <a:gd name="T118" fmla="*/ 250 w 1504"/>
                <a:gd name="T119" fmla="*/ 6 h 1493"/>
                <a:gd name="T120" fmla="*/ 323 w 1504"/>
                <a:gd name="T121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4" h="1493">
                  <a:moveTo>
                    <a:pt x="323" y="0"/>
                  </a:moveTo>
                  <a:lnTo>
                    <a:pt x="370" y="2"/>
                  </a:lnTo>
                  <a:lnTo>
                    <a:pt x="418" y="10"/>
                  </a:lnTo>
                  <a:lnTo>
                    <a:pt x="469" y="22"/>
                  </a:lnTo>
                  <a:lnTo>
                    <a:pt x="522" y="39"/>
                  </a:lnTo>
                  <a:lnTo>
                    <a:pt x="576" y="60"/>
                  </a:lnTo>
                  <a:lnTo>
                    <a:pt x="631" y="86"/>
                  </a:lnTo>
                  <a:lnTo>
                    <a:pt x="688" y="115"/>
                  </a:lnTo>
                  <a:lnTo>
                    <a:pt x="745" y="148"/>
                  </a:lnTo>
                  <a:lnTo>
                    <a:pt x="717" y="206"/>
                  </a:lnTo>
                  <a:lnTo>
                    <a:pt x="694" y="262"/>
                  </a:lnTo>
                  <a:lnTo>
                    <a:pt x="674" y="315"/>
                  </a:lnTo>
                  <a:lnTo>
                    <a:pt x="658" y="366"/>
                  </a:lnTo>
                  <a:lnTo>
                    <a:pt x="644" y="413"/>
                  </a:lnTo>
                  <a:lnTo>
                    <a:pt x="634" y="456"/>
                  </a:lnTo>
                  <a:lnTo>
                    <a:pt x="624" y="497"/>
                  </a:lnTo>
                  <a:lnTo>
                    <a:pt x="618" y="531"/>
                  </a:lnTo>
                  <a:lnTo>
                    <a:pt x="614" y="562"/>
                  </a:lnTo>
                  <a:lnTo>
                    <a:pt x="611" y="587"/>
                  </a:lnTo>
                  <a:lnTo>
                    <a:pt x="608" y="606"/>
                  </a:lnTo>
                  <a:lnTo>
                    <a:pt x="607" y="620"/>
                  </a:lnTo>
                  <a:lnTo>
                    <a:pt x="606" y="626"/>
                  </a:lnTo>
                  <a:lnTo>
                    <a:pt x="607" y="661"/>
                  </a:lnTo>
                  <a:lnTo>
                    <a:pt x="614" y="695"/>
                  </a:lnTo>
                  <a:lnTo>
                    <a:pt x="624" y="729"/>
                  </a:lnTo>
                  <a:lnTo>
                    <a:pt x="639" y="761"/>
                  </a:lnTo>
                  <a:lnTo>
                    <a:pt x="658" y="790"/>
                  </a:lnTo>
                  <a:lnTo>
                    <a:pt x="682" y="816"/>
                  </a:lnTo>
                  <a:lnTo>
                    <a:pt x="708" y="839"/>
                  </a:lnTo>
                  <a:lnTo>
                    <a:pt x="737" y="859"/>
                  </a:lnTo>
                  <a:lnTo>
                    <a:pt x="769" y="873"/>
                  </a:lnTo>
                  <a:lnTo>
                    <a:pt x="802" y="884"/>
                  </a:lnTo>
                  <a:lnTo>
                    <a:pt x="838" y="890"/>
                  </a:lnTo>
                  <a:lnTo>
                    <a:pt x="872" y="890"/>
                  </a:lnTo>
                  <a:lnTo>
                    <a:pt x="880" y="890"/>
                  </a:lnTo>
                  <a:lnTo>
                    <a:pt x="892" y="889"/>
                  </a:lnTo>
                  <a:lnTo>
                    <a:pt x="912" y="887"/>
                  </a:lnTo>
                  <a:lnTo>
                    <a:pt x="937" y="884"/>
                  </a:lnTo>
                  <a:lnTo>
                    <a:pt x="968" y="880"/>
                  </a:lnTo>
                  <a:lnTo>
                    <a:pt x="1003" y="872"/>
                  </a:lnTo>
                  <a:lnTo>
                    <a:pt x="1044" y="864"/>
                  </a:lnTo>
                  <a:lnTo>
                    <a:pt x="1088" y="853"/>
                  </a:lnTo>
                  <a:lnTo>
                    <a:pt x="1136" y="839"/>
                  </a:lnTo>
                  <a:lnTo>
                    <a:pt x="1186" y="823"/>
                  </a:lnTo>
                  <a:lnTo>
                    <a:pt x="1241" y="804"/>
                  </a:lnTo>
                  <a:lnTo>
                    <a:pt x="1296" y="780"/>
                  </a:lnTo>
                  <a:lnTo>
                    <a:pt x="1355" y="753"/>
                  </a:lnTo>
                  <a:lnTo>
                    <a:pt x="1386" y="807"/>
                  </a:lnTo>
                  <a:lnTo>
                    <a:pt x="1415" y="859"/>
                  </a:lnTo>
                  <a:lnTo>
                    <a:pt x="1440" y="911"/>
                  </a:lnTo>
                  <a:lnTo>
                    <a:pt x="1461" y="962"/>
                  </a:lnTo>
                  <a:lnTo>
                    <a:pt x="1477" y="1011"/>
                  </a:lnTo>
                  <a:lnTo>
                    <a:pt x="1489" y="1056"/>
                  </a:lnTo>
                  <a:lnTo>
                    <a:pt x="1497" y="1098"/>
                  </a:lnTo>
                  <a:lnTo>
                    <a:pt x="1502" y="1137"/>
                  </a:lnTo>
                  <a:lnTo>
                    <a:pt x="1504" y="1175"/>
                  </a:lnTo>
                  <a:lnTo>
                    <a:pt x="1502" y="1208"/>
                  </a:lnTo>
                  <a:lnTo>
                    <a:pt x="1497" y="1240"/>
                  </a:lnTo>
                  <a:lnTo>
                    <a:pt x="1491" y="1269"/>
                  </a:lnTo>
                  <a:lnTo>
                    <a:pt x="1483" y="1295"/>
                  </a:lnTo>
                  <a:lnTo>
                    <a:pt x="1473" y="1318"/>
                  </a:lnTo>
                  <a:lnTo>
                    <a:pt x="1463" y="1340"/>
                  </a:lnTo>
                  <a:lnTo>
                    <a:pt x="1450" y="1360"/>
                  </a:lnTo>
                  <a:lnTo>
                    <a:pt x="1439" y="1377"/>
                  </a:lnTo>
                  <a:lnTo>
                    <a:pt x="1426" y="1391"/>
                  </a:lnTo>
                  <a:lnTo>
                    <a:pt x="1414" y="1405"/>
                  </a:lnTo>
                  <a:lnTo>
                    <a:pt x="1399" y="1418"/>
                  </a:lnTo>
                  <a:lnTo>
                    <a:pt x="1382" y="1432"/>
                  </a:lnTo>
                  <a:lnTo>
                    <a:pt x="1361" y="1445"/>
                  </a:lnTo>
                  <a:lnTo>
                    <a:pt x="1339" y="1458"/>
                  </a:lnTo>
                  <a:lnTo>
                    <a:pt x="1313" y="1469"/>
                  </a:lnTo>
                  <a:lnTo>
                    <a:pt x="1285" y="1479"/>
                  </a:lnTo>
                  <a:lnTo>
                    <a:pt x="1253" y="1487"/>
                  </a:lnTo>
                  <a:lnTo>
                    <a:pt x="1219" y="1491"/>
                  </a:lnTo>
                  <a:lnTo>
                    <a:pt x="1180" y="1493"/>
                  </a:lnTo>
                  <a:lnTo>
                    <a:pt x="1134" y="1491"/>
                  </a:lnTo>
                  <a:lnTo>
                    <a:pt x="1086" y="1484"/>
                  </a:lnTo>
                  <a:lnTo>
                    <a:pt x="1036" y="1471"/>
                  </a:lnTo>
                  <a:lnTo>
                    <a:pt x="983" y="1456"/>
                  </a:lnTo>
                  <a:lnTo>
                    <a:pt x="930" y="1435"/>
                  </a:lnTo>
                  <a:lnTo>
                    <a:pt x="875" y="1410"/>
                  </a:lnTo>
                  <a:lnTo>
                    <a:pt x="819" y="1381"/>
                  </a:lnTo>
                  <a:lnTo>
                    <a:pt x="762" y="1348"/>
                  </a:lnTo>
                  <a:lnTo>
                    <a:pt x="706" y="1311"/>
                  </a:lnTo>
                  <a:lnTo>
                    <a:pt x="648" y="1271"/>
                  </a:lnTo>
                  <a:lnTo>
                    <a:pt x="591" y="1227"/>
                  </a:lnTo>
                  <a:lnTo>
                    <a:pt x="533" y="1180"/>
                  </a:lnTo>
                  <a:lnTo>
                    <a:pt x="477" y="1129"/>
                  </a:lnTo>
                  <a:lnTo>
                    <a:pt x="421" y="1075"/>
                  </a:lnTo>
                  <a:lnTo>
                    <a:pt x="362" y="1015"/>
                  </a:lnTo>
                  <a:lnTo>
                    <a:pt x="308" y="954"/>
                  </a:lnTo>
                  <a:lnTo>
                    <a:pt x="257" y="892"/>
                  </a:lnTo>
                  <a:lnTo>
                    <a:pt x="210" y="830"/>
                  </a:lnTo>
                  <a:lnTo>
                    <a:pt x="166" y="766"/>
                  </a:lnTo>
                  <a:lnTo>
                    <a:pt x="127" y="705"/>
                  </a:lnTo>
                  <a:lnTo>
                    <a:pt x="93" y="642"/>
                  </a:lnTo>
                  <a:lnTo>
                    <a:pt x="64" y="582"/>
                  </a:lnTo>
                  <a:lnTo>
                    <a:pt x="43" y="531"/>
                  </a:lnTo>
                  <a:lnTo>
                    <a:pt x="26" y="482"/>
                  </a:lnTo>
                  <a:lnTo>
                    <a:pt x="15" y="437"/>
                  </a:lnTo>
                  <a:lnTo>
                    <a:pt x="6" y="395"/>
                  </a:lnTo>
                  <a:lnTo>
                    <a:pt x="1" y="355"/>
                  </a:lnTo>
                  <a:lnTo>
                    <a:pt x="0" y="318"/>
                  </a:lnTo>
                  <a:lnTo>
                    <a:pt x="2" y="285"/>
                  </a:lnTo>
                  <a:lnTo>
                    <a:pt x="6" y="252"/>
                  </a:lnTo>
                  <a:lnTo>
                    <a:pt x="13" y="224"/>
                  </a:lnTo>
                  <a:lnTo>
                    <a:pt x="21" y="197"/>
                  </a:lnTo>
                  <a:lnTo>
                    <a:pt x="31" y="173"/>
                  </a:lnTo>
                  <a:lnTo>
                    <a:pt x="41" y="153"/>
                  </a:lnTo>
                  <a:lnTo>
                    <a:pt x="53" y="133"/>
                  </a:lnTo>
                  <a:lnTo>
                    <a:pt x="65" y="116"/>
                  </a:lnTo>
                  <a:lnTo>
                    <a:pt x="78" y="102"/>
                  </a:lnTo>
                  <a:lnTo>
                    <a:pt x="89" y="88"/>
                  </a:lnTo>
                  <a:lnTo>
                    <a:pt x="105" y="75"/>
                  </a:lnTo>
                  <a:lnTo>
                    <a:pt x="122" y="61"/>
                  </a:lnTo>
                  <a:lnTo>
                    <a:pt x="142" y="48"/>
                  </a:lnTo>
                  <a:lnTo>
                    <a:pt x="165" y="35"/>
                  </a:lnTo>
                  <a:lnTo>
                    <a:pt x="190" y="24"/>
                  </a:lnTo>
                  <a:lnTo>
                    <a:pt x="219" y="14"/>
                  </a:lnTo>
                  <a:lnTo>
                    <a:pt x="250" y="6"/>
                  </a:lnTo>
                  <a:lnTo>
                    <a:pt x="285" y="2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E7EBA168-9D5E-4832-8802-396DF3FC9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977" y="2829908"/>
              <a:ext cx="207447" cy="206204"/>
            </a:xfrm>
            <a:custGeom>
              <a:avLst/>
              <a:gdLst>
                <a:gd name="T0" fmla="*/ 1289 w 1835"/>
                <a:gd name="T1" fmla="*/ 2 h 1823"/>
                <a:gd name="T2" fmla="*/ 1327 w 1835"/>
                <a:gd name="T3" fmla="*/ 23 h 1823"/>
                <a:gd name="T4" fmla="*/ 1350 w 1835"/>
                <a:gd name="T5" fmla="*/ 60 h 1823"/>
                <a:gd name="T6" fmla="*/ 1776 w 1835"/>
                <a:gd name="T7" fmla="*/ 482 h 1823"/>
                <a:gd name="T8" fmla="*/ 1812 w 1835"/>
                <a:gd name="T9" fmla="*/ 505 h 1823"/>
                <a:gd name="T10" fmla="*/ 1833 w 1835"/>
                <a:gd name="T11" fmla="*/ 543 h 1823"/>
                <a:gd name="T12" fmla="*/ 1832 w 1835"/>
                <a:gd name="T13" fmla="*/ 586 h 1823"/>
                <a:gd name="T14" fmla="*/ 1810 w 1835"/>
                <a:gd name="T15" fmla="*/ 622 h 1823"/>
                <a:gd name="T16" fmla="*/ 1498 w 1835"/>
                <a:gd name="T17" fmla="*/ 929 h 1823"/>
                <a:gd name="T18" fmla="*/ 1459 w 1835"/>
                <a:gd name="T19" fmla="*/ 942 h 1823"/>
                <a:gd name="T20" fmla="*/ 1253 w 1835"/>
                <a:gd name="T21" fmla="*/ 903 h 1823"/>
                <a:gd name="T22" fmla="*/ 1194 w 1835"/>
                <a:gd name="T23" fmla="*/ 1011 h 1823"/>
                <a:gd name="T24" fmla="*/ 1118 w 1835"/>
                <a:gd name="T25" fmla="*/ 1126 h 1823"/>
                <a:gd name="T26" fmla="*/ 1030 w 1835"/>
                <a:gd name="T27" fmla="*/ 1243 h 1823"/>
                <a:gd name="T28" fmla="*/ 930 w 1835"/>
                <a:gd name="T29" fmla="*/ 1362 h 1823"/>
                <a:gd name="T30" fmla="*/ 823 w 1835"/>
                <a:gd name="T31" fmla="*/ 1475 h 1823"/>
                <a:gd name="T32" fmla="*/ 705 w 1835"/>
                <a:gd name="T33" fmla="*/ 1578 h 1823"/>
                <a:gd name="T34" fmla="*/ 585 w 1835"/>
                <a:gd name="T35" fmla="*/ 1659 h 1823"/>
                <a:gd name="T36" fmla="*/ 470 w 1835"/>
                <a:gd name="T37" fmla="*/ 1719 h 1823"/>
                <a:gd name="T38" fmla="*/ 363 w 1835"/>
                <a:gd name="T39" fmla="*/ 1763 h 1823"/>
                <a:gd name="T40" fmla="*/ 268 w 1835"/>
                <a:gd name="T41" fmla="*/ 1792 h 1823"/>
                <a:gd name="T42" fmla="*/ 187 w 1835"/>
                <a:gd name="T43" fmla="*/ 1810 h 1823"/>
                <a:gd name="T44" fmla="*/ 130 w 1835"/>
                <a:gd name="T45" fmla="*/ 1819 h 1823"/>
                <a:gd name="T46" fmla="*/ 95 w 1835"/>
                <a:gd name="T47" fmla="*/ 1823 h 1823"/>
                <a:gd name="T48" fmla="*/ 71 w 1835"/>
                <a:gd name="T49" fmla="*/ 1822 h 1823"/>
                <a:gd name="T50" fmla="*/ 39 w 1835"/>
                <a:gd name="T51" fmla="*/ 1810 h 1823"/>
                <a:gd name="T52" fmla="*/ 14 w 1835"/>
                <a:gd name="T53" fmla="*/ 1785 h 1823"/>
                <a:gd name="T54" fmla="*/ 1 w 1835"/>
                <a:gd name="T55" fmla="*/ 1753 h 1823"/>
                <a:gd name="T56" fmla="*/ 0 w 1835"/>
                <a:gd name="T57" fmla="*/ 1729 h 1823"/>
                <a:gd name="T58" fmla="*/ 3 w 1835"/>
                <a:gd name="T59" fmla="*/ 1695 h 1823"/>
                <a:gd name="T60" fmla="*/ 13 w 1835"/>
                <a:gd name="T61" fmla="*/ 1636 h 1823"/>
                <a:gd name="T62" fmla="*/ 30 w 1835"/>
                <a:gd name="T63" fmla="*/ 1557 h 1823"/>
                <a:gd name="T64" fmla="*/ 61 w 1835"/>
                <a:gd name="T65" fmla="*/ 1463 h 1823"/>
                <a:gd name="T66" fmla="*/ 105 w 1835"/>
                <a:gd name="T67" fmla="*/ 1357 h 1823"/>
                <a:gd name="T68" fmla="*/ 165 w 1835"/>
                <a:gd name="T69" fmla="*/ 1242 h 1823"/>
                <a:gd name="T70" fmla="*/ 247 w 1835"/>
                <a:gd name="T71" fmla="*/ 1124 h 1823"/>
                <a:gd name="T72" fmla="*/ 351 w 1835"/>
                <a:gd name="T73" fmla="*/ 1007 h 1823"/>
                <a:gd name="T74" fmla="*/ 465 w 1835"/>
                <a:gd name="T75" fmla="*/ 899 h 1823"/>
                <a:gd name="T76" fmla="*/ 583 w 1835"/>
                <a:gd name="T77" fmla="*/ 800 h 1823"/>
                <a:gd name="T78" fmla="*/ 703 w 1835"/>
                <a:gd name="T79" fmla="*/ 712 h 1823"/>
                <a:gd name="T80" fmla="*/ 818 w 1835"/>
                <a:gd name="T81" fmla="*/ 637 h 1823"/>
                <a:gd name="T82" fmla="*/ 927 w 1835"/>
                <a:gd name="T83" fmla="*/ 579 h 1823"/>
                <a:gd name="T84" fmla="*/ 888 w 1835"/>
                <a:gd name="T85" fmla="*/ 374 h 1823"/>
                <a:gd name="T86" fmla="*/ 900 w 1835"/>
                <a:gd name="T87" fmla="*/ 335 h 1823"/>
                <a:gd name="T88" fmla="*/ 1208 w 1835"/>
                <a:gd name="T89" fmla="*/ 25 h 1823"/>
                <a:gd name="T90" fmla="*/ 1246 w 1835"/>
                <a:gd name="T91" fmla="*/ 3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35" h="1823">
                  <a:moveTo>
                    <a:pt x="1267" y="0"/>
                  </a:moveTo>
                  <a:lnTo>
                    <a:pt x="1289" y="2"/>
                  </a:lnTo>
                  <a:lnTo>
                    <a:pt x="1310" y="11"/>
                  </a:lnTo>
                  <a:lnTo>
                    <a:pt x="1327" y="23"/>
                  </a:lnTo>
                  <a:lnTo>
                    <a:pt x="1341" y="40"/>
                  </a:lnTo>
                  <a:lnTo>
                    <a:pt x="1350" y="60"/>
                  </a:lnTo>
                  <a:lnTo>
                    <a:pt x="1451" y="381"/>
                  </a:lnTo>
                  <a:lnTo>
                    <a:pt x="1776" y="482"/>
                  </a:lnTo>
                  <a:lnTo>
                    <a:pt x="1796" y="491"/>
                  </a:lnTo>
                  <a:lnTo>
                    <a:pt x="1812" y="505"/>
                  </a:lnTo>
                  <a:lnTo>
                    <a:pt x="1825" y="522"/>
                  </a:lnTo>
                  <a:lnTo>
                    <a:pt x="1833" y="543"/>
                  </a:lnTo>
                  <a:lnTo>
                    <a:pt x="1835" y="565"/>
                  </a:lnTo>
                  <a:lnTo>
                    <a:pt x="1832" y="586"/>
                  </a:lnTo>
                  <a:lnTo>
                    <a:pt x="1824" y="606"/>
                  </a:lnTo>
                  <a:lnTo>
                    <a:pt x="1810" y="622"/>
                  </a:lnTo>
                  <a:lnTo>
                    <a:pt x="1515" y="917"/>
                  </a:lnTo>
                  <a:lnTo>
                    <a:pt x="1498" y="929"/>
                  </a:lnTo>
                  <a:lnTo>
                    <a:pt x="1479" y="937"/>
                  </a:lnTo>
                  <a:lnTo>
                    <a:pt x="1459" y="942"/>
                  </a:lnTo>
                  <a:lnTo>
                    <a:pt x="1439" y="939"/>
                  </a:lnTo>
                  <a:lnTo>
                    <a:pt x="1253" y="903"/>
                  </a:lnTo>
                  <a:lnTo>
                    <a:pt x="1226" y="956"/>
                  </a:lnTo>
                  <a:lnTo>
                    <a:pt x="1194" y="1011"/>
                  </a:lnTo>
                  <a:lnTo>
                    <a:pt x="1158" y="1067"/>
                  </a:lnTo>
                  <a:lnTo>
                    <a:pt x="1118" y="1126"/>
                  </a:lnTo>
                  <a:lnTo>
                    <a:pt x="1075" y="1184"/>
                  </a:lnTo>
                  <a:lnTo>
                    <a:pt x="1030" y="1243"/>
                  </a:lnTo>
                  <a:lnTo>
                    <a:pt x="981" y="1302"/>
                  </a:lnTo>
                  <a:lnTo>
                    <a:pt x="930" y="1362"/>
                  </a:lnTo>
                  <a:lnTo>
                    <a:pt x="877" y="1419"/>
                  </a:lnTo>
                  <a:lnTo>
                    <a:pt x="823" y="1475"/>
                  </a:lnTo>
                  <a:lnTo>
                    <a:pt x="763" y="1529"/>
                  </a:lnTo>
                  <a:lnTo>
                    <a:pt x="705" y="1578"/>
                  </a:lnTo>
                  <a:lnTo>
                    <a:pt x="645" y="1622"/>
                  </a:lnTo>
                  <a:lnTo>
                    <a:pt x="585" y="1659"/>
                  </a:lnTo>
                  <a:lnTo>
                    <a:pt x="528" y="1691"/>
                  </a:lnTo>
                  <a:lnTo>
                    <a:pt x="470" y="1719"/>
                  </a:lnTo>
                  <a:lnTo>
                    <a:pt x="416" y="1743"/>
                  </a:lnTo>
                  <a:lnTo>
                    <a:pt x="363" y="1763"/>
                  </a:lnTo>
                  <a:lnTo>
                    <a:pt x="314" y="1780"/>
                  </a:lnTo>
                  <a:lnTo>
                    <a:pt x="268" y="1792"/>
                  </a:lnTo>
                  <a:lnTo>
                    <a:pt x="226" y="1803"/>
                  </a:lnTo>
                  <a:lnTo>
                    <a:pt x="187" y="1810"/>
                  </a:lnTo>
                  <a:lnTo>
                    <a:pt x="156" y="1816"/>
                  </a:lnTo>
                  <a:lnTo>
                    <a:pt x="130" y="1819"/>
                  </a:lnTo>
                  <a:lnTo>
                    <a:pt x="109" y="1821"/>
                  </a:lnTo>
                  <a:lnTo>
                    <a:pt x="95" y="1823"/>
                  </a:lnTo>
                  <a:lnTo>
                    <a:pt x="88" y="1823"/>
                  </a:lnTo>
                  <a:lnTo>
                    <a:pt x="71" y="1822"/>
                  </a:lnTo>
                  <a:lnTo>
                    <a:pt x="54" y="1817"/>
                  </a:lnTo>
                  <a:lnTo>
                    <a:pt x="39" y="1810"/>
                  </a:lnTo>
                  <a:lnTo>
                    <a:pt x="25" y="1799"/>
                  </a:lnTo>
                  <a:lnTo>
                    <a:pt x="14" y="1785"/>
                  </a:lnTo>
                  <a:lnTo>
                    <a:pt x="5" y="1769"/>
                  </a:lnTo>
                  <a:lnTo>
                    <a:pt x="1" y="1753"/>
                  </a:lnTo>
                  <a:lnTo>
                    <a:pt x="0" y="1735"/>
                  </a:lnTo>
                  <a:lnTo>
                    <a:pt x="0" y="1729"/>
                  </a:lnTo>
                  <a:lnTo>
                    <a:pt x="1" y="1715"/>
                  </a:lnTo>
                  <a:lnTo>
                    <a:pt x="3" y="1695"/>
                  </a:lnTo>
                  <a:lnTo>
                    <a:pt x="7" y="1669"/>
                  </a:lnTo>
                  <a:lnTo>
                    <a:pt x="13" y="1636"/>
                  </a:lnTo>
                  <a:lnTo>
                    <a:pt x="21" y="1599"/>
                  </a:lnTo>
                  <a:lnTo>
                    <a:pt x="30" y="1557"/>
                  </a:lnTo>
                  <a:lnTo>
                    <a:pt x="44" y="1511"/>
                  </a:lnTo>
                  <a:lnTo>
                    <a:pt x="61" y="1463"/>
                  </a:lnTo>
                  <a:lnTo>
                    <a:pt x="81" y="1411"/>
                  </a:lnTo>
                  <a:lnTo>
                    <a:pt x="105" y="1357"/>
                  </a:lnTo>
                  <a:lnTo>
                    <a:pt x="133" y="1299"/>
                  </a:lnTo>
                  <a:lnTo>
                    <a:pt x="165" y="1242"/>
                  </a:lnTo>
                  <a:lnTo>
                    <a:pt x="203" y="1183"/>
                  </a:lnTo>
                  <a:lnTo>
                    <a:pt x="247" y="1124"/>
                  </a:lnTo>
                  <a:lnTo>
                    <a:pt x="295" y="1065"/>
                  </a:lnTo>
                  <a:lnTo>
                    <a:pt x="351" y="1007"/>
                  </a:lnTo>
                  <a:lnTo>
                    <a:pt x="407" y="952"/>
                  </a:lnTo>
                  <a:lnTo>
                    <a:pt x="465" y="899"/>
                  </a:lnTo>
                  <a:lnTo>
                    <a:pt x="525" y="849"/>
                  </a:lnTo>
                  <a:lnTo>
                    <a:pt x="583" y="800"/>
                  </a:lnTo>
                  <a:lnTo>
                    <a:pt x="643" y="754"/>
                  </a:lnTo>
                  <a:lnTo>
                    <a:pt x="703" y="712"/>
                  </a:lnTo>
                  <a:lnTo>
                    <a:pt x="761" y="673"/>
                  </a:lnTo>
                  <a:lnTo>
                    <a:pt x="818" y="637"/>
                  </a:lnTo>
                  <a:lnTo>
                    <a:pt x="873" y="606"/>
                  </a:lnTo>
                  <a:lnTo>
                    <a:pt x="927" y="579"/>
                  </a:lnTo>
                  <a:lnTo>
                    <a:pt x="890" y="395"/>
                  </a:lnTo>
                  <a:lnTo>
                    <a:pt x="888" y="374"/>
                  </a:lnTo>
                  <a:lnTo>
                    <a:pt x="892" y="354"/>
                  </a:lnTo>
                  <a:lnTo>
                    <a:pt x="900" y="335"/>
                  </a:lnTo>
                  <a:lnTo>
                    <a:pt x="913" y="319"/>
                  </a:lnTo>
                  <a:lnTo>
                    <a:pt x="1208" y="25"/>
                  </a:lnTo>
                  <a:lnTo>
                    <a:pt x="1226" y="12"/>
                  </a:lnTo>
                  <a:lnTo>
                    <a:pt x="1246" y="3"/>
                  </a:lnTo>
                  <a:lnTo>
                    <a:pt x="1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2113D15-4442-470F-AB31-2FFBC4451F5B}"/>
              </a:ext>
            </a:extLst>
          </p:cNvPr>
          <p:cNvGrpSpPr/>
          <p:nvPr/>
        </p:nvGrpSpPr>
        <p:grpSpPr>
          <a:xfrm>
            <a:off x="5441178" y="6158082"/>
            <a:ext cx="338814" cy="330350"/>
            <a:chOff x="4276725" y="4691063"/>
            <a:chExt cx="347663" cy="349250"/>
          </a:xfrm>
          <a:solidFill>
            <a:srgbClr val="FFFFFF"/>
          </a:solidFill>
        </p:grpSpPr>
        <p:sp>
          <p:nvSpPr>
            <p:cNvPr id="101" name="Freeform 56">
              <a:extLst>
                <a:ext uri="{FF2B5EF4-FFF2-40B4-BE49-F238E27FC236}">
                  <a16:creationId xmlns:a16="http://schemas.microsoft.com/office/drawing/2014/main" id="{CB96328B-5ECD-4163-ADAF-E3A40367D5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0225" y="4691063"/>
              <a:ext cx="284163" cy="161925"/>
            </a:xfrm>
            <a:custGeom>
              <a:avLst/>
              <a:gdLst>
                <a:gd name="T0" fmla="*/ 2252 w 2690"/>
                <a:gd name="T1" fmla="*/ 1266 h 1529"/>
                <a:gd name="T2" fmla="*/ 2362 w 2690"/>
                <a:gd name="T3" fmla="*/ 1202 h 1529"/>
                <a:gd name="T4" fmla="*/ 2182 w 2690"/>
                <a:gd name="T5" fmla="*/ 848 h 1529"/>
                <a:gd name="T6" fmla="*/ 2007 w 2690"/>
                <a:gd name="T7" fmla="*/ 1266 h 1529"/>
                <a:gd name="T8" fmla="*/ 2210 w 2690"/>
                <a:gd name="T9" fmla="*/ 889 h 1529"/>
                <a:gd name="T10" fmla="*/ 1945 w 2690"/>
                <a:gd name="T11" fmla="*/ 591 h 1529"/>
                <a:gd name="T12" fmla="*/ 1661 w 2690"/>
                <a:gd name="T13" fmla="*/ 1266 h 1529"/>
                <a:gd name="T14" fmla="*/ 1986 w 2690"/>
                <a:gd name="T15" fmla="*/ 628 h 1529"/>
                <a:gd name="T16" fmla="*/ 1657 w 2690"/>
                <a:gd name="T17" fmla="*/ 403 h 1529"/>
                <a:gd name="T18" fmla="*/ 1210 w 2690"/>
                <a:gd name="T19" fmla="*/ 1266 h 1529"/>
                <a:gd name="T20" fmla="*/ 1782 w 2690"/>
                <a:gd name="T21" fmla="*/ 471 h 1529"/>
                <a:gd name="T22" fmla="*/ 1657 w 2690"/>
                <a:gd name="T23" fmla="*/ 403 h 1529"/>
                <a:gd name="T24" fmla="*/ 574 w 2690"/>
                <a:gd name="T25" fmla="*/ 348 h 1529"/>
                <a:gd name="T26" fmla="*/ 445 w 2690"/>
                <a:gd name="T27" fmla="*/ 403 h 1529"/>
                <a:gd name="T28" fmla="*/ 478 w 2690"/>
                <a:gd name="T29" fmla="*/ 530 h 1529"/>
                <a:gd name="T30" fmla="*/ 1318 w 2690"/>
                <a:gd name="T31" fmla="*/ 289 h 1529"/>
                <a:gd name="T32" fmla="*/ 990 w 2690"/>
                <a:gd name="T33" fmla="*/ 1045 h 1529"/>
                <a:gd name="T34" fmla="*/ 1392 w 2690"/>
                <a:gd name="T35" fmla="*/ 305 h 1529"/>
                <a:gd name="T36" fmla="*/ 1052 w 2690"/>
                <a:gd name="T37" fmla="*/ 263 h 1529"/>
                <a:gd name="T38" fmla="*/ 906 w 2690"/>
                <a:gd name="T39" fmla="*/ 271 h 1529"/>
                <a:gd name="T40" fmla="*/ 737 w 2690"/>
                <a:gd name="T41" fmla="*/ 792 h 1529"/>
                <a:gd name="T42" fmla="*/ 1052 w 2690"/>
                <a:gd name="T43" fmla="*/ 263 h 1529"/>
                <a:gd name="T44" fmla="*/ 1146 w 2690"/>
                <a:gd name="T45" fmla="*/ 2 h 1529"/>
                <a:gd name="T46" fmla="*/ 1332 w 2690"/>
                <a:gd name="T47" fmla="*/ 23 h 1529"/>
                <a:gd name="T48" fmla="*/ 1512 w 2690"/>
                <a:gd name="T49" fmla="*/ 64 h 1529"/>
                <a:gd name="T50" fmla="*/ 1687 w 2690"/>
                <a:gd name="T51" fmla="*/ 126 h 1529"/>
                <a:gd name="T52" fmla="*/ 1853 w 2690"/>
                <a:gd name="T53" fmla="*/ 206 h 1529"/>
                <a:gd name="T54" fmla="*/ 2009 w 2690"/>
                <a:gd name="T55" fmla="*/ 304 h 1529"/>
                <a:gd name="T56" fmla="*/ 2155 w 2690"/>
                <a:gd name="T57" fmla="*/ 421 h 1529"/>
                <a:gd name="T58" fmla="*/ 2286 w 2690"/>
                <a:gd name="T59" fmla="*/ 554 h 1529"/>
                <a:gd name="T60" fmla="*/ 2400 w 2690"/>
                <a:gd name="T61" fmla="*/ 698 h 1529"/>
                <a:gd name="T62" fmla="*/ 2498 w 2690"/>
                <a:gd name="T63" fmla="*/ 855 h 1529"/>
                <a:gd name="T64" fmla="*/ 2577 w 2690"/>
                <a:gd name="T65" fmla="*/ 1023 h 1529"/>
                <a:gd name="T66" fmla="*/ 2637 w 2690"/>
                <a:gd name="T67" fmla="*/ 1197 h 1529"/>
                <a:gd name="T68" fmla="*/ 2677 w 2690"/>
                <a:gd name="T69" fmla="*/ 1380 h 1529"/>
                <a:gd name="T70" fmla="*/ 2689 w 2690"/>
                <a:gd name="T71" fmla="*/ 1488 h 1529"/>
                <a:gd name="T72" fmla="*/ 2677 w 2690"/>
                <a:gd name="T73" fmla="*/ 1513 h 1529"/>
                <a:gd name="T74" fmla="*/ 2653 w 2690"/>
                <a:gd name="T75" fmla="*/ 1527 h 1529"/>
                <a:gd name="T76" fmla="*/ 1123 w 2690"/>
                <a:gd name="T77" fmla="*/ 1529 h 1529"/>
                <a:gd name="T78" fmla="*/ 1097 w 2690"/>
                <a:gd name="T79" fmla="*/ 1523 h 1529"/>
                <a:gd name="T80" fmla="*/ 14 w 2690"/>
                <a:gd name="T81" fmla="*/ 440 h 1529"/>
                <a:gd name="T82" fmla="*/ 1 w 2690"/>
                <a:gd name="T83" fmla="*/ 416 h 1529"/>
                <a:gd name="T84" fmla="*/ 2 w 2690"/>
                <a:gd name="T85" fmla="*/ 388 h 1529"/>
                <a:gd name="T86" fmla="*/ 18 w 2690"/>
                <a:gd name="T87" fmla="*/ 365 h 1529"/>
                <a:gd name="T88" fmla="*/ 171 w 2690"/>
                <a:gd name="T89" fmla="*/ 256 h 1529"/>
                <a:gd name="T90" fmla="*/ 333 w 2690"/>
                <a:gd name="T91" fmla="*/ 166 h 1529"/>
                <a:gd name="T92" fmla="*/ 504 w 2690"/>
                <a:gd name="T93" fmla="*/ 94 h 1529"/>
                <a:gd name="T94" fmla="*/ 682 w 2690"/>
                <a:gd name="T95" fmla="*/ 42 h 1529"/>
                <a:gd name="T96" fmla="*/ 866 w 2690"/>
                <a:gd name="T97" fmla="*/ 10 h 1529"/>
                <a:gd name="T98" fmla="*/ 1052 w 2690"/>
                <a:gd name="T99" fmla="*/ 0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90" h="1529">
                  <a:moveTo>
                    <a:pt x="2339" y="1139"/>
                  </a:moveTo>
                  <a:lnTo>
                    <a:pt x="2252" y="1266"/>
                  </a:lnTo>
                  <a:lnTo>
                    <a:pt x="2382" y="1266"/>
                  </a:lnTo>
                  <a:lnTo>
                    <a:pt x="2362" y="1202"/>
                  </a:lnTo>
                  <a:lnTo>
                    <a:pt x="2339" y="1139"/>
                  </a:lnTo>
                  <a:close/>
                  <a:moveTo>
                    <a:pt x="2182" y="848"/>
                  </a:moveTo>
                  <a:lnTo>
                    <a:pt x="1904" y="1266"/>
                  </a:lnTo>
                  <a:lnTo>
                    <a:pt x="2007" y="1266"/>
                  </a:lnTo>
                  <a:lnTo>
                    <a:pt x="2236" y="931"/>
                  </a:lnTo>
                  <a:lnTo>
                    <a:pt x="2210" y="889"/>
                  </a:lnTo>
                  <a:lnTo>
                    <a:pt x="2182" y="848"/>
                  </a:lnTo>
                  <a:close/>
                  <a:moveTo>
                    <a:pt x="1945" y="591"/>
                  </a:moveTo>
                  <a:lnTo>
                    <a:pt x="1497" y="1266"/>
                  </a:lnTo>
                  <a:lnTo>
                    <a:pt x="1661" y="1266"/>
                  </a:lnTo>
                  <a:lnTo>
                    <a:pt x="2046" y="686"/>
                  </a:lnTo>
                  <a:lnTo>
                    <a:pt x="1986" y="628"/>
                  </a:lnTo>
                  <a:lnTo>
                    <a:pt x="1945" y="591"/>
                  </a:lnTo>
                  <a:close/>
                  <a:moveTo>
                    <a:pt x="1657" y="403"/>
                  </a:moveTo>
                  <a:lnTo>
                    <a:pt x="1135" y="1190"/>
                  </a:lnTo>
                  <a:lnTo>
                    <a:pt x="1210" y="1266"/>
                  </a:lnTo>
                  <a:lnTo>
                    <a:pt x="1255" y="1266"/>
                  </a:lnTo>
                  <a:lnTo>
                    <a:pt x="1782" y="471"/>
                  </a:lnTo>
                  <a:lnTo>
                    <a:pt x="1721" y="436"/>
                  </a:lnTo>
                  <a:lnTo>
                    <a:pt x="1657" y="403"/>
                  </a:lnTo>
                  <a:close/>
                  <a:moveTo>
                    <a:pt x="615" y="334"/>
                  </a:moveTo>
                  <a:lnTo>
                    <a:pt x="574" y="348"/>
                  </a:lnTo>
                  <a:lnTo>
                    <a:pt x="509" y="374"/>
                  </a:lnTo>
                  <a:lnTo>
                    <a:pt x="445" y="403"/>
                  </a:lnTo>
                  <a:lnTo>
                    <a:pt x="382" y="436"/>
                  </a:lnTo>
                  <a:lnTo>
                    <a:pt x="478" y="530"/>
                  </a:lnTo>
                  <a:lnTo>
                    <a:pt x="615" y="334"/>
                  </a:lnTo>
                  <a:close/>
                  <a:moveTo>
                    <a:pt x="1318" y="289"/>
                  </a:moveTo>
                  <a:lnTo>
                    <a:pt x="883" y="937"/>
                  </a:lnTo>
                  <a:lnTo>
                    <a:pt x="990" y="1045"/>
                  </a:lnTo>
                  <a:lnTo>
                    <a:pt x="1466" y="326"/>
                  </a:lnTo>
                  <a:lnTo>
                    <a:pt x="1392" y="305"/>
                  </a:lnTo>
                  <a:lnTo>
                    <a:pt x="1318" y="289"/>
                  </a:lnTo>
                  <a:close/>
                  <a:moveTo>
                    <a:pt x="1052" y="263"/>
                  </a:moveTo>
                  <a:lnTo>
                    <a:pt x="979" y="265"/>
                  </a:lnTo>
                  <a:lnTo>
                    <a:pt x="906" y="271"/>
                  </a:lnTo>
                  <a:lnTo>
                    <a:pt x="622" y="676"/>
                  </a:lnTo>
                  <a:lnTo>
                    <a:pt x="737" y="792"/>
                  </a:lnTo>
                  <a:lnTo>
                    <a:pt x="1091" y="264"/>
                  </a:lnTo>
                  <a:lnTo>
                    <a:pt x="1052" y="263"/>
                  </a:lnTo>
                  <a:close/>
                  <a:moveTo>
                    <a:pt x="1052" y="0"/>
                  </a:moveTo>
                  <a:lnTo>
                    <a:pt x="1146" y="2"/>
                  </a:lnTo>
                  <a:lnTo>
                    <a:pt x="1239" y="10"/>
                  </a:lnTo>
                  <a:lnTo>
                    <a:pt x="1332" y="23"/>
                  </a:lnTo>
                  <a:lnTo>
                    <a:pt x="1423" y="41"/>
                  </a:lnTo>
                  <a:lnTo>
                    <a:pt x="1512" y="64"/>
                  </a:lnTo>
                  <a:lnTo>
                    <a:pt x="1600" y="92"/>
                  </a:lnTo>
                  <a:lnTo>
                    <a:pt x="1687" y="126"/>
                  </a:lnTo>
                  <a:lnTo>
                    <a:pt x="1771" y="164"/>
                  </a:lnTo>
                  <a:lnTo>
                    <a:pt x="1853" y="206"/>
                  </a:lnTo>
                  <a:lnTo>
                    <a:pt x="1933" y="253"/>
                  </a:lnTo>
                  <a:lnTo>
                    <a:pt x="2009" y="304"/>
                  </a:lnTo>
                  <a:lnTo>
                    <a:pt x="2084" y="361"/>
                  </a:lnTo>
                  <a:lnTo>
                    <a:pt x="2155" y="421"/>
                  </a:lnTo>
                  <a:lnTo>
                    <a:pt x="2223" y="485"/>
                  </a:lnTo>
                  <a:lnTo>
                    <a:pt x="2286" y="554"/>
                  </a:lnTo>
                  <a:lnTo>
                    <a:pt x="2345" y="625"/>
                  </a:lnTo>
                  <a:lnTo>
                    <a:pt x="2400" y="698"/>
                  </a:lnTo>
                  <a:lnTo>
                    <a:pt x="2451" y="776"/>
                  </a:lnTo>
                  <a:lnTo>
                    <a:pt x="2498" y="855"/>
                  </a:lnTo>
                  <a:lnTo>
                    <a:pt x="2540" y="937"/>
                  </a:lnTo>
                  <a:lnTo>
                    <a:pt x="2577" y="1023"/>
                  </a:lnTo>
                  <a:lnTo>
                    <a:pt x="2609" y="1109"/>
                  </a:lnTo>
                  <a:lnTo>
                    <a:pt x="2637" y="1197"/>
                  </a:lnTo>
                  <a:lnTo>
                    <a:pt x="2659" y="1288"/>
                  </a:lnTo>
                  <a:lnTo>
                    <a:pt x="2677" y="1380"/>
                  </a:lnTo>
                  <a:lnTo>
                    <a:pt x="2690" y="1474"/>
                  </a:lnTo>
                  <a:lnTo>
                    <a:pt x="2689" y="1488"/>
                  </a:lnTo>
                  <a:lnTo>
                    <a:pt x="2685" y="1501"/>
                  </a:lnTo>
                  <a:lnTo>
                    <a:pt x="2677" y="1513"/>
                  </a:lnTo>
                  <a:lnTo>
                    <a:pt x="2666" y="1522"/>
                  </a:lnTo>
                  <a:lnTo>
                    <a:pt x="2653" y="1527"/>
                  </a:lnTo>
                  <a:lnTo>
                    <a:pt x="2640" y="1529"/>
                  </a:lnTo>
                  <a:lnTo>
                    <a:pt x="1123" y="1529"/>
                  </a:lnTo>
                  <a:lnTo>
                    <a:pt x="1110" y="1528"/>
                  </a:lnTo>
                  <a:lnTo>
                    <a:pt x="1097" y="1523"/>
                  </a:lnTo>
                  <a:lnTo>
                    <a:pt x="1087" y="1515"/>
                  </a:lnTo>
                  <a:lnTo>
                    <a:pt x="14" y="440"/>
                  </a:lnTo>
                  <a:lnTo>
                    <a:pt x="6" y="429"/>
                  </a:lnTo>
                  <a:lnTo>
                    <a:pt x="1" y="416"/>
                  </a:lnTo>
                  <a:lnTo>
                    <a:pt x="0" y="402"/>
                  </a:lnTo>
                  <a:lnTo>
                    <a:pt x="2" y="388"/>
                  </a:lnTo>
                  <a:lnTo>
                    <a:pt x="9" y="375"/>
                  </a:lnTo>
                  <a:lnTo>
                    <a:pt x="18" y="365"/>
                  </a:lnTo>
                  <a:lnTo>
                    <a:pt x="93" y="308"/>
                  </a:lnTo>
                  <a:lnTo>
                    <a:pt x="171" y="256"/>
                  </a:lnTo>
                  <a:lnTo>
                    <a:pt x="250" y="208"/>
                  </a:lnTo>
                  <a:lnTo>
                    <a:pt x="333" y="166"/>
                  </a:lnTo>
                  <a:lnTo>
                    <a:pt x="417" y="128"/>
                  </a:lnTo>
                  <a:lnTo>
                    <a:pt x="504" y="94"/>
                  </a:lnTo>
                  <a:lnTo>
                    <a:pt x="592" y="65"/>
                  </a:lnTo>
                  <a:lnTo>
                    <a:pt x="682" y="42"/>
                  </a:lnTo>
                  <a:lnTo>
                    <a:pt x="773" y="24"/>
                  </a:lnTo>
                  <a:lnTo>
                    <a:pt x="866" y="10"/>
                  </a:lnTo>
                  <a:lnTo>
                    <a:pt x="958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2" name="Freeform 57">
              <a:extLst>
                <a:ext uri="{FF2B5EF4-FFF2-40B4-BE49-F238E27FC236}">
                  <a16:creationId xmlns:a16="http://schemas.microsoft.com/office/drawing/2014/main" id="{05E47681-E2C5-4920-B138-E9D1A5C94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6725" y="4754563"/>
              <a:ext cx="157163" cy="250825"/>
            </a:xfrm>
            <a:custGeom>
              <a:avLst/>
              <a:gdLst>
                <a:gd name="T0" fmla="*/ 403 w 1481"/>
                <a:gd name="T1" fmla="*/ 446 h 2369"/>
                <a:gd name="T2" fmla="*/ 348 w 1481"/>
                <a:gd name="T3" fmla="*/ 575 h 2369"/>
                <a:gd name="T4" fmla="*/ 301 w 1481"/>
                <a:gd name="T5" fmla="*/ 731 h 2369"/>
                <a:gd name="T6" fmla="*/ 273 w 1481"/>
                <a:gd name="T7" fmla="*/ 891 h 2369"/>
                <a:gd name="T8" fmla="*/ 263 w 1481"/>
                <a:gd name="T9" fmla="*/ 1053 h 2369"/>
                <a:gd name="T10" fmla="*/ 276 w 1481"/>
                <a:gd name="T11" fmla="*/ 1241 h 2369"/>
                <a:gd name="T12" fmla="*/ 312 w 1481"/>
                <a:gd name="T13" fmla="*/ 1423 h 2369"/>
                <a:gd name="T14" fmla="*/ 373 w 1481"/>
                <a:gd name="T15" fmla="*/ 1598 h 2369"/>
                <a:gd name="T16" fmla="*/ 448 w 1481"/>
                <a:gd name="T17" fmla="*/ 1748 h 2369"/>
                <a:gd name="T18" fmla="*/ 529 w 1481"/>
                <a:gd name="T19" fmla="*/ 1872 h 2369"/>
                <a:gd name="T20" fmla="*/ 624 w 1481"/>
                <a:gd name="T21" fmla="*/ 1988 h 2369"/>
                <a:gd name="T22" fmla="*/ 435 w 1481"/>
                <a:gd name="T23" fmla="*/ 383 h 2369"/>
                <a:gd name="T24" fmla="*/ 415 w 1481"/>
                <a:gd name="T25" fmla="*/ 1 h 2369"/>
                <a:gd name="T26" fmla="*/ 439 w 1481"/>
                <a:gd name="T27" fmla="*/ 15 h 2369"/>
                <a:gd name="T28" fmla="*/ 1475 w 1481"/>
                <a:gd name="T29" fmla="*/ 1054 h 2369"/>
                <a:gd name="T30" fmla="*/ 1481 w 1481"/>
                <a:gd name="T31" fmla="*/ 1081 h 2369"/>
                <a:gd name="T32" fmla="*/ 1474 w 1481"/>
                <a:gd name="T33" fmla="*/ 1106 h 2369"/>
                <a:gd name="T34" fmla="*/ 704 w 1481"/>
                <a:gd name="T35" fmla="*/ 2356 h 2369"/>
                <a:gd name="T36" fmla="*/ 679 w 1481"/>
                <a:gd name="T37" fmla="*/ 2368 h 2369"/>
                <a:gd name="T38" fmla="*/ 654 w 1481"/>
                <a:gd name="T39" fmla="*/ 2366 h 2369"/>
                <a:gd name="T40" fmla="*/ 564 w 1481"/>
                <a:gd name="T41" fmla="*/ 2298 h 2369"/>
                <a:gd name="T42" fmla="*/ 429 w 1481"/>
                <a:gd name="T43" fmla="*/ 2166 h 2369"/>
                <a:gd name="T44" fmla="*/ 311 w 1481"/>
                <a:gd name="T45" fmla="*/ 2020 h 2369"/>
                <a:gd name="T46" fmla="*/ 211 w 1481"/>
                <a:gd name="T47" fmla="*/ 1863 h 2369"/>
                <a:gd name="T48" fmla="*/ 128 w 1481"/>
                <a:gd name="T49" fmla="*/ 1696 h 2369"/>
                <a:gd name="T50" fmla="*/ 66 w 1481"/>
                <a:gd name="T51" fmla="*/ 1521 h 2369"/>
                <a:gd name="T52" fmla="*/ 24 w 1481"/>
                <a:gd name="T53" fmla="*/ 1338 h 2369"/>
                <a:gd name="T54" fmla="*/ 3 w 1481"/>
                <a:gd name="T55" fmla="*/ 1150 h 2369"/>
                <a:gd name="T56" fmla="*/ 3 w 1481"/>
                <a:gd name="T57" fmla="*/ 960 h 2369"/>
                <a:gd name="T58" fmla="*/ 24 w 1481"/>
                <a:gd name="T59" fmla="*/ 775 h 2369"/>
                <a:gd name="T60" fmla="*/ 66 w 1481"/>
                <a:gd name="T61" fmla="*/ 593 h 2369"/>
                <a:gd name="T62" fmla="*/ 127 w 1481"/>
                <a:gd name="T63" fmla="*/ 419 h 2369"/>
                <a:gd name="T64" fmla="*/ 209 w 1481"/>
                <a:gd name="T65" fmla="*/ 251 h 2369"/>
                <a:gd name="T66" fmla="*/ 308 w 1481"/>
                <a:gd name="T67" fmla="*/ 93 h 2369"/>
                <a:gd name="T68" fmla="*/ 374 w 1481"/>
                <a:gd name="T69" fmla="*/ 9 h 2369"/>
                <a:gd name="T70" fmla="*/ 401 w 1481"/>
                <a:gd name="T71" fmla="*/ 0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1" h="2369">
                  <a:moveTo>
                    <a:pt x="435" y="383"/>
                  </a:moveTo>
                  <a:lnTo>
                    <a:pt x="403" y="446"/>
                  </a:lnTo>
                  <a:lnTo>
                    <a:pt x="373" y="510"/>
                  </a:lnTo>
                  <a:lnTo>
                    <a:pt x="348" y="575"/>
                  </a:lnTo>
                  <a:lnTo>
                    <a:pt x="322" y="653"/>
                  </a:lnTo>
                  <a:lnTo>
                    <a:pt x="301" y="731"/>
                  </a:lnTo>
                  <a:lnTo>
                    <a:pt x="284" y="810"/>
                  </a:lnTo>
                  <a:lnTo>
                    <a:pt x="273" y="891"/>
                  </a:lnTo>
                  <a:lnTo>
                    <a:pt x="266" y="972"/>
                  </a:lnTo>
                  <a:lnTo>
                    <a:pt x="263" y="1053"/>
                  </a:lnTo>
                  <a:lnTo>
                    <a:pt x="266" y="1148"/>
                  </a:lnTo>
                  <a:lnTo>
                    <a:pt x="276" y="1241"/>
                  </a:lnTo>
                  <a:lnTo>
                    <a:pt x="291" y="1333"/>
                  </a:lnTo>
                  <a:lnTo>
                    <a:pt x="312" y="1423"/>
                  </a:lnTo>
                  <a:lnTo>
                    <a:pt x="340" y="1512"/>
                  </a:lnTo>
                  <a:lnTo>
                    <a:pt x="373" y="1598"/>
                  </a:lnTo>
                  <a:lnTo>
                    <a:pt x="413" y="1683"/>
                  </a:lnTo>
                  <a:lnTo>
                    <a:pt x="448" y="1748"/>
                  </a:lnTo>
                  <a:lnTo>
                    <a:pt x="487" y="1811"/>
                  </a:lnTo>
                  <a:lnTo>
                    <a:pt x="529" y="1872"/>
                  </a:lnTo>
                  <a:lnTo>
                    <a:pt x="574" y="1931"/>
                  </a:lnTo>
                  <a:lnTo>
                    <a:pt x="624" y="1988"/>
                  </a:lnTo>
                  <a:lnTo>
                    <a:pt x="1162" y="1111"/>
                  </a:lnTo>
                  <a:lnTo>
                    <a:pt x="435" y="383"/>
                  </a:lnTo>
                  <a:close/>
                  <a:moveTo>
                    <a:pt x="401" y="0"/>
                  </a:moveTo>
                  <a:lnTo>
                    <a:pt x="415" y="1"/>
                  </a:lnTo>
                  <a:lnTo>
                    <a:pt x="428" y="6"/>
                  </a:lnTo>
                  <a:lnTo>
                    <a:pt x="439" y="15"/>
                  </a:lnTo>
                  <a:lnTo>
                    <a:pt x="1466" y="1043"/>
                  </a:lnTo>
                  <a:lnTo>
                    <a:pt x="1475" y="1054"/>
                  </a:lnTo>
                  <a:lnTo>
                    <a:pt x="1480" y="1067"/>
                  </a:lnTo>
                  <a:lnTo>
                    <a:pt x="1481" y="1081"/>
                  </a:lnTo>
                  <a:lnTo>
                    <a:pt x="1479" y="1094"/>
                  </a:lnTo>
                  <a:lnTo>
                    <a:pt x="1474" y="1106"/>
                  </a:lnTo>
                  <a:lnTo>
                    <a:pt x="713" y="2345"/>
                  </a:lnTo>
                  <a:lnTo>
                    <a:pt x="704" y="2356"/>
                  </a:lnTo>
                  <a:lnTo>
                    <a:pt x="692" y="2364"/>
                  </a:lnTo>
                  <a:lnTo>
                    <a:pt x="679" y="2368"/>
                  </a:lnTo>
                  <a:lnTo>
                    <a:pt x="670" y="2369"/>
                  </a:lnTo>
                  <a:lnTo>
                    <a:pt x="654" y="2366"/>
                  </a:lnTo>
                  <a:lnTo>
                    <a:pt x="639" y="2359"/>
                  </a:lnTo>
                  <a:lnTo>
                    <a:pt x="564" y="2298"/>
                  </a:lnTo>
                  <a:lnTo>
                    <a:pt x="494" y="2234"/>
                  </a:lnTo>
                  <a:lnTo>
                    <a:pt x="429" y="2166"/>
                  </a:lnTo>
                  <a:lnTo>
                    <a:pt x="368" y="2094"/>
                  </a:lnTo>
                  <a:lnTo>
                    <a:pt x="311" y="2020"/>
                  </a:lnTo>
                  <a:lnTo>
                    <a:pt x="259" y="1944"/>
                  </a:lnTo>
                  <a:lnTo>
                    <a:pt x="211" y="1863"/>
                  </a:lnTo>
                  <a:lnTo>
                    <a:pt x="167" y="1781"/>
                  </a:lnTo>
                  <a:lnTo>
                    <a:pt x="128" y="1696"/>
                  </a:lnTo>
                  <a:lnTo>
                    <a:pt x="95" y="1610"/>
                  </a:lnTo>
                  <a:lnTo>
                    <a:pt x="66" y="1521"/>
                  </a:lnTo>
                  <a:lnTo>
                    <a:pt x="43" y="1430"/>
                  </a:lnTo>
                  <a:lnTo>
                    <a:pt x="24" y="1338"/>
                  </a:lnTo>
                  <a:lnTo>
                    <a:pt x="11" y="1244"/>
                  </a:lnTo>
                  <a:lnTo>
                    <a:pt x="3" y="1150"/>
                  </a:lnTo>
                  <a:lnTo>
                    <a:pt x="0" y="1053"/>
                  </a:lnTo>
                  <a:lnTo>
                    <a:pt x="3" y="960"/>
                  </a:lnTo>
                  <a:lnTo>
                    <a:pt x="11" y="867"/>
                  </a:lnTo>
                  <a:lnTo>
                    <a:pt x="24" y="775"/>
                  </a:lnTo>
                  <a:lnTo>
                    <a:pt x="42" y="684"/>
                  </a:lnTo>
                  <a:lnTo>
                    <a:pt x="66" y="593"/>
                  </a:lnTo>
                  <a:lnTo>
                    <a:pt x="94" y="505"/>
                  </a:lnTo>
                  <a:lnTo>
                    <a:pt x="127" y="419"/>
                  </a:lnTo>
                  <a:lnTo>
                    <a:pt x="165" y="333"/>
                  </a:lnTo>
                  <a:lnTo>
                    <a:pt x="209" y="251"/>
                  </a:lnTo>
                  <a:lnTo>
                    <a:pt x="256" y="170"/>
                  </a:lnTo>
                  <a:lnTo>
                    <a:pt x="308" y="93"/>
                  </a:lnTo>
                  <a:lnTo>
                    <a:pt x="364" y="19"/>
                  </a:lnTo>
                  <a:lnTo>
                    <a:pt x="374" y="9"/>
                  </a:lnTo>
                  <a:lnTo>
                    <a:pt x="387" y="3"/>
                  </a:lnTo>
                  <a:lnTo>
                    <a:pt x="4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3" name="Freeform 58">
              <a:extLst>
                <a:ext uri="{FF2B5EF4-FFF2-40B4-BE49-F238E27FC236}">
                  <a16:creationId xmlns:a16="http://schemas.microsoft.com/office/drawing/2014/main" id="{AD376158-1BB9-4C49-AB39-62CF405E1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4878388"/>
              <a:ext cx="250825" cy="161925"/>
            </a:xfrm>
            <a:custGeom>
              <a:avLst/>
              <a:gdLst>
                <a:gd name="T0" fmla="*/ 832 w 2375"/>
                <a:gd name="T1" fmla="*/ 0 h 1530"/>
                <a:gd name="T2" fmla="*/ 2325 w 2375"/>
                <a:gd name="T3" fmla="*/ 0 h 1530"/>
                <a:gd name="T4" fmla="*/ 2338 w 2375"/>
                <a:gd name="T5" fmla="*/ 2 h 1530"/>
                <a:gd name="T6" fmla="*/ 2351 w 2375"/>
                <a:gd name="T7" fmla="*/ 8 h 1530"/>
                <a:gd name="T8" fmla="*/ 2362 w 2375"/>
                <a:gd name="T9" fmla="*/ 17 h 1530"/>
                <a:gd name="T10" fmla="*/ 2370 w 2375"/>
                <a:gd name="T11" fmla="*/ 29 h 1530"/>
                <a:gd name="T12" fmla="*/ 2374 w 2375"/>
                <a:gd name="T13" fmla="*/ 42 h 1530"/>
                <a:gd name="T14" fmla="*/ 2375 w 2375"/>
                <a:gd name="T15" fmla="*/ 56 h 1530"/>
                <a:gd name="T16" fmla="*/ 2362 w 2375"/>
                <a:gd name="T17" fmla="*/ 150 h 1530"/>
                <a:gd name="T18" fmla="*/ 2344 w 2375"/>
                <a:gd name="T19" fmla="*/ 242 h 1530"/>
                <a:gd name="T20" fmla="*/ 2322 w 2375"/>
                <a:gd name="T21" fmla="*/ 333 h 1530"/>
                <a:gd name="T22" fmla="*/ 2294 w 2375"/>
                <a:gd name="T23" fmla="*/ 421 h 1530"/>
                <a:gd name="T24" fmla="*/ 2262 w 2375"/>
                <a:gd name="T25" fmla="*/ 507 h 1530"/>
                <a:gd name="T26" fmla="*/ 2225 w 2375"/>
                <a:gd name="T27" fmla="*/ 592 h 1530"/>
                <a:gd name="T28" fmla="*/ 2183 w 2375"/>
                <a:gd name="T29" fmla="*/ 674 h 1530"/>
                <a:gd name="T30" fmla="*/ 2136 w 2375"/>
                <a:gd name="T31" fmla="*/ 754 h 1530"/>
                <a:gd name="T32" fmla="*/ 2085 w 2375"/>
                <a:gd name="T33" fmla="*/ 831 h 1530"/>
                <a:gd name="T34" fmla="*/ 2030 w 2375"/>
                <a:gd name="T35" fmla="*/ 905 h 1530"/>
                <a:gd name="T36" fmla="*/ 1971 w 2375"/>
                <a:gd name="T37" fmla="*/ 976 h 1530"/>
                <a:gd name="T38" fmla="*/ 1908 w 2375"/>
                <a:gd name="T39" fmla="*/ 1045 h 1530"/>
                <a:gd name="T40" fmla="*/ 1840 w 2375"/>
                <a:gd name="T41" fmla="*/ 1109 h 1530"/>
                <a:gd name="T42" fmla="*/ 1769 w 2375"/>
                <a:gd name="T43" fmla="*/ 1169 h 1530"/>
                <a:gd name="T44" fmla="*/ 1694 w 2375"/>
                <a:gd name="T45" fmla="*/ 1226 h 1530"/>
                <a:gd name="T46" fmla="*/ 1618 w 2375"/>
                <a:gd name="T47" fmla="*/ 1277 h 1530"/>
                <a:gd name="T48" fmla="*/ 1538 w 2375"/>
                <a:gd name="T49" fmla="*/ 1324 h 1530"/>
                <a:gd name="T50" fmla="*/ 1456 w 2375"/>
                <a:gd name="T51" fmla="*/ 1366 h 1530"/>
                <a:gd name="T52" fmla="*/ 1372 w 2375"/>
                <a:gd name="T53" fmla="*/ 1404 h 1530"/>
                <a:gd name="T54" fmla="*/ 1285 w 2375"/>
                <a:gd name="T55" fmla="*/ 1437 h 1530"/>
                <a:gd name="T56" fmla="*/ 1197 w 2375"/>
                <a:gd name="T57" fmla="*/ 1465 h 1530"/>
                <a:gd name="T58" fmla="*/ 1108 w 2375"/>
                <a:gd name="T59" fmla="*/ 1488 h 1530"/>
                <a:gd name="T60" fmla="*/ 1017 w 2375"/>
                <a:gd name="T61" fmla="*/ 1506 h 1530"/>
                <a:gd name="T62" fmla="*/ 924 w 2375"/>
                <a:gd name="T63" fmla="*/ 1519 h 1530"/>
                <a:gd name="T64" fmla="*/ 831 w 2375"/>
                <a:gd name="T65" fmla="*/ 1527 h 1530"/>
                <a:gd name="T66" fmla="*/ 737 w 2375"/>
                <a:gd name="T67" fmla="*/ 1530 h 1530"/>
                <a:gd name="T68" fmla="*/ 644 w 2375"/>
                <a:gd name="T69" fmla="*/ 1527 h 1530"/>
                <a:gd name="T70" fmla="*/ 553 w 2375"/>
                <a:gd name="T71" fmla="*/ 1520 h 1530"/>
                <a:gd name="T72" fmla="*/ 462 w 2375"/>
                <a:gd name="T73" fmla="*/ 1507 h 1530"/>
                <a:gd name="T74" fmla="*/ 373 w 2375"/>
                <a:gd name="T75" fmla="*/ 1490 h 1530"/>
                <a:gd name="T76" fmla="*/ 285 w 2375"/>
                <a:gd name="T77" fmla="*/ 1468 h 1530"/>
                <a:gd name="T78" fmla="*/ 199 w 2375"/>
                <a:gd name="T79" fmla="*/ 1440 h 1530"/>
                <a:gd name="T80" fmla="*/ 113 w 2375"/>
                <a:gd name="T81" fmla="*/ 1407 h 1530"/>
                <a:gd name="T82" fmla="*/ 29 w 2375"/>
                <a:gd name="T83" fmla="*/ 1370 h 1530"/>
                <a:gd name="T84" fmla="*/ 17 w 2375"/>
                <a:gd name="T85" fmla="*/ 1362 h 1530"/>
                <a:gd name="T86" fmla="*/ 8 w 2375"/>
                <a:gd name="T87" fmla="*/ 1352 h 1530"/>
                <a:gd name="T88" fmla="*/ 2 w 2375"/>
                <a:gd name="T89" fmla="*/ 1339 h 1530"/>
                <a:gd name="T90" fmla="*/ 0 w 2375"/>
                <a:gd name="T91" fmla="*/ 1325 h 1530"/>
                <a:gd name="T92" fmla="*/ 2 w 2375"/>
                <a:gd name="T93" fmla="*/ 1311 h 1530"/>
                <a:gd name="T94" fmla="*/ 8 w 2375"/>
                <a:gd name="T95" fmla="*/ 1298 h 1530"/>
                <a:gd name="T96" fmla="*/ 789 w 2375"/>
                <a:gd name="T97" fmla="*/ 24 h 1530"/>
                <a:gd name="T98" fmla="*/ 798 w 2375"/>
                <a:gd name="T99" fmla="*/ 14 h 1530"/>
                <a:gd name="T100" fmla="*/ 808 w 2375"/>
                <a:gd name="T101" fmla="*/ 7 h 1530"/>
                <a:gd name="T102" fmla="*/ 820 w 2375"/>
                <a:gd name="T103" fmla="*/ 2 h 1530"/>
                <a:gd name="T104" fmla="*/ 832 w 2375"/>
                <a:gd name="T105" fmla="*/ 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75" h="1530">
                  <a:moveTo>
                    <a:pt x="832" y="0"/>
                  </a:moveTo>
                  <a:lnTo>
                    <a:pt x="2325" y="0"/>
                  </a:lnTo>
                  <a:lnTo>
                    <a:pt x="2338" y="2"/>
                  </a:lnTo>
                  <a:lnTo>
                    <a:pt x="2351" y="8"/>
                  </a:lnTo>
                  <a:lnTo>
                    <a:pt x="2362" y="17"/>
                  </a:lnTo>
                  <a:lnTo>
                    <a:pt x="2370" y="29"/>
                  </a:lnTo>
                  <a:lnTo>
                    <a:pt x="2374" y="42"/>
                  </a:lnTo>
                  <a:lnTo>
                    <a:pt x="2375" y="56"/>
                  </a:lnTo>
                  <a:lnTo>
                    <a:pt x="2362" y="150"/>
                  </a:lnTo>
                  <a:lnTo>
                    <a:pt x="2344" y="242"/>
                  </a:lnTo>
                  <a:lnTo>
                    <a:pt x="2322" y="333"/>
                  </a:lnTo>
                  <a:lnTo>
                    <a:pt x="2294" y="421"/>
                  </a:lnTo>
                  <a:lnTo>
                    <a:pt x="2262" y="507"/>
                  </a:lnTo>
                  <a:lnTo>
                    <a:pt x="2225" y="592"/>
                  </a:lnTo>
                  <a:lnTo>
                    <a:pt x="2183" y="674"/>
                  </a:lnTo>
                  <a:lnTo>
                    <a:pt x="2136" y="754"/>
                  </a:lnTo>
                  <a:lnTo>
                    <a:pt x="2085" y="831"/>
                  </a:lnTo>
                  <a:lnTo>
                    <a:pt x="2030" y="905"/>
                  </a:lnTo>
                  <a:lnTo>
                    <a:pt x="1971" y="976"/>
                  </a:lnTo>
                  <a:lnTo>
                    <a:pt x="1908" y="1045"/>
                  </a:lnTo>
                  <a:lnTo>
                    <a:pt x="1840" y="1109"/>
                  </a:lnTo>
                  <a:lnTo>
                    <a:pt x="1769" y="1169"/>
                  </a:lnTo>
                  <a:lnTo>
                    <a:pt x="1694" y="1226"/>
                  </a:lnTo>
                  <a:lnTo>
                    <a:pt x="1618" y="1277"/>
                  </a:lnTo>
                  <a:lnTo>
                    <a:pt x="1538" y="1324"/>
                  </a:lnTo>
                  <a:lnTo>
                    <a:pt x="1456" y="1366"/>
                  </a:lnTo>
                  <a:lnTo>
                    <a:pt x="1372" y="1404"/>
                  </a:lnTo>
                  <a:lnTo>
                    <a:pt x="1285" y="1437"/>
                  </a:lnTo>
                  <a:lnTo>
                    <a:pt x="1197" y="1465"/>
                  </a:lnTo>
                  <a:lnTo>
                    <a:pt x="1108" y="1488"/>
                  </a:lnTo>
                  <a:lnTo>
                    <a:pt x="1017" y="1506"/>
                  </a:lnTo>
                  <a:lnTo>
                    <a:pt x="924" y="1519"/>
                  </a:lnTo>
                  <a:lnTo>
                    <a:pt x="831" y="1527"/>
                  </a:lnTo>
                  <a:lnTo>
                    <a:pt x="737" y="1530"/>
                  </a:lnTo>
                  <a:lnTo>
                    <a:pt x="644" y="1527"/>
                  </a:lnTo>
                  <a:lnTo>
                    <a:pt x="553" y="1520"/>
                  </a:lnTo>
                  <a:lnTo>
                    <a:pt x="462" y="1507"/>
                  </a:lnTo>
                  <a:lnTo>
                    <a:pt x="373" y="1490"/>
                  </a:lnTo>
                  <a:lnTo>
                    <a:pt x="285" y="1468"/>
                  </a:lnTo>
                  <a:lnTo>
                    <a:pt x="199" y="1440"/>
                  </a:lnTo>
                  <a:lnTo>
                    <a:pt x="113" y="1407"/>
                  </a:lnTo>
                  <a:lnTo>
                    <a:pt x="29" y="1370"/>
                  </a:lnTo>
                  <a:lnTo>
                    <a:pt x="17" y="1362"/>
                  </a:lnTo>
                  <a:lnTo>
                    <a:pt x="8" y="1352"/>
                  </a:lnTo>
                  <a:lnTo>
                    <a:pt x="2" y="1339"/>
                  </a:lnTo>
                  <a:lnTo>
                    <a:pt x="0" y="1325"/>
                  </a:lnTo>
                  <a:lnTo>
                    <a:pt x="2" y="1311"/>
                  </a:lnTo>
                  <a:lnTo>
                    <a:pt x="8" y="1298"/>
                  </a:lnTo>
                  <a:lnTo>
                    <a:pt x="789" y="24"/>
                  </a:lnTo>
                  <a:lnTo>
                    <a:pt x="798" y="14"/>
                  </a:lnTo>
                  <a:lnTo>
                    <a:pt x="808" y="7"/>
                  </a:lnTo>
                  <a:lnTo>
                    <a:pt x="820" y="2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F55F12D-9014-4B7A-A989-48A732805CE1}"/>
              </a:ext>
            </a:extLst>
          </p:cNvPr>
          <p:cNvSpPr txBox="1"/>
          <p:nvPr/>
        </p:nvSpPr>
        <p:spPr>
          <a:xfrm>
            <a:off x="5973410" y="2646576"/>
            <a:ext cx="5240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Menentukan</a:t>
            </a:r>
            <a:r>
              <a:rPr kumimoji="0" lang="en-US" sz="160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Fluid Contact (WOC, GOC, GWC)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47A6913-3DD8-4454-BB7E-A2B70B45B86F}"/>
              </a:ext>
            </a:extLst>
          </p:cNvPr>
          <p:cNvSpPr txBox="1"/>
          <p:nvPr/>
        </p:nvSpPr>
        <p:spPr>
          <a:xfrm>
            <a:off x="6108729" y="4052207"/>
            <a:ext cx="228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Fluid Sampling</a:t>
            </a:r>
          </a:p>
        </p:txBody>
      </p:sp>
      <p:sp>
        <p:nvSpPr>
          <p:cNvPr id="107" name="Freeform 34">
            <a:extLst>
              <a:ext uri="{FF2B5EF4-FFF2-40B4-BE49-F238E27FC236}">
                <a16:creationId xmlns:a16="http://schemas.microsoft.com/office/drawing/2014/main" id="{11B65EE0-CDC4-4B03-BD2B-2AFDDAEE5528}"/>
              </a:ext>
            </a:extLst>
          </p:cNvPr>
          <p:cNvSpPr>
            <a:spLocks/>
          </p:cNvSpPr>
          <p:nvPr/>
        </p:nvSpPr>
        <p:spPr bwMode="auto">
          <a:xfrm>
            <a:off x="949741" y="5342103"/>
            <a:ext cx="833190" cy="833189"/>
          </a:xfrm>
          <a:custGeom>
            <a:avLst/>
            <a:gdLst>
              <a:gd name="T0" fmla="*/ 400 w 801"/>
              <a:gd name="T1" fmla="*/ 0 h 801"/>
              <a:gd name="T2" fmla="*/ 451 w 801"/>
              <a:gd name="T3" fmla="*/ 2 h 801"/>
              <a:gd name="T4" fmla="*/ 499 w 801"/>
              <a:gd name="T5" fmla="*/ 11 h 801"/>
              <a:gd name="T6" fmla="*/ 545 w 801"/>
              <a:gd name="T7" fmla="*/ 26 h 801"/>
              <a:gd name="T8" fmla="*/ 588 w 801"/>
              <a:gd name="T9" fmla="*/ 46 h 801"/>
              <a:gd name="T10" fmla="*/ 629 w 801"/>
              <a:gd name="T11" fmla="*/ 71 h 801"/>
              <a:gd name="T12" fmla="*/ 667 w 801"/>
              <a:gd name="T13" fmla="*/ 101 h 801"/>
              <a:gd name="T14" fmla="*/ 700 w 801"/>
              <a:gd name="T15" fmla="*/ 134 h 801"/>
              <a:gd name="T16" fmla="*/ 729 w 801"/>
              <a:gd name="T17" fmla="*/ 171 h 801"/>
              <a:gd name="T18" fmla="*/ 754 w 801"/>
              <a:gd name="T19" fmla="*/ 211 h 801"/>
              <a:gd name="T20" fmla="*/ 774 w 801"/>
              <a:gd name="T21" fmla="*/ 256 h 801"/>
              <a:gd name="T22" fmla="*/ 788 w 801"/>
              <a:gd name="T23" fmla="*/ 301 h 801"/>
              <a:gd name="T24" fmla="*/ 798 w 801"/>
              <a:gd name="T25" fmla="*/ 350 h 801"/>
              <a:gd name="T26" fmla="*/ 801 w 801"/>
              <a:gd name="T27" fmla="*/ 400 h 801"/>
              <a:gd name="T28" fmla="*/ 798 w 801"/>
              <a:gd name="T29" fmla="*/ 451 h 801"/>
              <a:gd name="T30" fmla="*/ 788 w 801"/>
              <a:gd name="T31" fmla="*/ 499 h 801"/>
              <a:gd name="T32" fmla="*/ 774 w 801"/>
              <a:gd name="T33" fmla="*/ 545 h 801"/>
              <a:gd name="T34" fmla="*/ 754 w 801"/>
              <a:gd name="T35" fmla="*/ 589 h 801"/>
              <a:gd name="T36" fmla="*/ 729 w 801"/>
              <a:gd name="T37" fmla="*/ 630 h 801"/>
              <a:gd name="T38" fmla="*/ 700 w 801"/>
              <a:gd name="T39" fmla="*/ 667 h 801"/>
              <a:gd name="T40" fmla="*/ 667 w 801"/>
              <a:gd name="T41" fmla="*/ 700 h 801"/>
              <a:gd name="T42" fmla="*/ 629 w 801"/>
              <a:gd name="T43" fmla="*/ 730 h 801"/>
              <a:gd name="T44" fmla="*/ 588 w 801"/>
              <a:gd name="T45" fmla="*/ 755 h 801"/>
              <a:gd name="T46" fmla="*/ 545 w 801"/>
              <a:gd name="T47" fmla="*/ 774 h 801"/>
              <a:gd name="T48" fmla="*/ 499 w 801"/>
              <a:gd name="T49" fmla="*/ 789 h 801"/>
              <a:gd name="T50" fmla="*/ 451 w 801"/>
              <a:gd name="T51" fmla="*/ 798 h 801"/>
              <a:gd name="T52" fmla="*/ 400 w 801"/>
              <a:gd name="T53" fmla="*/ 801 h 801"/>
              <a:gd name="T54" fmla="*/ 350 w 801"/>
              <a:gd name="T55" fmla="*/ 798 h 801"/>
              <a:gd name="T56" fmla="*/ 301 w 801"/>
              <a:gd name="T57" fmla="*/ 789 h 801"/>
              <a:gd name="T58" fmla="*/ 255 w 801"/>
              <a:gd name="T59" fmla="*/ 774 h 801"/>
              <a:gd name="T60" fmla="*/ 212 w 801"/>
              <a:gd name="T61" fmla="*/ 755 h 801"/>
              <a:gd name="T62" fmla="*/ 171 w 801"/>
              <a:gd name="T63" fmla="*/ 730 h 801"/>
              <a:gd name="T64" fmla="*/ 134 w 801"/>
              <a:gd name="T65" fmla="*/ 700 h 801"/>
              <a:gd name="T66" fmla="*/ 101 w 801"/>
              <a:gd name="T67" fmla="*/ 667 h 801"/>
              <a:gd name="T68" fmla="*/ 71 w 801"/>
              <a:gd name="T69" fmla="*/ 630 h 801"/>
              <a:gd name="T70" fmla="*/ 46 w 801"/>
              <a:gd name="T71" fmla="*/ 589 h 801"/>
              <a:gd name="T72" fmla="*/ 26 w 801"/>
              <a:gd name="T73" fmla="*/ 545 h 801"/>
              <a:gd name="T74" fmla="*/ 11 w 801"/>
              <a:gd name="T75" fmla="*/ 499 h 801"/>
              <a:gd name="T76" fmla="*/ 2 w 801"/>
              <a:gd name="T77" fmla="*/ 451 h 801"/>
              <a:gd name="T78" fmla="*/ 0 w 801"/>
              <a:gd name="T79" fmla="*/ 400 h 801"/>
              <a:gd name="T80" fmla="*/ 2 w 801"/>
              <a:gd name="T81" fmla="*/ 350 h 801"/>
              <a:gd name="T82" fmla="*/ 11 w 801"/>
              <a:gd name="T83" fmla="*/ 301 h 801"/>
              <a:gd name="T84" fmla="*/ 26 w 801"/>
              <a:gd name="T85" fmla="*/ 256 h 801"/>
              <a:gd name="T86" fmla="*/ 46 w 801"/>
              <a:gd name="T87" fmla="*/ 211 h 801"/>
              <a:gd name="T88" fmla="*/ 71 w 801"/>
              <a:gd name="T89" fmla="*/ 171 h 801"/>
              <a:gd name="T90" fmla="*/ 101 w 801"/>
              <a:gd name="T91" fmla="*/ 134 h 801"/>
              <a:gd name="T92" fmla="*/ 134 w 801"/>
              <a:gd name="T93" fmla="*/ 101 h 801"/>
              <a:gd name="T94" fmla="*/ 171 w 801"/>
              <a:gd name="T95" fmla="*/ 71 h 801"/>
              <a:gd name="T96" fmla="*/ 212 w 801"/>
              <a:gd name="T97" fmla="*/ 46 h 801"/>
              <a:gd name="T98" fmla="*/ 255 w 801"/>
              <a:gd name="T99" fmla="*/ 26 h 801"/>
              <a:gd name="T100" fmla="*/ 301 w 801"/>
              <a:gd name="T101" fmla="*/ 11 h 801"/>
              <a:gd name="T102" fmla="*/ 350 w 801"/>
              <a:gd name="T103" fmla="*/ 2 h 801"/>
              <a:gd name="T104" fmla="*/ 400 w 801"/>
              <a:gd name="T105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1" h="801">
                <a:moveTo>
                  <a:pt x="400" y="0"/>
                </a:moveTo>
                <a:lnTo>
                  <a:pt x="451" y="2"/>
                </a:lnTo>
                <a:lnTo>
                  <a:pt x="499" y="11"/>
                </a:lnTo>
                <a:lnTo>
                  <a:pt x="545" y="26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1"/>
                </a:lnTo>
                <a:lnTo>
                  <a:pt x="774" y="256"/>
                </a:lnTo>
                <a:lnTo>
                  <a:pt x="788" y="301"/>
                </a:lnTo>
                <a:lnTo>
                  <a:pt x="798" y="350"/>
                </a:lnTo>
                <a:lnTo>
                  <a:pt x="801" y="400"/>
                </a:lnTo>
                <a:lnTo>
                  <a:pt x="798" y="451"/>
                </a:lnTo>
                <a:lnTo>
                  <a:pt x="788" y="499"/>
                </a:lnTo>
                <a:lnTo>
                  <a:pt x="774" y="545"/>
                </a:lnTo>
                <a:lnTo>
                  <a:pt x="754" y="589"/>
                </a:lnTo>
                <a:lnTo>
                  <a:pt x="729" y="630"/>
                </a:lnTo>
                <a:lnTo>
                  <a:pt x="700" y="667"/>
                </a:lnTo>
                <a:lnTo>
                  <a:pt x="667" y="700"/>
                </a:lnTo>
                <a:lnTo>
                  <a:pt x="629" y="730"/>
                </a:lnTo>
                <a:lnTo>
                  <a:pt x="588" y="755"/>
                </a:lnTo>
                <a:lnTo>
                  <a:pt x="545" y="774"/>
                </a:lnTo>
                <a:lnTo>
                  <a:pt x="499" y="789"/>
                </a:lnTo>
                <a:lnTo>
                  <a:pt x="451" y="798"/>
                </a:lnTo>
                <a:lnTo>
                  <a:pt x="400" y="801"/>
                </a:lnTo>
                <a:lnTo>
                  <a:pt x="350" y="798"/>
                </a:lnTo>
                <a:lnTo>
                  <a:pt x="301" y="789"/>
                </a:lnTo>
                <a:lnTo>
                  <a:pt x="255" y="774"/>
                </a:lnTo>
                <a:lnTo>
                  <a:pt x="212" y="755"/>
                </a:lnTo>
                <a:lnTo>
                  <a:pt x="171" y="730"/>
                </a:lnTo>
                <a:lnTo>
                  <a:pt x="134" y="700"/>
                </a:lnTo>
                <a:lnTo>
                  <a:pt x="101" y="667"/>
                </a:lnTo>
                <a:lnTo>
                  <a:pt x="71" y="630"/>
                </a:lnTo>
                <a:lnTo>
                  <a:pt x="46" y="589"/>
                </a:lnTo>
                <a:lnTo>
                  <a:pt x="26" y="545"/>
                </a:lnTo>
                <a:lnTo>
                  <a:pt x="11" y="499"/>
                </a:lnTo>
                <a:lnTo>
                  <a:pt x="2" y="451"/>
                </a:lnTo>
                <a:lnTo>
                  <a:pt x="0" y="400"/>
                </a:lnTo>
                <a:lnTo>
                  <a:pt x="2" y="350"/>
                </a:lnTo>
                <a:lnTo>
                  <a:pt x="11" y="301"/>
                </a:lnTo>
                <a:lnTo>
                  <a:pt x="26" y="256"/>
                </a:lnTo>
                <a:lnTo>
                  <a:pt x="46" y="211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6"/>
                </a:lnTo>
                <a:lnTo>
                  <a:pt x="301" y="11"/>
                </a:lnTo>
                <a:lnTo>
                  <a:pt x="350" y="2"/>
                </a:lnTo>
                <a:lnTo>
                  <a:pt x="400" y="0"/>
                </a:lnTo>
                <a:close/>
              </a:path>
            </a:pathLst>
          </a:custGeom>
          <a:solidFill>
            <a:srgbClr val="A2B9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08" name="Freeform 35">
            <a:extLst>
              <a:ext uri="{FF2B5EF4-FFF2-40B4-BE49-F238E27FC236}">
                <a16:creationId xmlns:a16="http://schemas.microsoft.com/office/drawing/2014/main" id="{8879B9F1-3B22-4398-869D-1A9313D84AA1}"/>
              </a:ext>
            </a:extLst>
          </p:cNvPr>
          <p:cNvSpPr>
            <a:spLocks/>
          </p:cNvSpPr>
          <p:nvPr/>
        </p:nvSpPr>
        <p:spPr bwMode="auto">
          <a:xfrm>
            <a:off x="890456" y="3367037"/>
            <a:ext cx="3206811" cy="3264691"/>
          </a:xfrm>
          <a:custGeom>
            <a:avLst/>
            <a:gdLst>
              <a:gd name="T0" fmla="*/ 499 w 2759"/>
              <a:gd name="T1" fmla="*/ 12 h 2642"/>
              <a:gd name="T2" fmla="*/ 629 w 2759"/>
              <a:gd name="T3" fmla="*/ 71 h 2642"/>
              <a:gd name="T4" fmla="*/ 729 w 2759"/>
              <a:gd name="T5" fmla="*/ 171 h 2642"/>
              <a:gd name="T6" fmla="*/ 788 w 2759"/>
              <a:gd name="T7" fmla="*/ 302 h 2642"/>
              <a:gd name="T8" fmla="*/ 798 w 2759"/>
              <a:gd name="T9" fmla="*/ 451 h 2642"/>
              <a:gd name="T10" fmla="*/ 753 w 2759"/>
              <a:gd name="T11" fmla="*/ 591 h 2642"/>
              <a:gd name="T12" fmla="*/ 663 w 2759"/>
              <a:gd name="T13" fmla="*/ 703 h 2642"/>
              <a:gd name="T14" fmla="*/ 540 w 2759"/>
              <a:gd name="T15" fmla="*/ 777 h 2642"/>
              <a:gd name="T16" fmla="*/ 443 w 2759"/>
              <a:gd name="T17" fmla="*/ 1379 h 2642"/>
              <a:gd name="T18" fmla="*/ 627 w 2759"/>
              <a:gd name="T19" fmla="*/ 1421 h 2642"/>
              <a:gd name="T20" fmla="*/ 785 w 2759"/>
              <a:gd name="T21" fmla="*/ 1515 h 2642"/>
              <a:gd name="T22" fmla="*/ 908 w 2759"/>
              <a:gd name="T23" fmla="*/ 1651 h 2642"/>
              <a:gd name="T24" fmla="*/ 985 w 2759"/>
              <a:gd name="T25" fmla="*/ 1819 h 2642"/>
              <a:gd name="T26" fmla="*/ 2127 w 2759"/>
              <a:gd name="T27" fmla="*/ 1944 h 2642"/>
              <a:gd name="T28" fmla="*/ 2141 w 2759"/>
              <a:gd name="T29" fmla="*/ 2106 h 2642"/>
              <a:gd name="T30" fmla="*/ 2209 w 2759"/>
              <a:gd name="T31" fmla="*/ 2268 h 2642"/>
              <a:gd name="T32" fmla="*/ 2325 w 2759"/>
              <a:gd name="T33" fmla="*/ 2396 h 2642"/>
              <a:gd name="T34" fmla="*/ 2476 w 2759"/>
              <a:gd name="T35" fmla="*/ 2481 h 2642"/>
              <a:gd name="T36" fmla="*/ 2607 w 2759"/>
              <a:gd name="T37" fmla="*/ 2489 h 2642"/>
              <a:gd name="T38" fmla="*/ 2670 w 2759"/>
              <a:gd name="T39" fmla="*/ 2463 h 2642"/>
              <a:gd name="T40" fmla="*/ 2733 w 2759"/>
              <a:gd name="T41" fmla="*/ 2490 h 2642"/>
              <a:gd name="T42" fmla="*/ 2759 w 2759"/>
              <a:gd name="T43" fmla="*/ 2552 h 2642"/>
              <a:gd name="T44" fmla="*/ 2733 w 2759"/>
              <a:gd name="T45" fmla="*/ 2616 h 2642"/>
              <a:gd name="T46" fmla="*/ 2670 w 2759"/>
              <a:gd name="T47" fmla="*/ 2642 h 2642"/>
              <a:gd name="T48" fmla="*/ 2614 w 2759"/>
              <a:gd name="T49" fmla="*/ 2623 h 2642"/>
              <a:gd name="T50" fmla="*/ 2528 w 2759"/>
              <a:gd name="T51" fmla="*/ 2583 h 2642"/>
              <a:gd name="T52" fmla="*/ 2356 w 2759"/>
              <a:gd name="T53" fmla="*/ 2519 h 2642"/>
              <a:gd name="T54" fmla="*/ 2214 w 2759"/>
              <a:gd name="T55" fmla="*/ 2410 h 2642"/>
              <a:gd name="T56" fmla="*/ 2109 w 2759"/>
              <a:gd name="T57" fmla="*/ 2265 h 2642"/>
              <a:gd name="T58" fmla="*/ 2051 w 2759"/>
              <a:gd name="T59" fmla="*/ 2092 h 2642"/>
              <a:gd name="T60" fmla="*/ 924 w 2759"/>
              <a:gd name="T61" fmla="*/ 1986 h 2642"/>
              <a:gd name="T62" fmla="*/ 893 w 2759"/>
              <a:gd name="T63" fmla="*/ 1810 h 2642"/>
              <a:gd name="T64" fmla="*/ 809 w 2759"/>
              <a:gd name="T65" fmla="*/ 1658 h 2642"/>
              <a:gd name="T66" fmla="*/ 680 w 2759"/>
              <a:gd name="T67" fmla="*/ 1544 h 2642"/>
              <a:gd name="T68" fmla="*/ 520 w 2759"/>
              <a:gd name="T69" fmla="*/ 1477 h 2642"/>
              <a:gd name="T70" fmla="*/ 358 w 2759"/>
              <a:gd name="T71" fmla="*/ 1463 h 2642"/>
              <a:gd name="T72" fmla="*/ 261 w 2759"/>
              <a:gd name="T73" fmla="*/ 777 h 2642"/>
              <a:gd name="T74" fmla="*/ 137 w 2759"/>
              <a:gd name="T75" fmla="*/ 703 h 2642"/>
              <a:gd name="T76" fmla="*/ 47 w 2759"/>
              <a:gd name="T77" fmla="*/ 591 h 2642"/>
              <a:gd name="T78" fmla="*/ 2 w 2759"/>
              <a:gd name="T79" fmla="*/ 451 h 2642"/>
              <a:gd name="T80" fmla="*/ 11 w 2759"/>
              <a:gd name="T81" fmla="*/ 302 h 2642"/>
              <a:gd name="T82" fmla="*/ 71 w 2759"/>
              <a:gd name="T83" fmla="*/ 171 h 2642"/>
              <a:gd name="T84" fmla="*/ 171 w 2759"/>
              <a:gd name="T85" fmla="*/ 71 h 2642"/>
              <a:gd name="T86" fmla="*/ 301 w 2759"/>
              <a:gd name="T87" fmla="*/ 12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59" h="2642">
                <a:moveTo>
                  <a:pt x="400" y="0"/>
                </a:moveTo>
                <a:lnTo>
                  <a:pt x="451" y="3"/>
                </a:lnTo>
                <a:lnTo>
                  <a:pt x="499" y="12"/>
                </a:lnTo>
                <a:lnTo>
                  <a:pt x="545" y="27"/>
                </a:lnTo>
                <a:lnTo>
                  <a:pt x="588" y="46"/>
                </a:lnTo>
                <a:lnTo>
                  <a:pt x="629" y="71"/>
                </a:lnTo>
                <a:lnTo>
                  <a:pt x="667" y="101"/>
                </a:lnTo>
                <a:lnTo>
                  <a:pt x="700" y="134"/>
                </a:lnTo>
                <a:lnTo>
                  <a:pt x="729" y="171"/>
                </a:lnTo>
                <a:lnTo>
                  <a:pt x="754" y="212"/>
                </a:lnTo>
                <a:lnTo>
                  <a:pt x="774" y="255"/>
                </a:lnTo>
                <a:lnTo>
                  <a:pt x="788" y="302"/>
                </a:lnTo>
                <a:lnTo>
                  <a:pt x="798" y="350"/>
                </a:lnTo>
                <a:lnTo>
                  <a:pt x="801" y="401"/>
                </a:lnTo>
                <a:lnTo>
                  <a:pt x="798" y="451"/>
                </a:lnTo>
                <a:lnTo>
                  <a:pt x="788" y="501"/>
                </a:lnTo>
                <a:lnTo>
                  <a:pt x="774" y="548"/>
                </a:lnTo>
                <a:lnTo>
                  <a:pt x="753" y="591"/>
                </a:lnTo>
                <a:lnTo>
                  <a:pt x="727" y="632"/>
                </a:lnTo>
                <a:lnTo>
                  <a:pt x="698" y="669"/>
                </a:lnTo>
                <a:lnTo>
                  <a:pt x="663" y="703"/>
                </a:lnTo>
                <a:lnTo>
                  <a:pt x="625" y="733"/>
                </a:lnTo>
                <a:lnTo>
                  <a:pt x="584" y="757"/>
                </a:lnTo>
                <a:lnTo>
                  <a:pt x="540" y="777"/>
                </a:lnTo>
                <a:lnTo>
                  <a:pt x="492" y="791"/>
                </a:lnTo>
                <a:lnTo>
                  <a:pt x="443" y="799"/>
                </a:lnTo>
                <a:lnTo>
                  <a:pt x="443" y="1379"/>
                </a:lnTo>
                <a:lnTo>
                  <a:pt x="507" y="1387"/>
                </a:lnTo>
                <a:lnTo>
                  <a:pt x="568" y="1402"/>
                </a:lnTo>
                <a:lnTo>
                  <a:pt x="627" y="1421"/>
                </a:lnTo>
                <a:lnTo>
                  <a:pt x="683" y="1447"/>
                </a:lnTo>
                <a:lnTo>
                  <a:pt x="736" y="1479"/>
                </a:lnTo>
                <a:lnTo>
                  <a:pt x="785" y="1515"/>
                </a:lnTo>
                <a:lnTo>
                  <a:pt x="831" y="1556"/>
                </a:lnTo>
                <a:lnTo>
                  <a:pt x="871" y="1602"/>
                </a:lnTo>
                <a:lnTo>
                  <a:pt x="908" y="1651"/>
                </a:lnTo>
                <a:lnTo>
                  <a:pt x="939" y="1704"/>
                </a:lnTo>
                <a:lnTo>
                  <a:pt x="965" y="1760"/>
                </a:lnTo>
                <a:lnTo>
                  <a:pt x="985" y="1819"/>
                </a:lnTo>
                <a:lnTo>
                  <a:pt x="1000" y="1880"/>
                </a:lnTo>
                <a:lnTo>
                  <a:pt x="1008" y="1944"/>
                </a:lnTo>
                <a:lnTo>
                  <a:pt x="2127" y="1944"/>
                </a:lnTo>
                <a:lnTo>
                  <a:pt x="2127" y="1986"/>
                </a:lnTo>
                <a:lnTo>
                  <a:pt x="2131" y="2047"/>
                </a:lnTo>
                <a:lnTo>
                  <a:pt x="2141" y="2106"/>
                </a:lnTo>
                <a:lnTo>
                  <a:pt x="2158" y="2163"/>
                </a:lnTo>
                <a:lnTo>
                  <a:pt x="2181" y="2217"/>
                </a:lnTo>
                <a:lnTo>
                  <a:pt x="2209" y="2268"/>
                </a:lnTo>
                <a:lnTo>
                  <a:pt x="2243" y="2315"/>
                </a:lnTo>
                <a:lnTo>
                  <a:pt x="2282" y="2358"/>
                </a:lnTo>
                <a:lnTo>
                  <a:pt x="2325" y="2396"/>
                </a:lnTo>
                <a:lnTo>
                  <a:pt x="2372" y="2429"/>
                </a:lnTo>
                <a:lnTo>
                  <a:pt x="2423" y="2458"/>
                </a:lnTo>
                <a:lnTo>
                  <a:pt x="2476" y="2481"/>
                </a:lnTo>
                <a:lnTo>
                  <a:pt x="2533" y="2496"/>
                </a:lnTo>
                <a:lnTo>
                  <a:pt x="2592" y="2507"/>
                </a:lnTo>
                <a:lnTo>
                  <a:pt x="2607" y="2489"/>
                </a:lnTo>
                <a:lnTo>
                  <a:pt x="2624" y="2475"/>
                </a:lnTo>
                <a:lnTo>
                  <a:pt x="2646" y="2466"/>
                </a:lnTo>
                <a:lnTo>
                  <a:pt x="2670" y="2463"/>
                </a:lnTo>
                <a:lnTo>
                  <a:pt x="2694" y="2466"/>
                </a:lnTo>
                <a:lnTo>
                  <a:pt x="2715" y="2475"/>
                </a:lnTo>
                <a:lnTo>
                  <a:pt x="2733" y="2490"/>
                </a:lnTo>
                <a:lnTo>
                  <a:pt x="2747" y="2508"/>
                </a:lnTo>
                <a:lnTo>
                  <a:pt x="2756" y="2529"/>
                </a:lnTo>
                <a:lnTo>
                  <a:pt x="2759" y="2552"/>
                </a:lnTo>
                <a:lnTo>
                  <a:pt x="2756" y="2576"/>
                </a:lnTo>
                <a:lnTo>
                  <a:pt x="2747" y="2598"/>
                </a:lnTo>
                <a:lnTo>
                  <a:pt x="2733" y="2616"/>
                </a:lnTo>
                <a:lnTo>
                  <a:pt x="2715" y="2631"/>
                </a:lnTo>
                <a:lnTo>
                  <a:pt x="2694" y="2640"/>
                </a:lnTo>
                <a:lnTo>
                  <a:pt x="2670" y="2642"/>
                </a:lnTo>
                <a:lnTo>
                  <a:pt x="2649" y="2640"/>
                </a:lnTo>
                <a:lnTo>
                  <a:pt x="2630" y="2633"/>
                </a:lnTo>
                <a:lnTo>
                  <a:pt x="2614" y="2623"/>
                </a:lnTo>
                <a:lnTo>
                  <a:pt x="2599" y="2609"/>
                </a:lnTo>
                <a:lnTo>
                  <a:pt x="2589" y="2592"/>
                </a:lnTo>
                <a:lnTo>
                  <a:pt x="2528" y="2583"/>
                </a:lnTo>
                <a:lnTo>
                  <a:pt x="2467" y="2567"/>
                </a:lnTo>
                <a:lnTo>
                  <a:pt x="2410" y="2545"/>
                </a:lnTo>
                <a:lnTo>
                  <a:pt x="2356" y="2519"/>
                </a:lnTo>
                <a:lnTo>
                  <a:pt x="2306" y="2487"/>
                </a:lnTo>
                <a:lnTo>
                  <a:pt x="2258" y="2451"/>
                </a:lnTo>
                <a:lnTo>
                  <a:pt x="2214" y="2410"/>
                </a:lnTo>
                <a:lnTo>
                  <a:pt x="2175" y="2366"/>
                </a:lnTo>
                <a:lnTo>
                  <a:pt x="2140" y="2317"/>
                </a:lnTo>
                <a:lnTo>
                  <a:pt x="2109" y="2265"/>
                </a:lnTo>
                <a:lnTo>
                  <a:pt x="2084" y="2210"/>
                </a:lnTo>
                <a:lnTo>
                  <a:pt x="2065" y="2152"/>
                </a:lnTo>
                <a:lnTo>
                  <a:pt x="2051" y="2092"/>
                </a:lnTo>
                <a:lnTo>
                  <a:pt x="2043" y="2029"/>
                </a:lnTo>
                <a:lnTo>
                  <a:pt x="924" y="2029"/>
                </a:lnTo>
                <a:lnTo>
                  <a:pt x="924" y="1986"/>
                </a:lnTo>
                <a:lnTo>
                  <a:pt x="920" y="1926"/>
                </a:lnTo>
                <a:lnTo>
                  <a:pt x="910" y="1867"/>
                </a:lnTo>
                <a:lnTo>
                  <a:pt x="893" y="1810"/>
                </a:lnTo>
                <a:lnTo>
                  <a:pt x="870" y="1756"/>
                </a:lnTo>
                <a:lnTo>
                  <a:pt x="842" y="1706"/>
                </a:lnTo>
                <a:lnTo>
                  <a:pt x="809" y="1658"/>
                </a:lnTo>
                <a:lnTo>
                  <a:pt x="770" y="1616"/>
                </a:lnTo>
                <a:lnTo>
                  <a:pt x="727" y="1578"/>
                </a:lnTo>
                <a:lnTo>
                  <a:pt x="680" y="1544"/>
                </a:lnTo>
                <a:lnTo>
                  <a:pt x="630" y="1516"/>
                </a:lnTo>
                <a:lnTo>
                  <a:pt x="577" y="1494"/>
                </a:lnTo>
                <a:lnTo>
                  <a:pt x="520" y="1477"/>
                </a:lnTo>
                <a:lnTo>
                  <a:pt x="461" y="1466"/>
                </a:lnTo>
                <a:lnTo>
                  <a:pt x="400" y="1463"/>
                </a:lnTo>
                <a:lnTo>
                  <a:pt x="358" y="1463"/>
                </a:lnTo>
                <a:lnTo>
                  <a:pt x="358" y="799"/>
                </a:lnTo>
                <a:lnTo>
                  <a:pt x="309" y="791"/>
                </a:lnTo>
                <a:lnTo>
                  <a:pt x="261" y="777"/>
                </a:lnTo>
                <a:lnTo>
                  <a:pt x="217" y="757"/>
                </a:lnTo>
                <a:lnTo>
                  <a:pt x="175" y="733"/>
                </a:lnTo>
                <a:lnTo>
                  <a:pt x="137" y="703"/>
                </a:lnTo>
                <a:lnTo>
                  <a:pt x="103" y="669"/>
                </a:lnTo>
                <a:lnTo>
                  <a:pt x="72" y="632"/>
                </a:lnTo>
                <a:lnTo>
                  <a:pt x="47" y="591"/>
                </a:lnTo>
                <a:lnTo>
                  <a:pt x="27" y="548"/>
                </a:lnTo>
                <a:lnTo>
                  <a:pt x="12" y="501"/>
                </a:lnTo>
                <a:lnTo>
                  <a:pt x="2" y="451"/>
                </a:lnTo>
                <a:lnTo>
                  <a:pt x="0" y="401"/>
                </a:lnTo>
                <a:lnTo>
                  <a:pt x="2" y="350"/>
                </a:lnTo>
                <a:lnTo>
                  <a:pt x="11" y="302"/>
                </a:lnTo>
                <a:lnTo>
                  <a:pt x="26" y="255"/>
                </a:lnTo>
                <a:lnTo>
                  <a:pt x="46" y="212"/>
                </a:lnTo>
                <a:lnTo>
                  <a:pt x="71" y="171"/>
                </a:lnTo>
                <a:lnTo>
                  <a:pt x="101" y="134"/>
                </a:lnTo>
                <a:lnTo>
                  <a:pt x="134" y="101"/>
                </a:lnTo>
                <a:lnTo>
                  <a:pt x="171" y="71"/>
                </a:lnTo>
                <a:lnTo>
                  <a:pt x="212" y="46"/>
                </a:lnTo>
                <a:lnTo>
                  <a:pt x="255" y="27"/>
                </a:lnTo>
                <a:lnTo>
                  <a:pt x="301" y="12"/>
                </a:lnTo>
                <a:lnTo>
                  <a:pt x="350" y="3"/>
                </a:lnTo>
                <a:lnTo>
                  <a:pt x="400" y="0"/>
                </a:lnTo>
                <a:close/>
              </a:path>
            </a:pathLst>
          </a:custGeom>
          <a:solidFill>
            <a:srgbClr val="A2B9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72DD6D9-9F22-4F19-BBB4-402EF8D8D46E}"/>
              </a:ext>
            </a:extLst>
          </p:cNvPr>
          <p:cNvSpPr txBox="1"/>
          <p:nvPr/>
        </p:nvSpPr>
        <p:spPr>
          <a:xfrm>
            <a:off x="1044555" y="6157394"/>
            <a:ext cx="300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Modular Formation Dynamic</a:t>
            </a:r>
            <a:r>
              <a:rPr lang="en-US" b="1" i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Tester (MDT)</a:t>
            </a:r>
            <a:endParaRPr kumimoji="0" lang="en-US" b="1" i="1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EAB1C53D-8FFA-4BE2-9763-690B83D0F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3" y="1220499"/>
            <a:ext cx="1332922" cy="4387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1D8528F-AD45-4E1A-8576-F4DF2C6858A4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Lehne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A., Karl. 2006. Wireline Formation Tester.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Norwegia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Society of Petroleum Engineer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8F8B97-B4A7-4EF7-90BC-694ADAD167A0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DF2E73-6421-4D36-AF01-4958B3117C3B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507C89"/>
                </a:solidFill>
              </a:rPr>
              <a:t>Modullar</a:t>
            </a:r>
            <a:r>
              <a:rPr lang="en-US" sz="2000" b="1" i="1" dirty="0">
                <a:solidFill>
                  <a:srgbClr val="507C89"/>
                </a:solidFill>
              </a:rPr>
              <a:t> Formation </a:t>
            </a:r>
            <a:r>
              <a:rPr lang="en-US" sz="2000" b="1" i="1" dirty="0">
                <a:solidFill>
                  <a:schemeClr val="accent3"/>
                </a:solidFill>
              </a:rPr>
              <a:t>Dynamics Tester </a:t>
            </a:r>
            <a:r>
              <a:rPr lang="en-US" sz="2000" b="1" dirty="0"/>
              <a:t>(MDT)</a:t>
            </a:r>
            <a:endParaRPr lang="en-ID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2200C1-9AB8-4E74-89BE-F11E0B662E0E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347481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4" grpId="0"/>
      <p:bldP spid="45" grpId="0"/>
      <p:bldP spid="46" grpId="0"/>
      <p:bldP spid="78" grpId="0"/>
      <p:bldP spid="105" grpId="0"/>
      <p:bldP spid="106" grpId="0"/>
      <p:bldP spid="107" grpId="0" animBg="1"/>
      <p:bldP spid="108" grpId="0" animBg="1"/>
      <p:bldP spid="10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DF6EBA11-B303-40FE-9DF8-B0B6CE4F4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724232"/>
              </p:ext>
            </p:extLst>
          </p:nvPr>
        </p:nvGraphicFramePr>
        <p:xfrm>
          <a:off x="80419" y="1173640"/>
          <a:ext cx="5867400" cy="565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Chart" r:id="rId6" imgW="4848758" imgH="4677258" progId="Excel.Chart.8">
                  <p:embed/>
                </p:oleObj>
              </mc:Choice>
              <mc:Fallback>
                <p:oleObj name="Chart" r:id="rId6" imgW="4848758" imgH="4677258" progId="Excel.Chart.8">
                  <p:embed/>
                  <p:pic>
                    <p:nvPicPr>
                      <p:cNvPr id="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19" y="1173640"/>
                        <a:ext cx="5867400" cy="565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8">
            <a:extLst>
              <a:ext uri="{FF2B5EF4-FFF2-40B4-BE49-F238E27FC236}">
                <a16:creationId xmlns:a16="http://schemas.microsoft.com/office/drawing/2014/main" id="{E9402DCA-7062-407D-BE96-B2F14D9AD1D0}"/>
              </a:ext>
            </a:extLst>
          </p:cNvPr>
          <p:cNvGrpSpPr>
            <a:grpSpLocks/>
          </p:cNvGrpSpPr>
          <p:nvPr/>
        </p:nvGrpSpPr>
        <p:grpSpPr bwMode="auto">
          <a:xfrm>
            <a:off x="1985419" y="1402240"/>
            <a:ext cx="5943600" cy="4738688"/>
            <a:chOff x="1584" y="624"/>
            <a:chExt cx="3744" cy="2985"/>
          </a:xfrm>
        </p:grpSpPr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2FC86DCA-AB35-43A8-9709-0FC28D1D4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824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EAF5E303-C0C6-443F-919A-5866E12CF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680"/>
              <a:ext cx="384" cy="1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2637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A7BE36D3-7131-4404-A7B9-B4AC44845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624"/>
              <a:ext cx="1680" cy="2976"/>
            </a:xfrm>
            <a:prstGeom prst="rect">
              <a:avLst/>
            </a:prstGeom>
            <a:solidFill>
              <a:srgbClr val="00CC66"/>
            </a:solidFill>
            <a:ln w="3175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059052E5-0175-4297-B590-05BD4AC8B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824"/>
              <a:ext cx="1684" cy="1785"/>
            </a:xfrm>
            <a:custGeom>
              <a:avLst/>
              <a:gdLst>
                <a:gd name="T0" fmla="*/ 1397 w 1684"/>
                <a:gd name="T1" fmla="*/ 1785 h 1785"/>
                <a:gd name="T2" fmla="*/ 0 w 1684"/>
                <a:gd name="T3" fmla="*/ 505 h 1785"/>
                <a:gd name="T4" fmla="*/ 4 w 1684"/>
                <a:gd name="T5" fmla="*/ 0 h 1785"/>
                <a:gd name="T6" fmla="*/ 1667 w 1684"/>
                <a:gd name="T7" fmla="*/ 1571 h 1785"/>
                <a:gd name="T8" fmla="*/ 1684 w 1684"/>
                <a:gd name="T9" fmla="*/ 1776 h 1785"/>
                <a:gd name="T10" fmla="*/ 1397 w 1684"/>
                <a:gd name="T11" fmla="*/ 1785 h 17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4"/>
                <a:gd name="T19" fmla="*/ 0 h 1785"/>
                <a:gd name="T20" fmla="*/ 1684 w 1684"/>
                <a:gd name="T21" fmla="*/ 1785 h 17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4" h="1785">
                  <a:moveTo>
                    <a:pt x="1397" y="1785"/>
                  </a:moveTo>
                  <a:lnTo>
                    <a:pt x="0" y="505"/>
                  </a:lnTo>
                  <a:lnTo>
                    <a:pt x="4" y="0"/>
                  </a:lnTo>
                  <a:lnTo>
                    <a:pt x="1667" y="1571"/>
                  </a:lnTo>
                  <a:lnTo>
                    <a:pt x="1684" y="1776"/>
                  </a:lnTo>
                  <a:lnTo>
                    <a:pt x="1397" y="1785"/>
                  </a:lnTo>
                  <a:close/>
                </a:path>
              </a:pathLst>
            </a:custGeom>
            <a:solidFill>
              <a:srgbClr val="FFFF66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28">
              <a:extLst>
                <a:ext uri="{FF2B5EF4-FFF2-40B4-BE49-F238E27FC236}">
                  <a16:creationId xmlns:a16="http://schemas.microsoft.com/office/drawing/2014/main" id="{4D03BEFA-F171-4557-B378-87746317F2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1008"/>
              <a:ext cx="0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32">
              <a:extLst>
                <a:ext uri="{FF2B5EF4-FFF2-40B4-BE49-F238E27FC236}">
                  <a16:creationId xmlns:a16="http://schemas.microsoft.com/office/drawing/2014/main" id="{D04895EC-C7F0-43B9-9C64-24055C6E25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00" y="960"/>
              <a:ext cx="1632" cy="168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33">
              <a:extLst>
                <a:ext uri="{FF2B5EF4-FFF2-40B4-BE49-F238E27FC236}">
                  <a16:creationId xmlns:a16="http://schemas.microsoft.com/office/drawing/2014/main" id="{4A9D2758-DD4C-4CE6-A708-B3960B5B39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52" y="1344"/>
              <a:ext cx="1680" cy="177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7747B9D6-ACD2-409F-B685-46A722EE3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" y="1053"/>
              <a:ext cx="1042" cy="1061"/>
            </a:xfrm>
            <a:custGeom>
              <a:avLst/>
              <a:gdLst>
                <a:gd name="T0" fmla="*/ 1024 w 1042"/>
                <a:gd name="T1" fmla="*/ 1061 h 1061"/>
                <a:gd name="T2" fmla="*/ 424 w 1042"/>
                <a:gd name="T3" fmla="*/ 638 h 1061"/>
                <a:gd name="T4" fmla="*/ 74 w 1042"/>
                <a:gd name="T5" fmla="*/ 246 h 1061"/>
                <a:gd name="T6" fmla="*/ 1 w 1042"/>
                <a:gd name="T7" fmla="*/ 56 h 1061"/>
                <a:gd name="T8" fmla="*/ 68 w 1042"/>
                <a:gd name="T9" fmla="*/ 1 h 1061"/>
                <a:gd name="T10" fmla="*/ 301 w 1042"/>
                <a:gd name="T11" fmla="*/ 62 h 1061"/>
                <a:gd name="T12" fmla="*/ 620 w 1042"/>
                <a:gd name="T13" fmla="*/ 215 h 1061"/>
                <a:gd name="T14" fmla="*/ 1042 w 1042"/>
                <a:gd name="T15" fmla="*/ 461 h 10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42"/>
                <a:gd name="T25" fmla="*/ 0 h 1061"/>
                <a:gd name="T26" fmla="*/ 1042 w 1042"/>
                <a:gd name="T27" fmla="*/ 1061 h 106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42" h="1061">
                  <a:moveTo>
                    <a:pt x="1024" y="1061"/>
                  </a:moveTo>
                  <a:cubicBezTo>
                    <a:pt x="923" y="990"/>
                    <a:pt x="582" y="774"/>
                    <a:pt x="424" y="638"/>
                  </a:cubicBezTo>
                  <a:cubicBezTo>
                    <a:pt x="266" y="502"/>
                    <a:pt x="144" y="343"/>
                    <a:pt x="74" y="246"/>
                  </a:cubicBezTo>
                  <a:cubicBezTo>
                    <a:pt x="4" y="149"/>
                    <a:pt x="2" y="97"/>
                    <a:pt x="1" y="56"/>
                  </a:cubicBezTo>
                  <a:cubicBezTo>
                    <a:pt x="0" y="15"/>
                    <a:pt x="18" y="0"/>
                    <a:pt x="68" y="1"/>
                  </a:cubicBezTo>
                  <a:cubicBezTo>
                    <a:pt x="118" y="2"/>
                    <a:pt x="209" y="26"/>
                    <a:pt x="301" y="62"/>
                  </a:cubicBezTo>
                  <a:cubicBezTo>
                    <a:pt x="393" y="98"/>
                    <a:pt x="497" y="149"/>
                    <a:pt x="620" y="215"/>
                  </a:cubicBezTo>
                  <a:cubicBezTo>
                    <a:pt x="743" y="281"/>
                    <a:pt x="954" y="410"/>
                    <a:pt x="1042" y="461"/>
                  </a:cubicBezTo>
                </a:path>
              </a:pathLst>
            </a:custGeom>
            <a:solidFill>
              <a:srgbClr val="FFFF66"/>
            </a:solidFill>
            <a:ln w="1270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285EE4B9-ADD3-4AFD-B344-66E180BAB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" y="895"/>
              <a:ext cx="1690" cy="2225"/>
            </a:xfrm>
            <a:custGeom>
              <a:avLst/>
              <a:gdLst>
                <a:gd name="T0" fmla="*/ 1690 w 1690"/>
                <a:gd name="T1" fmla="*/ 2225 h 2225"/>
                <a:gd name="T2" fmla="*/ 10 w 1690"/>
                <a:gd name="T3" fmla="*/ 449 h 2225"/>
                <a:gd name="T4" fmla="*/ 0 w 1690"/>
                <a:gd name="T5" fmla="*/ 0 h 2225"/>
                <a:gd name="T6" fmla="*/ 1690 w 1690"/>
                <a:gd name="T7" fmla="*/ 1745 h 2225"/>
                <a:gd name="T8" fmla="*/ 1690 w 1690"/>
                <a:gd name="T9" fmla="*/ 2225 h 2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0"/>
                <a:gd name="T16" fmla="*/ 0 h 2225"/>
                <a:gd name="T17" fmla="*/ 1690 w 1690"/>
                <a:gd name="T18" fmla="*/ 2225 h 2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0" h="2225">
                  <a:moveTo>
                    <a:pt x="1690" y="2225"/>
                  </a:moveTo>
                  <a:lnTo>
                    <a:pt x="10" y="449"/>
                  </a:lnTo>
                  <a:lnTo>
                    <a:pt x="0" y="0"/>
                  </a:lnTo>
                  <a:lnTo>
                    <a:pt x="1690" y="1745"/>
                  </a:lnTo>
                  <a:lnTo>
                    <a:pt x="1690" y="2225"/>
                  </a:lnTo>
                  <a:close/>
                </a:path>
              </a:pathLst>
            </a:custGeom>
            <a:solidFill>
              <a:srgbClr val="FFFF66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8DE254D7-E77A-48B9-92B8-22A062303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624"/>
              <a:ext cx="0" cy="29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06C8C9E5-5F99-4BE6-B743-27DD48A5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1248"/>
              <a:ext cx="3" cy="462"/>
            </a:xfrm>
            <a:custGeom>
              <a:avLst/>
              <a:gdLst>
                <a:gd name="T0" fmla="*/ 3 w 3"/>
                <a:gd name="T1" fmla="*/ 0 h 462"/>
                <a:gd name="T2" fmla="*/ 0 w 3"/>
                <a:gd name="T3" fmla="*/ 462 h 462"/>
                <a:gd name="T4" fmla="*/ 0 60000 65536"/>
                <a:gd name="T5" fmla="*/ 0 60000 65536"/>
                <a:gd name="T6" fmla="*/ 0 w 3"/>
                <a:gd name="T7" fmla="*/ 0 h 462"/>
                <a:gd name="T8" fmla="*/ 3 w 3"/>
                <a:gd name="T9" fmla="*/ 462 h 4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462">
                  <a:moveTo>
                    <a:pt x="3" y="0"/>
                  </a:moveTo>
                  <a:lnTo>
                    <a:pt x="0" y="462"/>
                  </a:lnTo>
                </a:path>
              </a:pathLst>
            </a:custGeom>
            <a:noFill/>
            <a:ln w="28575" cap="flat" cmpd="sng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62F68537-6EE6-4B12-96E0-0C534AD09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160"/>
              <a:ext cx="0" cy="432"/>
            </a:xfrm>
            <a:prstGeom prst="line">
              <a:avLst/>
            </a:prstGeom>
            <a:noFill/>
            <a:ln w="28575">
              <a:solidFill>
                <a:srgbClr val="CC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616DA1E4-7829-4DD9-B983-0A54452B2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976"/>
              <a:ext cx="0" cy="432"/>
            </a:xfrm>
            <a:prstGeom prst="line">
              <a:avLst/>
            </a:prstGeom>
            <a:noFill/>
            <a:ln w="28575">
              <a:solidFill>
                <a:srgbClr val="CC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8" name="Group 40">
              <a:extLst>
                <a:ext uri="{FF2B5EF4-FFF2-40B4-BE49-F238E27FC236}">
                  <a16:creationId xmlns:a16="http://schemas.microsoft.com/office/drawing/2014/main" id="{D6763401-5DBD-4C36-95CD-23C634855D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624"/>
              <a:ext cx="0" cy="2976"/>
              <a:chOff x="3696" y="624"/>
              <a:chExt cx="0" cy="2976"/>
            </a:xfrm>
          </p:grpSpPr>
          <p:sp>
            <p:nvSpPr>
              <p:cNvPr id="48" name="Line 18">
                <a:extLst>
                  <a:ext uri="{FF2B5EF4-FFF2-40B4-BE49-F238E27FC236}">
                    <a16:creationId xmlns:a16="http://schemas.microsoft.com/office/drawing/2014/main" id="{24317F95-43DB-418F-8C71-8B206EE9D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624"/>
                <a:ext cx="0" cy="297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20">
                <a:extLst>
                  <a:ext uri="{FF2B5EF4-FFF2-40B4-BE49-F238E27FC236}">
                    <a16:creationId xmlns:a16="http://schemas.microsoft.com/office/drawing/2014/main" id="{43219157-9E18-4339-882C-63E5F140A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CC3399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21">
                <a:extLst>
                  <a:ext uri="{FF2B5EF4-FFF2-40B4-BE49-F238E27FC236}">
                    <a16:creationId xmlns:a16="http://schemas.microsoft.com/office/drawing/2014/main" id="{DE453CAA-80BB-4954-A5EE-E0D2D55FF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01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CC3399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9" name="Line 43">
              <a:extLst>
                <a:ext uri="{FF2B5EF4-FFF2-40B4-BE49-F238E27FC236}">
                  <a16:creationId xmlns:a16="http://schemas.microsoft.com/office/drawing/2014/main" id="{FFDFB5FF-72AE-46EF-8AC9-51DF4F62C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824"/>
              <a:ext cx="432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0B7F1AD3-CA69-4F75-928B-D1CF4C7F6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24"/>
              <a:ext cx="19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 Box 44">
              <a:extLst>
                <a:ext uri="{FF2B5EF4-FFF2-40B4-BE49-F238E27FC236}">
                  <a16:creationId xmlns:a16="http://schemas.microsoft.com/office/drawing/2014/main" id="{770EE78B-D21E-4444-ABB1-4E284A615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624"/>
              <a:ext cx="672" cy="17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Well I</a:t>
              </a:r>
            </a:p>
          </p:txBody>
        </p:sp>
        <p:sp>
          <p:nvSpPr>
            <p:cNvPr id="32" name="Text Box 45">
              <a:extLst>
                <a:ext uri="{FF2B5EF4-FFF2-40B4-BE49-F238E27FC236}">
                  <a16:creationId xmlns:a16="http://schemas.microsoft.com/office/drawing/2014/main" id="{C4FDFDA3-7A97-43C0-A122-55003C569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624"/>
              <a:ext cx="672" cy="17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Well II</a:t>
              </a:r>
            </a:p>
          </p:txBody>
        </p:sp>
        <p:sp>
          <p:nvSpPr>
            <p:cNvPr id="33" name="Text Box 46">
              <a:extLst>
                <a:ext uri="{FF2B5EF4-FFF2-40B4-BE49-F238E27FC236}">
                  <a16:creationId xmlns:a16="http://schemas.microsoft.com/office/drawing/2014/main" id="{4684D0C9-9397-418A-818A-770050900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17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K</a:t>
              </a:r>
            </a:p>
          </p:txBody>
        </p:sp>
        <p:sp>
          <p:nvSpPr>
            <p:cNvPr id="34" name="Text Box 47">
              <a:extLst>
                <a:ext uri="{FF2B5EF4-FFF2-40B4-BE49-F238E27FC236}">
                  <a16:creationId xmlns:a16="http://schemas.microsoft.com/office/drawing/2014/main" id="{8EFD0735-7314-4D11-B8D5-40DF8FCBB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3120"/>
              <a:ext cx="240" cy="17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</a:t>
              </a:r>
            </a:p>
          </p:txBody>
        </p:sp>
        <p:sp>
          <p:nvSpPr>
            <p:cNvPr id="35" name="Text Box 48">
              <a:extLst>
                <a:ext uri="{FF2B5EF4-FFF2-40B4-BE49-F238E27FC236}">
                  <a16:creationId xmlns:a16="http://schemas.microsoft.com/office/drawing/2014/main" id="{57B8837B-6C52-4B85-89DD-FDBB38AFE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2352"/>
              <a:ext cx="144" cy="17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L</a:t>
              </a:r>
            </a:p>
          </p:txBody>
        </p:sp>
        <p:sp>
          <p:nvSpPr>
            <p:cNvPr id="36" name="Text Box 49">
              <a:extLst>
                <a:ext uri="{FF2B5EF4-FFF2-40B4-BE49-F238E27FC236}">
                  <a16:creationId xmlns:a16="http://schemas.microsoft.com/office/drawing/2014/main" id="{D9D43764-D845-4DFE-BF09-88D1D2A08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112"/>
              <a:ext cx="240" cy="17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41" name="Text Box 50">
              <a:extLst>
                <a:ext uri="{FF2B5EF4-FFF2-40B4-BE49-F238E27FC236}">
                  <a16:creationId xmlns:a16="http://schemas.microsoft.com/office/drawing/2014/main" id="{78B91B1A-FE91-49A4-88BF-DB536358E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200"/>
              <a:ext cx="192" cy="17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42" name="Text Box 51">
              <a:extLst>
                <a:ext uri="{FF2B5EF4-FFF2-40B4-BE49-F238E27FC236}">
                  <a16:creationId xmlns:a16="http://schemas.microsoft.com/office/drawing/2014/main" id="{FA1C200C-B0AE-4DE8-B396-E4F58A12E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680"/>
              <a:ext cx="384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GWC</a:t>
              </a:r>
            </a:p>
          </p:txBody>
        </p:sp>
        <p:sp>
          <p:nvSpPr>
            <p:cNvPr id="43" name="Text Box 52">
              <a:extLst>
                <a:ext uri="{FF2B5EF4-FFF2-40B4-BE49-F238E27FC236}">
                  <a16:creationId xmlns:a16="http://schemas.microsoft.com/office/drawing/2014/main" id="{5A931FA5-9840-4008-A6E9-2A998FDB3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2352"/>
              <a:ext cx="384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Gas</a:t>
              </a:r>
            </a:p>
          </p:txBody>
        </p:sp>
        <p:sp>
          <p:nvSpPr>
            <p:cNvPr id="44" name="Text Box 53">
              <a:extLst>
                <a:ext uri="{FF2B5EF4-FFF2-40B4-BE49-F238E27FC236}">
                  <a16:creationId xmlns:a16="http://schemas.microsoft.com/office/drawing/2014/main" id="{2762FEDC-27F2-4373-86C0-0B2359CAF1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160"/>
              <a:ext cx="384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Water</a:t>
              </a:r>
            </a:p>
          </p:txBody>
        </p:sp>
        <p:sp>
          <p:nvSpPr>
            <p:cNvPr id="45" name="Text Box 55">
              <a:extLst>
                <a:ext uri="{FF2B5EF4-FFF2-40B4-BE49-F238E27FC236}">
                  <a16:creationId xmlns:a16="http://schemas.microsoft.com/office/drawing/2014/main" id="{E3C1DC41-7E21-4AC4-886F-E80EA4D18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488"/>
              <a:ext cx="384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Gas</a:t>
              </a:r>
            </a:p>
          </p:txBody>
        </p:sp>
        <p:sp>
          <p:nvSpPr>
            <p:cNvPr id="46" name="Text Box 56">
              <a:extLst>
                <a:ext uri="{FF2B5EF4-FFF2-40B4-BE49-F238E27FC236}">
                  <a16:creationId xmlns:a16="http://schemas.microsoft.com/office/drawing/2014/main" id="{482210DA-4DE2-4743-8654-DA8E577929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7" y="3310"/>
              <a:ext cx="384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Gas</a:t>
              </a:r>
            </a:p>
          </p:txBody>
        </p:sp>
        <p:sp>
          <p:nvSpPr>
            <p:cNvPr id="47" name="Text Box 57">
              <a:extLst>
                <a:ext uri="{FF2B5EF4-FFF2-40B4-BE49-F238E27FC236}">
                  <a16:creationId xmlns:a16="http://schemas.microsoft.com/office/drawing/2014/main" id="{7764DC8A-E4DA-4D44-B1D0-9BBC8F9CE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536"/>
              <a:ext cx="384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Gas</a:t>
              </a:r>
            </a:p>
          </p:txBody>
        </p:sp>
      </p:grpSp>
      <p:grpSp>
        <p:nvGrpSpPr>
          <p:cNvPr id="51" name="Group 59">
            <a:extLst>
              <a:ext uri="{FF2B5EF4-FFF2-40B4-BE49-F238E27FC236}">
                <a16:creationId xmlns:a16="http://schemas.microsoft.com/office/drawing/2014/main" id="{1B1C97D4-E0EA-4893-816B-1FEB155BBF3A}"/>
              </a:ext>
            </a:extLst>
          </p:cNvPr>
          <p:cNvGrpSpPr>
            <a:grpSpLocks/>
          </p:cNvGrpSpPr>
          <p:nvPr/>
        </p:nvGrpSpPr>
        <p:grpSpPr bwMode="auto">
          <a:xfrm>
            <a:off x="1071019" y="1554640"/>
            <a:ext cx="3810000" cy="4419600"/>
            <a:chOff x="1008" y="720"/>
            <a:chExt cx="2400" cy="2784"/>
          </a:xfrm>
        </p:grpSpPr>
        <p:sp>
          <p:nvSpPr>
            <p:cNvPr id="52" name="Line 5">
              <a:extLst>
                <a:ext uri="{FF2B5EF4-FFF2-40B4-BE49-F238E27FC236}">
                  <a16:creationId xmlns:a16="http://schemas.microsoft.com/office/drawing/2014/main" id="{9FCC028F-4F1D-4A77-BE96-F3FA90CAA3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824"/>
              <a:ext cx="480" cy="960"/>
            </a:xfrm>
            <a:prstGeom prst="line">
              <a:avLst/>
            </a:prstGeom>
            <a:noFill/>
            <a:ln w="19050">
              <a:solidFill>
                <a:srgbClr val="FF66CC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Line 6">
              <a:extLst>
                <a:ext uri="{FF2B5EF4-FFF2-40B4-BE49-F238E27FC236}">
                  <a16:creationId xmlns:a16="http://schemas.microsoft.com/office/drawing/2014/main" id="{E89C3655-5A7E-4975-A69F-FA72441C86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720"/>
              <a:ext cx="672" cy="1296"/>
            </a:xfrm>
            <a:prstGeom prst="line">
              <a:avLst/>
            </a:prstGeom>
            <a:noFill/>
            <a:ln w="19050">
              <a:solidFill>
                <a:srgbClr val="003B76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Line 7">
              <a:extLst>
                <a:ext uri="{FF2B5EF4-FFF2-40B4-BE49-F238E27FC236}">
                  <a16:creationId xmlns:a16="http://schemas.microsoft.com/office/drawing/2014/main" id="{EF59136D-DF10-439B-8426-4C4E4823D1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24" y="1824"/>
              <a:ext cx="1584" cy="816"/>
            </a:xfrm>
            <a:prstGeom prst="line">
              <a:avLst/>
            </a:prstGeom>
            <a:noFill/>
            <a:ln w="19050">
              <a:solidFill>
                <a:srgbClr val="99FFCC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EB47DC7-BC11-4EBE-B78F-5540FBBB6B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960"/>
              <a:ext cx="432" cy="912"/>
            </a:xfrm>
            <a:prstGeom prst="line">
              <a:avLst/>
            </a:prstGeom>
            <a:noFill/>
            <a:ln w="19050">
              <a:solidFill>
                <a:srgbClr val="FFFFCC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C90EED16-4162-4ECD-BC3D-BB15BA7FD0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784"/>
              <a:ext cx="336" cy="720"/>
            </a:xfrm>
            <a:prstGeom prst="line">
              <a:avLst/>
            </a:prstGeom>
            <a:noFill/>
            <a:ln w="19050">
              <a:solidFill>
                <a:srgbClr val="CC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33710080-B07D-4D11-BD45-CD3668ED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872"/>
              <a:ext cx="240" cy="480"/>
            </a:xfrm>
            <a:prstGeom prst="line">
              <a:avLst/>
            </a:prstGeom>
            <a:noFill/>
            <a:ln w="19050">
              <a:solidFill>
                <a:srgbClr val="FFFFCC"/>
              </a:solidFill>
              <a:prstDash val="dash"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0" name="Text Box 63">
            <a:extLst>
              <a:ext uri="{FF2B5EF4-FFF2-40B4-BE49-F238E27FC236}">
                <a16:creationId xmlns:a16="http://schemas.microsoft.com/office/drawing/2014/main" id="{F233DF7B-7348-4499-91C7-921E4B64D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157" y="2272190"/>
            <a:ext cx="288925" cy="274638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61" name="Text Box 64">
            <a:extLst>
              <a:ext uri="{FF2B5EF4-FFF2-40B4-BE49-F238E27FC236}">
                <a16:creationId xmlns:a16="http://schemas.microsoft.com/office/drawing/2014/main" id="{5B4F4680-9A47-46E2-8A3E-0D5BC1396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757" y="2576990"/>
            <a:ext cx="290512" cy="274638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</a:t>
            </a:r>
          </a:p>
        </p:txBody>
      </p:sp>
      <p:sp>
        <p:nvSpPr>
          <p:cNvPr id="62" name="Text Box 65">
            <a:extLst>
              <a:ext uri="{FF2B5EF4-FFF2-40B4-BE49-F238E27FC236}">
                <a16:creationId xmlns:a16="http://schemas.microsoft.com/office/drawing/2014/main" id="{0F8ADCAB-1B1B-4246-BC96-DDA31BC27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557" y="3719990"/>
            <a:ext cx="288925" cy="274638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</a:t>
            </a:r>
          </a:p>
        </p:txBody>
      </p:sp>
      <p:sp>
        <p:nvSpPr>
          <p:cNvPr id="63" name="Text Box 66">
            <a:extLst>
              <a:ext uri="{FF2B5EF4-FFF2-40B4-BE49-F238E27FC236}">
                <a16:creationId xmlns:a16="http://schemas.microsoft.com/office/drawing/2014/main" id="{05FB7FDB-2F04-4A3C-B54D-11F034954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4644" y="5243990"/>
            <a:ext cx="312738" cy="274638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</a:t>
            </a:r>
          </a:p>
        </p:txBody>
      </p:sp>
      <p:sp>
        <p:nvSpPr>
          <p:cNvPr id="64" name="Text Box 67">
            <a:extLst>
              <a:ext uri="{FF2B5EF4-FFF2-40B4-BE49-F238E27FC236}">
                <a16:creationId xmlns:a16="http://schemas.microsoft.com/office/drawing/2014/main" id="{C3185210-EF16-46C0-8626-264489356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538" y="3971055"/>
            <a:ext cx="268288" cy="274638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8AF68A-9AEC-4ACD-8F9C-BD864A754BB6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Lehne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A., Karl. 2006. Wireline Formation Tester.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Norwegia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Society of Petroleum Engineer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9277BE-EE45-4A1B-9454-C6D5686D1EE7}"/>
              </a:ext>
            </a:extLst>
          </p:cNvPr>
          <p:cNvSpPr txBox="1"/>
          <p:nvPr/>
        </p:nvSpPr>
        <p:spPr>
          <a:xfrm>
            <a:off x="138032" y="568728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Menentukan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Fluid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Contact</a:t>
            </a:r>
            <a:endParaRPr lang="en-US" sz="2400" b="1" i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9775EDD-3B6E-4172-9D21-7EF96D9AC66E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507C89"/>
                </a:solidFill>
              </a:rPr>
              <a:t>Modullar</a:t>
            </a:r>
            <a:r>
              <a:rPr lang="en-US" sz="2000" b="1" i="1" dirty="0">
                <a:solidFill>
                  <a:srgbClr val="507C89"/>
                </a:solidFill>
              </a:rPr>
              <a:t> Formation </a:t>
            </a:r>
            <a:r>
              <a:rPr lang="en-US" sz="2000" b="1" i="1" dirty="0">
                <a:solidFill>
                  <a:schemeClr val="accent3"/>
                </a:solidFill>
              </a:rPr>
              <a:t>Dynamics Tester </a:t>
            </a:r>
            <a:r>
              <a:rPr lang="en-US" sz="2000" b="1" dirty="0"/>
              <a:t>(MDT)</a:t>
            </a:r>
            <a:endParaRPr lang="en-ID" sz="2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675D4C-9521-4214-9804-AAA10C9AC79F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DDCE4FC-1DF1-4C7B-A0D2-9294DA3EFE3C}"/>
              </a:ext>
            </a:extLst>
          </p:cNvPr>
          <p:cNvSpPr txBox="1"/>
          <p:nvPr/>
        </p:nvSpPr>
        <p:spPr>
          <a:xfrm>
            <a:off x="8081419" y="3008747"/>
            <a:ext cx="3509709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Lapisan</a:t>
            </a:r>
            <a:r>
              <a:rPr lang="en-US" dirty="0"/>
              <a:t> A dan L </a:t>
            </a:r>
            <a:r>
              <a:rPr lang="en-US" dirty="0" err="1"/>
              <a:t>terhubung</a:t>
            </a:r>
            <a:r>
              <a:rPr lang="en-US" dirty="0"/>
              <a:t> dan GWC pada </a:t>
            </a:r>
            <a:r>
              <a:rPr lang="en-US" dirty="0" err="1"/>
              <a:t>kedalaman</a:t>
            </a:r>
            <a:r>
              <a:rPr lang="en-US" dirty="0"/>
              <a:t> 2637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terhubungnya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lapisan</a:t>
            </a:r>
            <a:r>
              <a:rPr lang="en-US" dirty="0"/>
              <a:t> K dan L dan GWC </a:t>
            </a:r>
            <a:r>
              <a:rPr lang="en-US" dirty="0" err="1"/>
              <a:t>berada</a:t>
            </a:r>
            <a:r>
              <a:rPr lang="en-US" dirty="0"/>
              <a:t> pada </a:t>
            </a:r>
            <a:r>
              <a:rPr lang="en-US" dirty="0" err="1"/>
              <a:t>kedalaman</a:t>
            </a:r>
            <a:r>
              <a:rPr lang="en-US" dirty="0"/>
              <a:t> 2660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Lapisan</a:t>
            </a:r>
            <a:r>
              <a:rPr lang="en-US" dirty="0"/>
              <a:t> B dan M </a:t>
            </a:r>
            <a:r>
              <a:rPr lang="en-US" dirty="0" err="1"/>
              <a:t>terhubung</a:t>
            </a:r>
            <a:r>
              <a:rPr lang="en-US" dirty="0"/>
              <a:t>   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946A7-A495-47C8-AFF1-4D46AFA01E0F}"/>
              </a:ext>
            </a:extLst>
          </p:cNvPr>
          <p:cNvSpPr txBox="1"/>
          <p:nvPr/>
        </p:nvSpPr>
        <p:spPr>
          <a:xfrm>
            <a:off x="8011964" y="2246571"/>
            <a:ext cx="364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Dapat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mengkorelasikan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lapisan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dari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sumur</a:t>
            </a:r>
            <a:r>
              <a:rPr lang="en-US" b="1" dirty="0">
                <a:solidFill>
                  <a:srgbClr val="00B0F0"/>
                </a:solidFill>
              </a:rPr>
              <a:t> yang </a:t>
            </a:r>
            <a:r>
              <a:rPr lang="en-US" b="1" dirty="0" err="1">
                <a:solidFill>
                  <a:srgbClr val="00B0F0"/>
                </a:solidFill>
              </a:rPr>
              <a:t>berbeda</a:t>
            </a:r>
            <a:endParaRPr lang="en-ID" b="1" dirty="0">
              <a:solidFill>
                <a:srgbClr val="00B0F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13530E-9B16-49B1-BF8D-2F9D069AE5A6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318086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2" grpId="0" uiExpan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DA137-55CF-454D-BA38-737D68EF8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75" y="1534568"/>
            <a:ext cx="5973009" cy="36224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015C23C-C7C2-4C0D-8CBB-87DF3FB47A00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Lehne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A., Karl. 2006. Wireline Formation Tester.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Norwegia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Society of Petroleum Engineer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326FD9-B069-4C10-854F-24CFE72A4605}"/>
              </a:ext>
            </a:extLst>
          </p:cNvPr>
          <p:cNvSpPr txBox="1"/>
          <p:nvPr/>
        </p:nvSpPr>
        <p:spPr>
          <a:xfrm>
            <a:off x="138032" y="581428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Menentukan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Fluid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Contact</a:t>
            </a:r>
            <a:endParaRPr lang="en-US" sz="2400" b="1" i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9020D7-84EC-47E0-8926-17E312095797}"/>
              </a:ext>
            </a:extLst>
          </p:cNvPr>
          <p:cNvSpPr/>
          <p:nvPr/>
        </p:nvSpPr>
        <p:spPr>
          <a:xfrm>
            <a:off x="138032" y="2975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507C89"/>
                </a:solidFill>
              </a:rPr>
              <a:t>Modullar</a:t>
            </a:r>
            <a:r>
              <a:rPr lang="en-US" sz="2000" b="1" i="1" dirty="0">
                <a:solidFill>
                  <a:srgbClr val="507C89"/>
                </a:solidFill>
              </a:rPr>
              <a:t> Formation </a:t>
            </a:r>
            <a:r>
              <a:rPr lang="en-US" sz="2000" b="1" i="1" dirty="0">
                <a:solidFill>
                  <a:schemeClr val="accent3"/>
                </a:solidFill>
              </a:rPr>
              <a:t>Dynamics Tester </a:t>
            </a:r>
            <a:r>
              <a:rPr lang="en-US" sz="2000" b="1" dirty="0"/>
              <a:t>(MDT)</a:t>
            </a:r>
            <a:endParaRPr lang="en-ID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F1FB76-0C52-4763-BCAD-7B2CDCD82FEB}"/>
              </a:ext>
            </a:extLst>
          </p:cNvPr>
          <p:cNvSpPr/>
          <p:nvPr/>
        </p:nvSpPr>
        <p:spPr>
          <a:xfrm>
            <a:off x="176221" y="376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17E725-A966-4C10-B1E7-5844446D0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66" y="1503584"/>
            <a:ext cx="5973009" cy="3653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42248E-2314-41D5-BC67-53CA13D7072D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845186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59" name="Rectangle 4">
            <a:extLst>
              <a:ext uri="{FF2B5EF4-FFF2-40B4-BE49-F238E27FC236}">
                <a16:creationId xmlns:a16="http://schemas.microsoft.com/office/drawing/2014/main" id="{F39CBE51-5D50-4AC5-9F2B-69508410C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167" y="1326924"/>
            <a:ext cx="8462812" cy="4941332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5" name="Group 5">
            <a:extLst>
              <a:ext uri="{FF2B5EF4-FFF2-40B4-BE49-F238E27FC236}">
                <a16:creationId xmlns:a16="http://schemas.microsoft.com/office/drawing/2014/main" id="{62CB5B8D-B476-45F1-9E1B-D77840296F08}"/>
              </a:ext>
            </a:extLst>
          </p:cNvPr>
          <p:cNvGrpSpPr>
            <a:grpSpLocks/>
          </p:cNvGrpSpPr>
          <p:nvPr/>
        </p:nvGrpSpPr>
        <p:grpSpPr bwMode="auto">
          <a:xfrm>
            <a:off x="1812419" y="2469923"/>
            <a:ext cx="3200400" cy="3352800"/>
            <a:chOff x="432" y="1392"/>
            <a:chExt cx="2016" cy="2112"/>
          </a:xfrm>
        </p:grpSpPr>
        <p:sp>
          <p:nvSpPr>
            <p:cNvPr id="66" name="Line 6">
              <a:extLst>
                <a:ext uri="{FF2B5EF4-FFF2-40B4-BE49-F238E27FC236}">
                  <a16:creationId xmlns:a16="http://schemas.microsoft.com/office/drawing/2014/main" id="{1E53BAAA-56CA-461F-991A-87C16FA51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1392"/>
              <a:ext cx="0" cy="2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Line 7">
              <a:extLst>
                <a:ext uri="{FF2B5EF4-FFF2-40B4-BE49-F238E27FC236}">
                  <a16:creationId xmlns:a16="http://schemas.microsoft.com/office/drawing/2014/main" id="{81EF239C-A208-4D4D-B02D-E80B28D79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504"/>
              <a:ext cx="20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8" name="Text Box 8">
            <a:extLst>
              <a:ext uri="{FF2B5EF4-FFF2-40B4-BE49-F238E27FC236}">
                <a16:creationId xmlns:a16="http://schemas.microsoft.com/office/drawing/2014/main" id="{CAB0542D-3D97-4030-B456-91F0638E0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019" y="2241323"/>
            <a:ext cx="1752600" cy="3048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3B7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</a:rPr>
              <a:t>Pressureplot</a:t>
            </a:r>
          </a:p>
        </p:txBody>
      </p:sp>
      <p:sp>
        <p:nvSpPr>
          <p:cNvPr id="69" name="Text Box 9">
            <a:extLst>
              <a:ext uri="{FF2B5EF4-FFF2-40B4-BE49-F238E27FC236}">
                <a16:creationId xmlns:a16="http://schemas.microsoft.com/office/drawing/2014/main" id="{D3CEA1DD-3658-4D51-89BD-022B3087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619" y="1936523"/>
            <a:ext cx="1066800" cy="646331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3B76"/>
                </a:solidFill>
                <a:effectLst/>
                <a:uLnTx/>
                <a:uFillTx/>
              </a:rPr>
              <a:t>Depth (meter)</a:t>
            </a:r>
          </a:p>
        </p:txBody>
      </p:sp>
      <p:sp>
        <p:nvSpPr>
          <p:cNvPr id="70" name="Text Box 10">
            <a:extLst>
              <a:ext uri="{FF2B5EF4-FFF2-40B4-BE49-F238E27FC236}">
                <a16:creationId xmlns:a16="http://schemas.microsoft.com/office/drawing/2014/main" id="{450F1216-E608-42D2-8B36-1C1A42AAB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819" y="5898923"/>
            <a:ext cx="1905000" cy="369332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3B76"/>
                </a:solidFill>
                <a:effectLst/>
                <a:uLnTx/>
                <a:uFillTx/>
              </a:rPr>
              <a:t>Pressure (bar)</a:t>
            </a:r>
          </a:p>
        </p:txBody>
      </p:sp>
      <p:grpSp>
        <p:nvGrpSpPr>
          <p:cNvPr id="71" name="Group 11">
            <a:extLst>
              <a:ext uri="{FF2B5EF4-FFF2-40B4-BE49-F238E27FC236}">
                <a16:creationId xmlns:a16="http://schemas.microsoft.com/office/drawing/2014/main" id="{2D774CAA-E31D-4FB0-8531-D86547A8B76C}"/>
              </a:ext>
            </a:extLst>
          </p:cNvPr>
          <p:cNvGrpSpPr>
            <a:grpSpLocks/>
          </p:cNvGrpSpPr>
          <p:nvPr/>
        </p:nvGrpSpPr>
        <p:grpSpPr bwMode="auto">
          <a:xfrm>
            <a:off x="5012819" y="2165123"/>
            <a:ext cx="4724400" cy="3657600"/>
            <a:chOff x="2448" y="912"/>
            <a:chExt cx="2976" cy="2304"/>
          </a:xfrm>
        </p:grpSpPr>
        <p:grpSp>
          <p:nvGrpSpPr>
            <p:cNvPr id="72" name="Group 12">
              <a:extLst>
                <a:ext uri="{FF2B5EF4-FFF2-40B4-BE49-F238E27FC236}">
                  <a16:creationId xmlns:a16="http://schemas.microsoft.com/office/drawing/2014/main" id="{A10FFF4F-6944-449D-86BD-352002A723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1056"/>
              <a:ext cx="2928" cy="2160"/>
              <a:chOff x="2448" y="1056"/>
              <a:chExt cx="2928" cy="2160"/>
            </a:xfrm>
          </p:grpSpPr>
          <p:sp>
            <p:nvSpPr>
              <p:cNvPr id="81" name="Rectangle 13" descr="Streker vannrett">
                <a:extLst>
                  <a:ext uri="{FF2B5EF4-FFF2-40B4-BE49-F238E27FC236}">
                    <a16:creationId xmlns:a16="http://schemas.microsoft.com/office/drawing/2014/main" id="{F64DFFFC-ABEA-49DF-A4B0-E6974FF42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2928" cy="2064"/>
              </a:xfrm>
              <a:prstGeom prst="rect">
                <a:avLst/>
              </a:prstGeom>
              <a:pattFill prst="dashHorz">
                <a:fgClr>
                  <a:srgbClr val="000000"/>
                </a:fgClr>
                <a:bgClr>
                  <a:srgbClr val="FFFFCC"/>
                </a:bgClr>
              </a:pattFill>
              <a:ln w="317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14" descr="30 %">
                <a:extLst>
                  <a:ext uri="{FF2B5EF4-FFF2-40B4-BE49-F238E27FC236}">
                    <a16:creationId xmlns:a16="http://schemas.microsoft.com/office/drawing/2014/main" id="{6E2DBF1A-E89D-4DC7-9C2B-80A5CECFE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1728"/>
                <a:ext cx="2917" cy="1430"/>
              </a:xfrm>
              <a:custGeom>
                <a:avLst/>
                <a:gdLst>
                  <a:gd name="T0" fmla="*/ 0 w 2917"/>
                  <a:gd name="T1" fmla="*/ 129 h 1430"/>
                  <a:gd name="T2" fmla="*/ 159 w 2917"/>
                  <a:gd name="T3" fmla="*/ 6 h 1430"/>
                  <a:gd name="T4" fmla="*/ 1036 w 2917"/>
                  <a:gd name="T5" fmla="*/ 0 h 1430"/>
                  <a:gd name="T6" fmla="*/ 1400 w 2917"/>
                  <a:gd name="T7" fmla="*/ 460 h 1430"/>
                  <a:gd name="T8" fmla="*/ 1658 w 2917"/>
                  <a:gd name="T9" fmla="*/ 784 h 1430"/>
                  <a:gd name="T10" fmla="*/ 1774 w 2917"/>
                  <a:gd name="T11" fmla="*/ 790 h 1430"/>
                  <a:gd name="T12" fmla="*/ 1890 w 2917"/>
                  <a:gd name="T13" fmla="*/ 686 h 1430"/>
                  <a:gd name="T14" fmla="*/ 2715 w 2917"/>
                  <a:gd name="T15" fmla="*/ 686 h 1430"/>
                  <a:gd name="T16" fmla="*/ 2917 w 2917"/>
                  <a:gd name="T17" fmla="*/ 950 h 1430"/>
                  <a:gd name="T18" fmla="*/ 2911 w 2917"/>
                  <a:gd name="T19" fmla="*/ 1421 h 1430"/>
                  <a:gd name="T20" fmla="*/ 2500 w 2917"/>
                  <a:gd name="T21" fmla="*/ 1005 h 1430"/>
                  <a:gd name="T22" fmla="*/ 2200 w 2917"/>
                  <a:gd name="T23" fmla="*/ 974 h 1430"/>
                  <a:gd name="T24" fmla="*/ 1615 w 2917"/>
                  <a:gd name="T25" fmla="*/ 1299 h 1430"/>
                  <a:gd name="T26" fmla="*/ 1101 w 2917"/>
                  <a:gd name="T27" fmla="*/ 774 h 1430"/>
                  <a:gd name="T28" fmla="*/ 754 w 2917"/>
                  <a:gd name="T29" fmla="*/ 380 h 1430"/>
                  <a:gd name="T30" fmla="*/ 454 w 2917"/>
                  <a:gd name="T31" fmla="*/ 312 h 1430"/>
                  <a:gd name="T32" fmla="*/ 202 w 2917"/>
                  <a:gd name="T33" fmla="*/ 496 h 1430"/>
                  <a:gd name="T34" fmla="*/ 0 w 2917"/>
                  <a:gd name="T35" fmla="*/ 631 h 1430"/>
                  <a:gd name="T36" fmla="*/ 0 w 2917"/>
                  <a:gd name="T37" fmla="*/ 129 h 14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917"/>
                  <a:gd name="T58" fmla="*/ 0 h 1430"/>
                  <a:gd name="T59" fmla="*/ 2917 w 2917"/>
                  <a:gd name="T60" fmla="*/ 1430 h 14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917" h="1430">
                    <a:moveTo>
                      <a:pt x="0" y="129"/>
                    </a:moveTo>
                    <a:lnTo>
                      <a:pt x="159" y="6"/>
                    </a:lnTo>
                    <a:lnTo>
                      <a:pt x="1036" y="0"/>
                    </a:lnTo>
                    <a:lnTo>
                      <a:pt x="1400" y="460"/>
                    </a:lnTo>
                    <a:cubicBezTo>
                      <a:pt x="1504" y="591"/>
                      <a:pt x="1596" y="729"/>
                      <a:pt x="1658" y="784"/>
                    </a:cubicBezTo>
                    <a:cubicBezTo>
                      <a:pt x="1720" y="839"/>
                      <a:pt x="1735" y="806"/>
                      <a:pt x="1774" y="790"/>
                    </a:cubicBezTo>
                    <a:lnTo>
                      <a:pt x="1890" y="686"/>
                    </a:lnTo>
                    <a:lnTo>
                      <a:pt x="2715" y="686"/>
                    </a:lnTo>
                    <a:lnTo>
                      <a:pt x="2917" y="950"/>
                    </a:lnTo>
                    <a:lnTo>
                      <a:pt x="2911" y="1421"/>
                    </a:lnTo>
                    <a:cubicBezTo>
                      <a:pt x="2842" y="1430"/>
                      <a:pt x="2619" y="1080"/>
                      <a:pt x="2500" y="1005"/>
                    </a:cubicBezTo>
                    <a:cubicBezTo>
                      <a:pt x="2381" y="930"/>
                      <a:pt x="2347" y="925"/>
                      <a:pt x="2200" y="974"/>
                    </a:cubicBezTo>
                    <a:cubicBezTo>
                      <a:pt x="2053" y="1023"/>
                      <a:pt x="1798" y="1332"/>
                      <a:pt x="1615" y="1299"/>
                    </a:cubicBezTo>
                    <a:cubicBezTo>
                      <a:pt x="1432" y="1266"/>
                      <a:pt x="1244" y="927"/>
                      <a:pt x="1101" y="774"/>
                    </a:cubicBezTo>
                    <a:cubicBezTo>
                      <a:pt x="958" y="621"/>
                      <a:pt x="862" y="457"/>
                      <a:pt x="754" y="380"/>
                    </a:cubicBezTo>
                    <a:cubicBezTo>
                      <a:pt x="646" y="303"/>
                      <a:pt x="546" y="293"/>
                      <a:pt x="454" y="312"/>
                    </a:cubicBezTo>
                    <a:cubicBezTo>
                      <a:pt x="362" y="331"/>
                      <a:pt x="278" y="443"/>
                      <a:pt x="202" y="496"/>
                    </a:cubicBezTo>
                    <a:cubicBezTo>
                      <a:pt x="126" y="549"/>
                      <a:pt x="34" y="692"/>
                      <a:pt x="0" y="631"/>
                    </a:cubicBezTo>
                    <a:lnTo>
                      <a:pt x="0" y="129"/>
                    </a:lnTo>
                    <a:close/>
                  </a:path>
                </a:pathLst>
              </a:custGeom>
              <a:pattFill prst="pct30">
                <a:fgClr>
                  <a:srgbClr val="CCECFF"/>
                </a:fgClr>
                <a:bgClr>
                  <a:srgbClr val="FFFFFF"/>
                </a:bgClr>
              </a:pattFill>
              <a:ln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15" descr="25 %">
                <a:extLst>
                  <a:ext uri="{FF2B5EF4-FFF2-40B4-BE49-F238E27FC236}">
                    <a16:creationId xmlns:a16="http://schemas.microsoft.com/office/drawing/2014/main" id="{7FFEAD53-1895-49E8-BC4A-C262EF8CA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436"/>
                <a:ext cx="1042" cy="390"/>
              </a:xfrm>
              <a:custGeom>
                <a:avLst/>
                <a:gdLst>
                  <a:gd name="T0" fmla="*/ 0 w 1042"/>
                  <a:gd name="T1" fmla="*/ 378 h 390"/>
                  <a:gd name="T2" fmla="*/ 270 w 1042"/>
                  <a:gd name="T3" fmla="*/ 133 h 390"/>
                  <a:gd name="T4" fmla="*/ 515 w 1042"/>
                  <a:gd name="T5" fmla="*/ 4 h 390"/>
                  <a:gd name="T6" fmla="*/ 828 w 1042"/>
                  <a:gd name="T7" fmla="*/ 157 h 390"/>
                  <a:gd name="T8" fmla="*/ 1042 w 1042"/>
                  <a:gd name="T9" fmla="*/ 390 h 390"/>
                  <a:gd name="T10" fmla="*/ 0 w 1042"/>
                  <a:gd name="T11" fmla="*/ 378 h 3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2"/>
                  <a:gd name="T19" fmla="*/ 0 h 390"/>
                  <a:gd name="T20" fmla="*/ 1042 w 1042"/>
                  <a:gd name="T21" fmla="*/ 390 h 3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2" h="390">
                    <a:moveTo>
                      <a:pt x="0" y="378"/>
                    </a:moveTo>
                    <a:lnTo>
                      <a:pt x="270" y="133"/>
                    </a:lnTo>
                    <a:cubicBezTo>
                      <a:pt x="356" y="71"/>
                      <a:pt x="422" y="0"/>
                      <a:pt x="515" y="4"/>
                    </a:cubicBezTo>
                    <a:cubicBezTo>
                      <a:pt x="608" y="8"/>
                      <a:pt x="740" y="93"/>
                      <a:pt x="828" y="157"/>
                    </a:cubicBezTo>
                    <a:lnTo>
                      <a:pt x="1042" y="390"/>
                    </a:lnTo>
                    <a:lnTo>
                      <a:pt x="0" y="378"/>
                    </a:lnTo>
                    <a:close/>
                  </a:path>
                </a:pathLst>
              </a:custGeom>
              <a:pattFill prst="pct25">
                <a:fgClr>
                  <a:srgbClr val="000000"/>
                </a:fgClr>
                <a:bgClr>
                  <a:srgbClr val="FFFFFF"/>
                </a:bgClr>
              </a:pattFill>
              <a:ln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16" descr="25 %">
                <a:extLst>
                  <a:ext uri="{FF2B5EF4-FFF2-40B4-BE49-F238E27FC236}">
                    <a16:creationId xmlns:a16="http://schemas.microsoft.com/office/drawing/2014/main" id="{E4C1B149-3BA7-4420-BE05-270A1F380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2110"/>
                <a:ext cx="846" cy="304"/>
              </a:xfrm>
              <a:custGeom>
                <a:avLst/>
                <a:gdLst>
                  <a:gd name="T0" fmla="*/ 0 w 846"/>
                  <a:gd name="T1" fmla="*/ 304 h 304"/>
                  <a:gd name="T2" fmla="*/ 190 w 846"/>
                  <a:gd name="T3" fmla="*/ 135 h 304"/>
                  <a:gd name="T4" fmla="*/ 441 w 846"/>
                  <a:gd name="T5" fmla="*/ 4 h 304"/>
                  <a:gd name="T6" fmla="*/ 736 w 846"/>
                  <a:gd name="T7" fmla="*/ 159 h 304"/>
                  <a:gd name="T8" fmla="*/ 846 w 846"/>
                  <a:gd name="T9" fmla="*/ 304 h 304"/>
                  <a:gd name="T10" fmla="*/ 0 w 846"/>
                  <a:gd name="T11" fmla="*/ 304 h 3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6"/>
                  <a:gd name="T19" fmla="*/ 0 h 304"/>
                  <a:gd name="T20" fmla="*/ 846 w 846"/>
                  <a:gd name="T21" fmla="*/ 304 h 30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6" h="304">
                    <a:moveTo>
                      <a:pt x="0" y="304"/>
                    </a:moveTo>
                    <a:lnTo>
                      <a:pt x="190" y="135"/>
                    </a:lnTo>
                    <a:cubicBezTo>
                      <a:pt x="264" y="85"/>
                      <a:pt x="350" y="0"/>
                      <a:pt x="441" y="4"/>
                    </a:cubicBezTo>
                    <a:cubicBezTo>
                      <a:pt x="532" y="8"/>
                      <a:pt x="669" y="109"/>
                      <a:pt x="736" y="159"/>
                    </a:cubicBezTo>
                    <a:lnTo>
                      <a:pt x="846" y="304"/>
                    </a:lnTo>
                    <a:lnTo>
                      <a:pt x="0" y="304"/>
                    </a:lnTo>
                    <a:close/>
                  </a:path>
                </a:pathLst>
              </a:custGeom>
              <a:pattFill prst="pct25">
                <a:fgClr>
                  <a:srgbClr val="000000"/>
                </a:fgClr>
                <a:bgClr>
                  <a:srgbClr val="FFFFFF"/>
                </a:bgClr>
              </a:pattFill>
              <a:ln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Line 17">
                <a:extLst>
                  <a:ext uri="{FF2B5EF4-FFF2-40B4-BE49-F238E27FC236}">
                    <a16:creationId xmlns:a16="http://schemas.microsoft.com/office/drawing/2014/main" id="{851D305B-7588-4A57-8A0E-750B08EC07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056"/>
                <a:ext cx="0" cy="1968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Line 18">
                <a:extLst>
                  <a:ext uri="{FF2B5EF4-FFF2-40B4-BE49-F238E27FC236}">
                    <a16:creationId xmlns:a16="http://schemas.microsoft.com/office/drawing/2014/main" id="{4EF9EA6F-A843-4A62-B5D1-6A2E3E99F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1104"/>
                <a:ext cx="0" cy="1968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Oval 19">
                <a:extLst>
                  <a:ext uri="{FF2B5EF4-FFF2-40B4-BE49-F238E27FC236}">
                    <a16:creationId xmlns:a16="http://schemas.microsoft.com/office/drawing/2014/main" id="{C6ADC135-2D22-4057-8C96-61760AC90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488"/>
                <a:ext cx="48" cy="4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Oval 20">
                <a:extLst>
                  <a:ext uri="{FF2B5EF4-FFF2-40B4-BE49-F238E27FC236}">
                    <a16:creationId xmlns:a16="http://schemas.microsoft.com/office/drawing/2014/main" id="{92D0FC94-A254-4929-BF38-D9CFF6FE5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632"/>
                <a:ext cx="48" cy="4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Oval 21">
                <a:extLst>
                  <a:ext uri="{FF2B5EF4-FFF2-40B4-BE49-F238E27FC236}">
                    <a16:creationId xmlns:a16="http://schemas.microsoft.com/office/drawing/2014/main" id="{B2B02F56-DF1A-42FF-9529-0F0027847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728"/>
                <a:ext cx="48" cy="4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Oval 22">
                <a:extLst>
                  <a:ext uri="{FF2B5EF4-FFF2-40B4-BE49-F238E27FC236}">
                    <a16:creationId xmlns:a16="http://schemas.microsoft.com/office/drawing/2014/main" id="{758FA5A5-D1BC-49F7-B789-C72D778BE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872"/>
                <a:ext cx="48" cy="4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Oval 23">
                <a:extLst>
                  <a:ext uri="{FF2B5EF4-FFF2-40B4-BE49-F238E27FC236}">
                    <a16:creationId xmlns:a16="http://schemas.microsoft.com/office/drawing/2014/main" id="{B009BD54-4B15-4C38-B371-EA5C19653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968"/>
                <a:ext cx="48" cy="4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Oval 24">
                <a:extLst>
                  <a:ext uri="{FF2B5EF4-FFF2-40B4-BE49-F238E27FC236}">
                    <a16:creationId xmlns:a16="http://schemas.microsoft.com/office/drawing/2014/main" id="{B733B844-7F0B-4C83-A121-8CC9CD58D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592"/>
                <a:ext cx="48" cy="4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Oval 25">
                <a:extLst>
                  <a:ext uri="{FF2B5EF4-FFF2-40B4-BE49-F238E27FC236}">
                    <a16:creationId xmlns:a16="http://schemas.microsoft.com/office/drawing/2014/main" id="{42298950-5AA6-444B-9996-AC9D4C2CE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496"/>
                <a:ext cx="48" cy="4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Oval 26">
                <a:extLst>
                  <a:ext uri="{FF2B5EF4-FFF2-40B4-BE49-F238E27FC236}">
                    <a16:creationId xmlns:a16="http://schemas.microsoft.com/office/drawing/2014/main" id="{3BE0F3FE-3558-44FB-9388-3E38AC63A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448"/>
                <a:ext cx="48" cy="4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Oval 27">
                <a:extLst>
                  <a:ext uri="{FF2B5EF4-FFF2-40B4-BE49-F238E27FC236}">
                    <a16:creationId xmlns:a16="http://schemas.microsoft.com/office/drawing/2014/main" id="{A360CDA3-BA46-40CB-84DD-40B30106D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304"/>
                <a:ext cx="48" cy="4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Oval 28">
                <a:extLst>
                  <a:ext uri="{FF2B5EF4-FFF2-40B4-BE49-F238E27FC236}">
                    <a16:creationId xmlns:a16="http://schemas.microsoft.com/office/drawing/2014/main" id="{6A49C8D5-5914-433A-AB51-1229CE3C4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160"/>
                <a:ext cx="48" cy="4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Text Box 29">
              <a:extLst>
                <a:ext uri="{FF2B5EF4-FFF2-40B4-BE49-F238E27FC236}">
                  <a16:creationId xmlns:a16="http://schemas.microsoft.com/office/drawing/2014/main" id="{52B764FB-D514-45DE-8648-AF4FB5018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912"/>
              <a:ext cx="768" cy="17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3B76"/>
                  </a:solidFill>
                  <a:effectLst/>
                  <a:uLnTx/>
                  <a:uFillTx/>
                </a:rPr>
                <a:t>Well 1</a:t>
              </a:r>
            </a:p>
          </p:txBody>
        </p:sp>
        <p:sp>
          <p:nvSpPr>
            <p:cNvPr id="74" name="Text Box 30">
              <a:extLst>
                <a:ext uri="{FF2B5EF4-FFF2-40B4-BE49-F238E27FC236}">
                  <a16:creationId xmlns:a16="http://schemas.microsoft.com/office/drawing/2014/main" id="{452FC705-26A7-45ED-8E25-6A013046A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960"/>
              <a:ext cx="768" cy="17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3B76"/>
                  </a:solidFill>
                  <a:effectLst/>
                  <a:uLnTx/>
                  <a:uFillTx/>
                </a:rPr>
                <a:t>Well 2</a:t>
              </a:r>
            </a:p>
          </p:txBody>
        </p:sp>
        <p:sp>
          <p:nvSpPr>
            <p:cNvPr id="75" name="Text Box 31">
              <a:extLst>
                <a:ext uri="{FF2B5EF4-FFF2-40B4-BE49-F238E27FC236}">
                  <a16:creationId xmlns:a16="http://schemas.microsoft.com/office/drawing/2014/main" id="{F50CCC75-EBB6-4970-99D2-F1C5EFEA37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432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</a:rPr>
                <a:t>Gas</a:t>
              </a:r>
            </a:p>
          </p:txBody>
        </p:sp>
        <p:sp>
          <p:nvSpPr>
            <p:cNvPr id="76" name="Text Box 32">
              <a:extLst>
                <a:ext uri="{FF2B5EF4-FFF2-40B4-BE49-F238E27FC236}">
                  <a16:creationId xmlns:a16="http://schemas.microsoft.com/office/drawing/2014/main" id="{1043557E-F499-4B61-BE31-A519E7F15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160"/>
              <a:ext cx="432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</a:rPr>
                <a:t>Gas</a:t>
              </a:r>
            </a:p>
          </p:txBody>
        </p:sp>
        <p:sp>
          <p:nvSpPr>
            <p:cNvPr id="77" name="Text Box 33">
              <a:extLst>
                <a:ext uri="{FF2B5EF4-FFF2-40B4-BE49-F238E27FC236}">
                  <a16:creationId xmlns:a16="http://schemas.microsoft.com/office/drawing/2014/main" id="{6997051A-CA62-440F-996E-AEAFDADE9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680"/>
              <a:ext cx="920" cy="23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</a:rPr>
                <a:t>GWC</a:t>
              </a:r>
            </a:p>
          </p:txBody>
        </p:sp>
        <p:sp>
          <p:nvSpPr>
            <p:cNvPr id="78" name="Text Box 34">
              <a:extLst>
                <a:ext uri="{FF2B5EF4-FFF2-40B4-BE49-F238E27FC236}">
                  <a16:creationId xmlns:a16="http://schemas.microsoft.com/office/drawing/2014/main" id="{86A45510-7333-41ED-848A-38075A049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256"/>
              <a:ext cx="646" cy="233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</a:rPr>
                <a:t>GWC</a:t>
              </a:r>
            </a:p>
          </p:txBody>
        </p:sp>
        <p:sp>
          <p:nvSpPr>
            <p:cNvPr id="79" name="Text Box 35">
              <a:extLst>
                <a:ext uri="{FF2B5EF4-FFF2-40B4-BE49-F238E27FC236}">
                  <a16:creationId xmlns:a16="http://schemas.microsoft.com/office/drawing/2014/main" id="{AC7409EE-1C61-4FC2-8A00-9C21929A1E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592"/>
              <a:ext cx="432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</a:rPr>
                <a:t>Water</a:t>
              </a:r>
            </a:p>
          </p:txBody>
        </p:sp>
        <p:sp>
          <p:nvSpPr>
            <p:cNvPr id="80" name="Text Box 36">
              <a:extLst>
                <a:ext uri="{FF2B5EF4-FFF2-40B4-BE49-F238E27FC236}">
                  <a16:creationId xmlns:a16="http://schemas.microsoft.com/office/drawing/2014/main" id="{BB1B80C7-057D-46A4-A969-67D7B8DB5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1920"/>
              <a:ext cx="432" cy="154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</a:rPr>
                <a:t>Water</a:t>
              </a:r>
            </a:p>
          </p:txBody>
        </p:sp>
      </p:grpSp>
      <p:sp>
        <p:nvSpPr>
          <p:cNvPr id="97" name="Line 37">
            <a:extLst>
              <a:ext uri="{FF2B5EF4-FFF2-40B4-BE49-F238E27FC236}">
                <a16:creationId xmlns:a16="http://schemas.microsoft.com/office/drawing/2014/main" id="{286954E7-DC25-4C38-8CE2-8EDA7DFF8D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9619" y="3612923"/>
            <a:ext cx="29718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Line 38">
            <a:extLst>
              <a:ext uri="{FF2B5EF4-FFF2-40B4-BE49-F238E27FC236}">
                <a16:creationId xmlns:a16="http://schemas.microsoft.com/office/drawing/2014/main" id="{17113CD5-B37D-4048-867D-840251D755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22019" y="4527323"/>
            <a:ext cx="56388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Line 40">
            <a:extLst>
              <a:ext uri="{FF2B5EF4-FFF2-40B4-BE49-F238E27FC236}">
                <a16:creationId xmlns:a16="http://schemas.microsoft.com/office/drawing/2014/main" id="{CAD0FF7C-3ADD-4BC6-8E1A-31C4B092BC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9619" y="2774723"/>
            <a:ext cx="228600" cy="838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443D8A1B-40B2-459D-9ABA-EF64C30803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019" y="3765323"/>
            <a:ext cx="22860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Line 42">
            <a:extLst>
              <a:ext uri="{FF2B5EF4-FFF2-40B4-BE49-F238E27FC236}">
                <a16:creationId xmlns:a16="http://schemas.microsoft.com/office/drawing/2014/main" id="{F6FEF9CF-67CB-401B-98F3-AE98AD02CE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9619" y="3460523"/>
            <a:ext cx="2286000" cy="1600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Oval 43">
            <a:extLst>
              <a:ext uri="{FF2B5EF4-FFF2-40B4-BE49-F238E27FC236}">
                <a16:creationId xmlns:a16="http://schemas.microsoft.com/office/drawing/2014/main" id="{2CEA6E31-9C87-409E-99F9-7C3C223E9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819" y="3231923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Oval 44">
            <a:extLst>
              <a:ext uri="{FF2B5EF4-FFF2-40B4-BE49-F238E27FC236}">
                <a16:creationId xmlns:a16="http://schemas.microsoft.com/office/drawing/2014/main" id="{0B9B26A7-0BBC-42DF-9C14-DE0C35DE4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819" y="3079523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Oval 45">
            <a:extLst>
              <a:ext uri="{FF2B5EF4-FFF2-40B4-BE49-F238E27FC236}">
                <a16:creationId xmlns:a16="http://schemas.microsoft.com/office/drawing/2014/main" id="{E2F3F8CA-2CF5-46BD-A5F3-953389F96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019" y="3384323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5" name="Oval 46">
            <a:extLst>
              <a:ext uri="{FF2B5EF4-FFF2-40B4-BE49-F238E27FC236}">
                <a16:creationId xmlns:a16="http://schemas.microsoft.com/office/drawing/2014/main" id="{DC61C54C-2690-44B6-93DC-5868E2DC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619" y="3689123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Oval 47">
            <a:extLst>
              <a:ext uri="{FF2B5EF4-FFF2-40B4-BE49-F238E27FC236}">
                <a16:creationId xmlns:a16="http://schemas.microsoft.com/office/drawing/2014/main" id="{3DABCD1E-714C-49D0-A0EB-BD9979F4B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219" y="3841523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Oval 50">
            <a:extLst>
              <a:ext uri="{FF2B5EF4-FFF2-40B4-BE49-F238E27FC236}">
                <a16:creationId xmlns:a16="http://schemas.microsoft.com/office/drawing/2014/main" id="{CDF82E79-8C94-4295-86D1-B93960FDF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819" y="4832123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Oval 51">
            <a:extLst>
              <a:ext uri="{FF2B5EF4-FFF2-40B4-BE49-F238E27FC236}">
                <a16:creationId xmlns:a16="http://schemas.microsoft.com/office/drawing/2014/main" id="{E8393B72-6B3A-4189-9C7B-64A84236A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419" y="4755923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Oval 52">
            <a:extLst>
              <a:ext uri="{FF2B5EF4-FFF2-40B4-BE49-F238E27FC236}">
                <a16:creationId xmlns:a16="http://schemas.microsoft.com/office/drawing/2014/main" id="{69F94DC1-A13F-4798-85AD-490179142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419" y="4298723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Oval 53">
            <a:extLst>
              <a:ext uri="{FF2B5EF4-FFF2-40B4-BE49-F238E27FC236}">
                <a16:creationId xmlns:a16="http://schemas.microsoft.com/office/drawing/2014/main" id="{40FAAF5B-5D06-497F-97FA-F90625FD5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1219" y="4146323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Oval 54">
            <a:extLst>
              <a:ext uri="{FF2B5EF4-FFF2-40B4-BE49-F238E27FC236}">
                <a16:creationId xmlns:a16="http://schemas.microsoft.com/office/drawing/2014/main" id="{B3D2C8AD-DC28-46C1-9969-A0EC40620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9819" y="4603523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15C23C-C7C2-4C0D-8CBB-87DF3FB47A00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Lehne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A., Karl. 2006. Wireline Formation Tester.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Norwegia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Society of Petroleum Engineer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326FD9-B069-4C10-854F-24CFE72A4605}"/>
              </a:ext>
            </a:extLst>
          </p:cNvPr>
          <p:cNvSpPr txBox="1"/>
          <p:nvPr/>
        </p:nvSpPr>
        <p:spPr>
          <a:xfrm>
            <a:off x="138032" y="581428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Menentukan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Fluid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Contact</a:t>
            </a:r>
            <a:endParaRPr lang="en-US" sz="2400" b="1" i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9020D7-84EC-47E0-8926-17E312095797}"/>
              </a:ext>
            </a:extLst>
          </p:cNvPr>
          <p:cNvSpPr/>
          <p:nvPr/>
        </p:nvSpPr>
        <p:spPr>
          <a:xfrm>
            <a:off x="138032" y="2975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507C89"/>
                </a:solidFill>
              </a:rPr>
              <a:t>Modullar</a:t>
            </a:r>
            <a:r>
              <a:rPr lang="en-US" sz="2000" b="1" i="1" dirty="0">
                <a:solidFill>
                  <a:srgbClr val="507C89"/>
                </a:solidFill>
              </a:rPr>
              <a:t> Formation </a:t>
            </a:r>
            <a:r>
              <a:rPr lang="en-US" sz="2000" b="1" i="1" dirty="0">
                <a:solidFill>
                  <a:schemeClr val="accent3"/>
                </a:solidFill>
              </a:rPr>
              <a:t>Dynamics Tester </a:t>
            </a:r>
            <a:r>
              <a:rPr lang="en-US" sz="2000" b="1" dirty="0"/>
              <a:t>(MDT)</a:t>
            </a:r>
            <a:endParaRPr lang="en-ID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F1FB76-0C52-4763-BCAD-7B2CDCD82FEB}"/>
              </a:ext>
            </a:extLst>
          </p:cNvPr>
          <p:cNvSpPr/>
          <p:nvPr/>
        </p:nvSpPr>
        <p:spPr>
          <a:xfrm>
            <a:off x="176221" y="376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280872-AB70-4DDD-8FC8-9C7B5BB5ACA8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889733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56" name="Rectangle 2">
            <a:extLst>
              <a:ext uri="{FF2B5EF4-FFF2-40B4-BE49-F238E27FC236}">
                <a16:creationId xmlns:a16="http://schemas.microsoft.com/office/drawing/2014/main" id="{7119B88D-CC9E-495C-9C51-45E28067B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1312760"/>
            <a:ext cx="8458200" cy="506222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pSp>
        <p:nvGrpSpPr>
          <p:cNvPr id="57" name="Group 3">
            <a:extLst>
              <a:ext uri="{FF2B5EF4-FFF2-40B4-BE49-F238E27FC236}">
                <a16:creationId xmlns:a16="http://schemas.microsoft.com/office/drawing/2014/main" id="{FC2649AE-677E-4EF1-A0DD-9700081B8F7C}"/>
              </a:ext>
            </a:extLst>
          </p:cNvPr>
          <p:cNvGrpSpPr>
            <a:grpSpLocks/>
          </p:cNvGrpSpPr>
          <p:nvPr/>
        </p:nvGrpSpPr>
        <p:grpSpPr bwMode="auto">
          <a:xfrm>
            <a:off x="2171700" y="1693760"/>
            <a:ext cx="3200400" cy="4191000"/>
            <a:chOff x="432" y="1392"/>
            <a:chExt cx="2016" cy="2112"/>
          </a:xfrm>
        </p:grpSpPr>
        <p:sp>
          <p:nvSpPr>
            <p:cNvPr id="58" name="Line 4">
              <a:extLst>
                <a:ext uri="{FF2B5EF4-FFF2-40B4-BE49-F238E27FC236}">
                  <a16:creationId xmlns:a16="http://schemas.microsoft.com/office/drawing/2014/main" id="{E2AD646C-E131-471A-9B42-8F623772A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1392"/>
              <a:ext cx="0" cy="2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5">
              <a:extLst>
                <a:ext uri="{FF2B5EF4-FFF2-40B4-BE49-F238E27FC236}">
                  <a16:creationId xmlns:a16="http://schemas.microsoft.com/office/drawing/2014/main" id="{D2459CC6-7151-4D32-8FEB-0E87D863B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504"/>
              <a:ext cx="20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Text Box 6">
            <a:extLst>
              <a:ext uri="{FF2B5EF4-FFF2-40B4-BE49-F238E27FC236}">
                <a16:creationId xmlns:a16="http://schemas.microsoft.com/office/drawing/2014/main" id="{EF3BDAD4-740D-45FD-A0C2-387CF8FBB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300" y="2227160"/>
            <a:ext cx="1752600" cy="3048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3B7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</a:rPr>
              <a:t>Pressureplot</a:t>
            </a:r>
          </a:p>
        </p:txBody>
      </p:sp>
      <p:sp>
        <p:nvSpPr>
          <p:cNvPr id="62" name="Text Box 7">
            <a:extLst>
              <a:ext uri="{FF2B5EF4-FFF2-40B4-BE49-F238E27FC236}">
                <a16:creationId xmlns:a16="http://schemas.microsoft.com/office/drawing/2014/main" id="{B8E83AD2-05FF-4931-882A-F3D509783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312760"/>
            <a:ext cx="1066800" cy="4572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3B76"/>
                </a:solidFill>
                <a:effectLst/>
                <a:uLnTx/>
                <a:uFillTx/>
              </a:rPr>
              <a:t>Depth (meter)</a:t>
            </a:r>
          </a:p>
        </p:txBody>
      </p:sp>
      <p:sp>
        <p:nvSpPr>
          <p:cNvPr id="63" name="Text Box 8">
            <a:extLst>
              <a:ext uri="{FF2B5EF4-FFF2-40B4-BE49-F238E27FC236}">
                <a16:creationId xmlns:a16="http://schemas.microsoft.com/office/drawing/2014/main" id="{5FB65868-88F4-4660-8A9B-5EF0A40E4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6100" y="5884760"/>
            <a:ext cx="1905000" cy="274638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3B76"/>
                </a:solidFill>
                <a:effectLst/>
                <a:uLnTx/>
                <a:uFillTx/>
              </a:rPr>
              <a:t>Pressure (bar)</a:t>
            </a:r>
          </a:p>
        </p:txBody>
      </p:sp>
      <p:grpSp>
        <p:nvGrpSpPr>
          <p:cNvPr id="64" name="Group 9">
            <a:extLst>
              <a:ext uri="{FF2B5EF4-FFF2-40B4-BE49-F238E27FC236}">
                <a16:creationId xmlns:a16="http://schemas.microsoft.com/office/drawing/2014/main" id="{79ABECC2-B820-4869-A17A-B69A8A5D5A57}"/>
              </a:ext>
            </a:extLst>
          </p:cNvPr>
          <p:cNvGrpSpPr>
            <a:grpSpLocks/>
          </p:cNvGrpSpPr>
          <p:nvPr/>
        </p:nvGrpSpPr>
        <p:grpSpPr bwMode="auto">
          <a:xfrm>
            <a:off x="5600700" y="1541360"/>
            <a:ext cx="4038600" cy="4648200"/>
            <a:chOff x="2592" y="672"/>
            <a:chExt cx="2544" cy="2928"/>
          </a:xfrm>
        </p:grpSpPr>
        <p:grpSp>
          <p:nvGrpSpPr>
            <p:cNvPr id="112" name="Group 10">
              <a:extLst>
                <a:ext uri="{FF2B5EF4-FFF2-40B4-BE49-F238E27FC236}">
                  <a16:creationId xmlns:a16="http://schemas.microsoft.com/office/drawing/2014/main" id="{2CCFC0A7-7EF3-4220-B3A0-D7B2019503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672"/>
              <a:ext cx="2544" cy="2688"/>
              <a:chOff x="2592" y="672"/>
              <a:chExt cx="2544" cy="2688"/>
            </a:xfrm>
          </p:grpSpPr>
          <p:sp>
            <p:nvSpPr>
              <p:cNvPr id="118" name="Rectangle 11" descr="Streker vannrett">
                <a:extLst>
                  <a:ext uri="{FF2B5EF4-FFF2-40B4-BE49-F238E27FC236}">
                    <a16:creationId xmlns:a16="http://schemas.microsoft.com/office/drawing/2014/main" id="{916A3E0F-DD7B-415E-9F0A-B225FA07C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816"/>
                <a:ext cx="2448" cy="2544"/>
              </a:xfrm>
              <a:prstGeom prst="rect">
                <a:avLst/>
              </a:prstGeom>
              <a:pattFill prst="dashHorz">
                <a:fgClr>
                  <a:srgbClr val="000000"/>
                </a:fgClr>
                <a:bgClr>
                  <a:srgbClr val="FFFFCC"/>
                </a:bgClr>
              </a:pattFill>
              <a:ln w="317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Text Box 12">
                <a:extLst>
                  <a:ext uri="{FF2B5EF4-FFF2-40B4-BE49-F238E27FC236}">
                    <a16:creationId xmlns:a16="http://schemas.microsoft.com/office/drawing/2014/main" id="{8D24C810-7199-41F7-BB82-B5FA66C4C1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1584"/>
                <a:ext cx="432" cy="173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GWC</a:t>
                </a:r>
              </a:p>
            </p:txBody>
          </p:sp>
          <p:sp>
            <p:nvSpPr>
              <p:cNvPr id="120" name="Text Box 13">
                <a:extLst>
                  <a:ext uri="{FF2B5EF4-FFF2-40B4-BE49-F238E27FC236}">
                    <a16:creationId xmlns:a16="http://schemas.microsoft.com/office/drawing/2014/main" id="{0B8C520D-3486-4EB2-B0F2-B41BFF855C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448"/>
                <a:ext cx="432" cy="15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Water</a:t>
                </a:r>
              </a:p>
            </p:txBody>
          </p:sp>
          <p:sp>
            <p:nvSpPr>
              <p:cNvPr id="121" name="Freeform 14" descr="30 %">
                <a:extLst>
                  <a:ext uri="{FF2B5EF4-FFF2-40B4-BE49-F238E27FC236}">
                    <a16:creationId xmlns:a16="http://schemas.microsoft.com/office/drawing/2014/main" id="{4C4DF8CE-D057-491D-813C-17994B3C0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" y="1344"/>
                <a:ext cx="1143" cy="1034"/>
              </a:xfrm>
              <a:custGeom>
                <a:avLst/>
                <a:gdLst>
                  <a:gd name="T0" fmla="*/ 1137 w 1143"/>
                  <a:gd name="T1" fmla="*/ 1034 h 1034"/>
                  <a:gd name="T2" fmla="*/ 0 w 1143"/>
                  <a:gd name="T3" fmla="*/ 528 h 1034"/>
                  <a:gd name="T4" fmla="*/ 200 w 1143"/>
                  <a:gd name="T5" fmla="*/ 0 h 1034"/>
                  <a:gd name="T6" fmla="*/ 1143 w 1143"/>
                  <a:gd name="T7" fmla="*/ 482 h 103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3"/>
                  <a:gd name="T13" fmla="*/ 0 h 1034"/>
                  <a:gd name="T14" fmla="*/ 1143 w 1143"/>
                  <a:gd name="T15" fmla="*/ 1034 h 103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3" h="1034">
                    <a:moveTo>
                      <a:pt x="1137" y="1034"/>
                    </a:moveTo>
                    <a:lnTo>
                      <a:pt x="0" y="528"/>
                    </a:lnTo>
                    <a:lnTo>
                      <a:pt x="200" y="0"/>
                    </a:lnTo>
                    <a:lnTo>
                      <a:pt x="1143" y="482"/>
                    </a:lnTo>
                  </a:path>
                </a:pathLst>
              </a:custGeom>
              <a:pattFill prst="pct30">
                <a:fgClr>
                  <a:srgbClr val="000000"/>
                </a:fgClr>
                <a:bgClr>
                  <a:srgbClr val="FFFFFF"/>
                </a:bgClr>
              </a:patt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Freeform 15" descr="30 %">
                <a:extLst>
                  <a:ext uri="{FF2B5EF4-FFF2-40B4-BE49-F238E27FC236}">
                    <a16:creationId xmlns:a16="http://schemas.microsoft.com/office/drawing/2014/main" id="{32E17DD7-F48C-48FC-8EC3-F74A04144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" y="2208"/>
                <a:ext cx="1544" cy="1144"/>
              </a:xfrm>
              <a:custGeom>
                <a:avLst/>
                <a:gdLst>
                  <a:gd name="T0" fmla="*/ 1544 w 1544"/>
                  <a:gd name="T1" fmla="*/ 1144 h 1144"/>
                  <a:gd name="T2" fmla="*/ 0 w 1544"/>
                  <a:gd name="T3" fmla="*/ 611 h 1144"/>
                  <a:gd name="T4" fmla="*/ 250 w 1544"/>
                  <a:gd name="T5" fmla="*/ 0 h 1144"/>
                  <a:gd name="T6" fmla="*/ 1544 w 1544"/>
                  <a:gd name="T7" fmla="*/ 592 h 1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4"/>
                  <a:gd name="T13" fmla="*/ 0 h 1144"/>
                  <a:gd name="T14" fmla="*/ 1544 w 1544"/>
                  <a:gd name="T15" fmla="*/ 1144 h 1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4" h="1144">
                    <a:moveTo>
                      <a:pt x="1544" y="1144"/>
                    </a:moveTo>
                    <a:lnTo>
                      <a:pt x="0" y="611"/>
                    </a:lnTo>
                    <a:lnTo>
                      <a:pt x="250" y="0"/>
                    </a:lnTo>
                    <a:lnTo>
                      <a:pt x="1544" y="592"/>
                    </a:lnTo>
                  </a:path>
                </a:pathLst>
              </a:custGeom>
              <a:pattFill prst="pct30">
                <a:fgClr>
                  <a:srgbClr val="CCECFF"/>
                </a:fgClr>
                <a:bgClr>
                  <a:srgbClr val="FFFFFF"/>
                </a:bgClr>
              </a:pattFill>
              <a:ln w="63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Freeform 16" descr="30 %">
                <a:extLst>
                  <a:ext uri="{FF2B5EF4-FFF2-40B4-BE49-F238E27FC236}">
                    <a16:creationId xmlns:a16="http://schemas.microsoft.com/office/drawing/2014/main" id="{C1AB994F-BB7C-45CA-8152-05DCACDF8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" y="919"/>
                <a:ext cx="1440" cy="1122"/>
              </a:xfrm>
              <a:custGeom>
                <a:avLst/>
                <a:gdLst>
                  <a:gd name="T0" fmla="*/ 6 w 1440"/>
                  <a:gd name="T1" fmla="*/ 533 h 1122"/>
                  <a:gd name="T2" fmla="*/ 1207 w 1440"/>
                  <a:gd name="T3" fmla="*/ 1122 h 1122"/>
                  <a:gd name="T4" fmla="*/ 1440 w 1440"/>
                  <a:gd name="T5" fmla="*/ 558 h 1122"/>
                  <a:gd name="T6" fmla="*/ 0 w 1440"/>
                  <a:gd name="T7" fmla="*/ 0 h 11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0"/>
                  <a:gd name="T13" fmla="*/ 0 h 1122"/>
                  <a:gd name="T14" fmla="*/ 1440 w 1440"/>
                  <a:gd name="T15" fmla="*/ 1122 h 11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0" h="1122">
                    <a:moveTo>
                      <a:pt x="6" y="533"/>
                    </a:moveTo>
                    <a:lnTo>
                      <a:pt x="1207" y="1122"/>
                    </a:lnTo>
                    <a:lnTo>
                      <a:pt x="1440" y="558"/>
                    </a:lnTo>
                    <a:lnTo>
                      <a:pt x="0" y="0"/>
                    </a:lnTo>
                  </a:path>
                </a:pathLst>
              </a:custGeom>
              <a:pattFill prst="pct30">
                <a:fgClr>
                  <a:srgbClr val="000000"/>
                </a:fgClr>
                <a:bgClr>
                  <a:srgbClr val="FFFFFF"/>
                </a:bgClr>
              </a:pattFill>
              <a:ln w="63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Freeform 17" descr="30 %">
                <a:extLst>
                  <a:ext uri="{FF2B5EF4-FFF2-40B4-BE49-F238E27FC236}">
                    <a16:creationId xmlns:a16="http://schemas.microsoft.com/office/drawing/2014/main" id="{F8C3B9AF-50C8-4883-B206-75B89076B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" y="1979"/>
                <a:ext cx="1060" cy="1115"/>
              </a:xfrm>
              <a:custGeom>
                <a:avLst/>
                <a:gdLst>
                  <a:gd name="T0" fmla="*/ 0 w 1060"/>
                  <a:gd name="T1" fmla="*/ 0 h 1115"/>
                  <a:gd name="T2" fmla="*/ 1060 w 1060"/>
                  <a:gd name="T3" fmla="*/ 417 h 1115"/>
                  <a:gd name="T4" fmla="*/ 784 w 1060"/>
                  <a:gd name="T5" fmla="*/ 1115 h 1115"/>
                  <a:gd name="T6" fmla="*/ 6 w 1060"/>
                  <a:gd name="T7" fmla="*/ 815 h 11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60"/>
                  <a:gd name="T13" fmla="*/ 0 h 1115"/>
                  <a:gd name="T14" fmla="*/ 1060 w 1060"/>
                  <a:gd name="T15" fmla="*/ 1115 h 11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60" h="1115">
                    <a:moveTo>
                      <a:pt x="0" y="0"/>
                    </a:moveTo>
                    <a:lnTo>
                      <a:pt x="1060" y="417"/>
                    </a:lnTo>
                    <a:lnTo>
                      <a:pt x="784" y="1115"/>
                    </a:lnTo>
                    <a:lnTo>
                      <a:pt x="6" y="815"/>
                    </a:lnTo>
                  </a:path>
                </a:pathLst>
              </a:custGeom>
              <a:pattFill prst="pct30">
                <a:fgClr>
                  <a:srgbClr val="CCECFF"/>
                </a:fgClr>
                <a:bgClr>
                  <a:srgbClr val="FFFFFF"/>
                </a:bgClr>
              </a:patt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Line 18">
                <a:extLst>
                  <a:ext uri="{FF2B5EF4-FFF2-40B4-BE49-F238E27FC236}">
                    <a16:creationId xmlns:a16="http://schemas.microsoft.com/office/drawing/2014/main" id="{3D2D46F0-0B24-4677-BBFA-62AD57B2A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845"/>
                <a:ext cx="0" cy="2371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Oval 19">
                <a:extLst>
                  <a:ext uri="{FF2B5EF4-FFF2-40B4-BE49-F238E27FC236}">
                    <a16:creationId xmlns:a16="http://schemas.microsoft.com/office/drawing/2014/main" id="{DF7E8656-0FD3-41A9-B51F-A3B21F655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366"/>
                <a:ext cx="48" cy="5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Oval 20">
                <a:extLst>
                  <a:ext uri="{FF2B5EF4-FFF2-40B4-BE49-F238E27FC236}">
                    <a16:creationId xmlns:a16="http://schemas.microsoft.com/office/drawing/2014/main" id="{8784E80B-EA88-4150-BF34-D63ED6479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539"/>
                <a:ext cx="48" cy="5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Oval 21">
                <a:extLst>
                  <a:ext uri="{FF2B5EF4-FFF2-40B4-BE49-F238E27FC236}">
                    <a16:creationId xmlns:a16="http://schemas.microsoft.com/office/drawing/2014/main" id="{210152CE-452B-4689-B0D7-CACFD0D86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736"/>
                <a:ext cx="48" cy="5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Oval 22">
                <a:extLst>
                  <a:ext uri="{FF2B5EF4-FFF2-40B4-BE49-F238E27FC236}">
                    <a16:creationId xmlns:a16="http://schemas.microsoft.com/office/drawing/2014/main" id="{21536420-1688-43F3-B703-2F9E9D4CE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496"/>
                <a:ext cx="48" cy="57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Oval 23">
                <a:extLst>
                  <a:ext uri="{FF2B5EF4-FFF2-40B4-BE49-F238E27FC236}">
                    <a16:creationId xmlns:a16="http://schemas.microsoft.com/office/drawing/2014/main" id="{38AD579A-321F-40B5-B96D-F571E9BB5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48" cy="5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Text Box 24">
                <a:extLst>
                  <a:ext uri="{FF2B5EF4-FFF2-40B4-BE49-F238E27FC236}">
                    <a16:creationId xmlns:a16="http://schemas.microsoft.com/office/drawing/2014/main" id="{408F5F12-FE4B-46E2-965C-ACB1158C95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672"/>
                <a:ext cx="768" cy="173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3B76"/>
                    </a:solidFill>
                    <a:effectLst/>
                    <a:uLnTx/>
                    <a:uFillTx/>
                  </a:rPr>
                  <a:t>Well 1</a:t>
                </a:r>
              </a:p>
            </p:txBody>
          </p:sp>
          <p:sp>
            <p:nvSpPr>
              <p:cNvPr id="132" name="Freeform 25" descr="30 %">
                <a:extLst>
                  <a:ext uri="{FF2B5EF4-FFF2-40B4-BE49-F238E27FC236}">
                    <a16:creationId xmlns:a16="http://schemas.microsoft.com/office/drawing/2014/main" id="{D854459D-E9F4-43DD-9809-A46FEA6FB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" y="1869"/>
                <a:ext cx="1152" cy="531"/>
              </a:xfrm>
              <a:custGeom>
                <a:avLst/>
                <a:gdLst>
                  <a:gd name="T0" fmla="*/ 1152 w 1152"/>
                  <a:gd name="T1" fmla="*/ 531 h 531"/>
                  <a:gd name="T2" fmla="*/ 0 w 1152"/>
                  <a:gd name="T3" fmla="*/ 3 h 531"/>
                  <a:gd name="T4" fmla="*/ 1149 w 1152"/>
                  <a:gd name="T5" fmla="*/ 0 h 531"/>
                  <a:gd name="T6" fmla="*/ 0 60000 65536"/>
                  <a:gd name="T7" fmla="*/ 0 60000 65536"/>
                  <a:gd name="T8" fmla="*/ 0 60000 65536"/>
                  <a:gd name="T9" fmla="*/ 0 w 1152"/>
                  <a:gd name="T10" fmla="*/ 0 h 531"/>
                  <a:gd name="T11" fmla="*/ 1152 w 1152"/>
                  <a:gd name="T12" fmla="*/ 531 h 5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52" h="531">
                    <a:moveTo>
                      <a:pt x="1152" y="531"/>
                    </a:moveTo>
                    <a:lnTo>
                      <a:pt x="0" y="3"/>
                    </a:lnTo>
                    <a:lnTo>
                      <a:pt x="1149" y="0"/>
                    </a:lnTo>
                  </a:path>
                </a:pathLst>
              </a:custGeom>
              <a:pattFill prst="pct30">
                <a:fgClr>
                  <a:srgbClr val="CCECFF"/>
                </a:fgClr>
                <a:bgClr>
                  <a:srgbClr val="FFFFFF"/>
                </a:bgClr>
              </a:pattFill>
              <a:ln w="63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Line 26">
                <a:extLst>
                  <a:ext uri="{FF2B5EF4-FFF2-40B4-BE49-F238E27FC236}">
                    <a16:creationId xmlns:a16="http://schemas.microsoft.com/office/drawing/2014/main" id="{2B6FE4CD-1751-4E1C-AA53-3C334FA73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816"/>
                <a:ext cx="0" cy="2448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Oval 27">
                <a:extLst>
                  <a:ext uri="{FF2B5EF4-FFF2-40B4-BE49-F238E27FC236}">
                    <a16:creationId xmlns:a16="http://schemas.microsoft.com/office/drawing/2014/main" id="{E1B9D1D8-4699-447B-8209-AA9A62EFC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688"/>
                <a:ext cx="48" cy="5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Oval 28">
                <a:extLst>
                  <a:ext uri="{FF2B5EF4-FFF2-40B4-BE49-F238E27FC236}">
                    <a16:creationId xmlns:a16="http://schemas.microsoft.com/office/drawing/2014/main" id="{44F78C55-EE8D-4AC7-93A3-8BCC2C17E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832"/>
                <a:ext cx="48" cy="5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Oval 29">
                <a:extLst>
                  <a:ext uri="{FF2B5EF4-FFF2-40B4-BE49-F238E27FC236}">
                    <a16:creationId xmlns:a16="http://schemas.microsoft.com/office/drawing/2014/main" id="{29579644-474B-4E08-8A65-7C830C98D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064"/>
                <a:ext cx="48" cy="5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Oval 30">
                <a:extLst>
                  <a:ext uri="{FF2B5EF4-FFF2-40B4-BE49-F238E27FC236}">
                    <a16:creationId xmlns:a16="http://schemas.microsoft.com/office/drawing/2014/main" id="{78669AF2-AAB8-4D57-9875-164540146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920"/>
                <a:ext cx="48" cy="5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Oval 31">
                <a:extLst>
                  <a:ext uri="{FF2B5EF4-FFF2-40B4-BE49-F238E27FC236}">
                    <a16:creationId xmlns:a16="http://schemas.microsoft.com/office/drawing/2014/main" id="{F61414A4-71FD-4FC4-847E-5545C2EF9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728"/>
                <a:ext cx="48" cy="4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Text Box 32">
                <a:extLst>
                  <a:ext uri="{FF2B5EF4-FFF2-40B4-BE49-F238E27FC236}">
                    <a16:creationId xmlns:a16="http://schemas.microsoft.com/office/drawing/2014/main" id="{757172BC-6EFB-4BFE-BB0C-8BCF7F392E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672"/>
                <a:ext cx="768" cy="173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3B76"/>
                    </a:solidFill>
                    <a:effectLst/>
                    <a:uLnTx/>
                    <a:uFillTx/>
                  </a:rPr>
                  <a:t>Well 2</a:t>
                </a:r>
              </a:p>
            </p:txBody>
          </p:sp>
          <p:sp>
            <p:nvSpPr>
              <p:cNvPr id="140" name="Freeform 33" descr="30 %">
                <a:extLst>
                  <a:ext uri="{FF2B5EF4-FFF2-40B4-BE49-F238E27FC236}">
                    <a16:creationId xmlns:a16="http://schemas.microsoft.com/office/drawing/2014/main" id="{B15AA7B5-307F-49BD-837C-F20F0F509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" y="1728"/>
                <a:ext cx="772" cy="306"/>
              </a:xfrm>
              <a:custGeom>
                <a:avLst/>
                <a:gdLst>
                  <a:gd name="T0" fmla="*/ 772 w 772"/>
                  <a:gd name="T1" fmla="*/ 0 h 306"/>
                  <a:gd name="T2" fmla="*/ 0 w 772"/>
                  <a:gd name="T3" fmla="*/ 0 h 306"/>
                  <a:gd name="T4" fmla="*/ 625 w 772"/>
                  <a:gd name="T5" fmla="*/ 306 h 306"/>
                  <a:gd name="T6" fmla="*/ 0 60000 65536"/>
                  <a:gd name="T7" fmla="*/ 0 60000 65536"/>
                  <a:gd name="T8" fmla="*/ 0 60000 65536"/>
                  <a:gd name="T9" fmla="*/ 0 w 772"/>
                  <a:gd name="T10" fmla="*/ 0 h 306"/>
                  <a:gd name="T11" fmla="*/ 772 w 772"/>
                  <a:gd name="T12" fmla="*/ 306 h 30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72" h="306">
                    <a:moveTo>
                      <a:pt x="772" y="0"/>
                    </a:moveTo>
                    <a:lnTo>
                      <a:pt x="0" y="0"/>
                    </a:lnTo>
                    <a:lnTo>
                      <a:pt x="625" y="306"/>
                    </a:lnTo>
                  </a:path>
                </a:pathLst>
              </a:custGeom>
              <a:pattFill prst="pct30">
                <a:fgClr>
                  <a:srgbClr val="CCECFF"/>
                </a:fgClr>
                <a:bgClr>
                  <a:srgbClr val="FFFFFF"/>
                </a:bgClr>
              </a:patt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 34">
                <a:extLst>
                  <a:ext uri="{FF2B5EF4-FFF2-40B4-BE49-F238E27FC236}">
                    <a16:creationId xmlns:a16="http://schemas.microsoft.com/office/drawing/2014/main" id="{8A9814CC-4C72-473C-A75F-61A6A3602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" y="827"/>
                <a:ext cx="1038" cy="2533"/>
              </a:xfrm>
              <a:custGeom>
                <a:avLst/>
                <a:gdLst>
                  <a:gd name="T0" fmla="*/ 0 w 1038"/>
                  <a:gd name="T1" fmla="*/ 2533 h 2533"/>
                  <a:gd name="T2" fmla="*/ 1038 w 1038"/>
                  <a:gd name="T3" fmla="*/ 0 h 2533"/>
                  <a:gd name="T4" fmla="*/ 0 60000 65536"/>
                  <a:gd name="T5" fmla="*/ 0 60000 65536"/>
                  <a:gd name="T6" fmla="*/ 0 w 1038"/>
                  <a:gd name="T7" fmla="*/ 0 h 2533"/>
                  <a:gd name="T8" fmla="*/ 1038 w 1038"/>
                  <a:gd name="T9" fmla="*/ 2533 h 25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38" h="2533">
                    <a:moveTo>
                      <a:pt x="0" y="2533"/>
                    </a:moveTo>
                    <a:lnTo>
                      <a:pt x="1038" y="0"/>
                    </a:lnTo>
                  </a:path>
                </a:pathLst>
              </a:custGeom>
              <a:noFill/>
              <a:ln w="31750" cap="flat" cmpd="sng">
                <a:solidFill>
                  <a:srgbClr val="66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Text Box 35">
                <a:extLst>
                  <a:ext uri="{FF2B5EF4-FFF2-40B4-BE49-F238E27FC236}">
                    <a16:creationId xmlns:a16="http://schemas.microsoft.com/office/drawing/2014/main" id="{815895F4-6C10-46DD-B4AD-ACD40036A0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8" y="2736"/>
                <a:ext cx="432" cy="15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Water</a:t>
                </a:r>
              </a:p>
            </p:txBody>
          </p:sp>
          <p:sp>
            <p:nvSpPr>
              <p:cNvPr id="143" name="Text Box 36">
                <a:extLst>
                  <a:ext uri="{FF2B5EF4-FFF2-40B4-BE49-F238E27FC236}">
                    <a16:creationId xmlns:a16="http://schemas.microsoft.com/office/drawing/2014/main" id="{2A5AB5D1-66E2-4D8E-BEB6-FFA7A3FF3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544"/>
                <a:ext cx="432" cy="15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Water</a:t>
                </a:r>
              </a:p>
            </p:txBody>
          </p:sp>
          <p:sp>
            <p:nvSpPr>
              <p:cNvPr id="144" name="Text Box 37">
                <a:extLst>
                  <a:ext uri="{FF2B5EF4-FFF2-40B4-BE49-F238E27FC236}">
                    <a16:creationId xmlns:a16="http://schemas.microsoft.com/office/drawing/2014/main" id="{B1B5C9E2-0E90-47BC-83B9-9115C8B77D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1296"/>
                <a:ext cx="432" cy="15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Gas</a:t>
                </a:r>
              </a:p>
            </p:txBody>
          </p:sp>
          <p:sp>
            <p:nvSpPr>
              <p:cNvPr id="145" name="Text Box 38">
                <a:extLst>
                  <a:ext uri="{FF2B5EF4-FFF2-40B4-BE49-F238E27FC236}">
                    <a16:creationId xmlns:a16="http://schemas.microsoft.com/office/drawing/2014/main" id="{8F9D5D16-92FC-4379-B844-D1BA8CD5C6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8" y="1728"/>
                <a:ext cx="576" cy="233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GWC</a:t>
                </a:r>
              </a:p>
            </p:txBody>
          </p:sp>
          <p:sp>
            <p:nvSpPr>
              <p:cNvPr id="146" name="Text Box 39">
                <a:extLst>
                  <a:ext uri="{FF2B5EF4-FFF2-40B4-BE49-F238E27FC236}">
                    <a16:creationId xmlns:a16="http://schemas.microsoft.com/office/drawing/2014/main" id="{FA99FD54-D88A-4D6A-A767-8A2B618ED6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584"/>
                <a:ext cx="528" cy="233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GWC</a:t>
                </a:r>
              </a:p>
            </p:txBody>
          </p:sp>
          <p:sp>
            <p:nvSpPr>
              <p:cNvPr id="147" name="Text Box 40">
                <a:extLst>
                  <a:ext uri="{FF2B5EF4-FFF2-40B4-BE49-F238E27FC236}">
                    <a16:creationId xmlns:a16="http://schemas.microsoft.com/office/drawing/2014/main" id="{3CDC52C4-7EB7-44FB-A3BC-D6F508FEA1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1536"/>
                <a:ext cx="432" cy="15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Gas</a:t>
                </a:r>
              </a:p>
            </p:txBody>
          </p:sp>
          <p:sp>
            <p:nvSpPr>
              <p:cNvPr id="148" name="Text Box 41">
                <a:extLst>
                  <a:ext uri="{FF2B5EF4-FFF2-40B4-BE49-F238E27FC236}">
                    <a16:creationId xmlns:a16="http://schemas.microsoft.com/office/drawing/2014/main" id="{E8A5FD3C-846B-4580-97C8-6DDD9FF9B0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1776"/>
                <a:ext cx="432" cy="15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Water</a:t>
                </a:r>
              </a:p>
            </p:txBody>
          </p:sp>
          <p:sp>
            <p:nvSpPr>
              <p:cNvPr id="149" name="Text Box 42">
                <a:extLst>
                  <a:ext uri="{FF2B5EF4-FFF2-40B4-BE49-F238E27FC236}">
                    <a16:creationId xmlns:a16="http://schemas.microsoft.com/office/drawing/2014/main" id="{B5964AA7-87A5-4C30-A546-EF66FD9355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04" y="1920"/>
                <a:ext cx="432" cy="154"/>
              </a:xfrm>
              <a:prstGeom prst="rect">
                <a:avLst/>
              </a:prstGeom>
              <a:noFill/>
              <a:ln w="3175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</a:rPr>
                  <a:t>Water</a:t>
                </a:r>
              </a:p>
            </p:txBody>
          </p:sp>
          <p:sp>
            <p:nvSpPr>
              <p:cNvPr id="150" name="Oval 43">
                <a:extLst>
                  <a:ext uri="{FF2B5EF4-FFF2-40B4-BE49-F238E27FC236}">
                    <a16:creationId xmlns:a16="http://schemas.microsoft.com/office/drawing/2014/main" id="{6CD73EA1-4AE3-4A0E-8179-8BD529F9E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976"/>
                <a:ext cx="48" cy="48"/>
              </a:xfrm>
              <a:prstGeom prst="ellipse">
                <a:avLst/>
              </a:prstGeom>
              <a:solidFill>
                <a:srgbClr val="99FFCC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Oval 44">
                <a:extLst>
                  <a:ext uri="{FF2B5EF4-FFF2-40B4-BE49-F238E27FC236}">
                    <a16:creationId xmlns:a16="http://schemas.microsoft.com/office/drawing/2014/main" id="{C8516B43-1F77-4CE3-8188-606D1C56D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1200"/>
                <a:ext cx="48" cy="58"/>
              </a:xfrm>
              <a:prstGeom prst="ellipse">
                <a:avLst/>
              </a:prstGeom>
              <a:solidFill>
                <a:srgbClr val="CC33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3" name="Line 45">
              <a:extLst>
                <a:ext uri="{FF2B5EF4-FFF2-40B4-BE49-F238E27FC236}">
                  <a16:creationId xmlns:a16="http://schemas.microsoft.com/office/drawing/2014/main" id="{1F535A2D-A635-4D8C-B398-8BE3B8759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592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Line 46">
              <a:extLst>
                <a:ext uri="{FF2B5EF4-FFF2-40B4-BE49-F238E27FC236}">
                  <a16:creationId xmlns:a16="http://schemas.microsoft.com/office/drawing/2014/main" id="{21D424E7-892A-4E71-9600-CA7AA9A79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680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Line 47">
              <a:extLst>
                <a:ext uri="{FF2B5EF4-FFF2-40B4-BE49-F238E27FC236}">
                  <a16:creationId xmlns:a16="http://schemas.microsoft.com/office/drawing/2014/main" id="{6F3F2B18-FE6B-49CA-8645-0441D311AE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392"/>
              <a:ext cx="192" cy="4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AutoShape 48">
              <a:extLst>
                <a:ext uri="{FF2B5EF4-FFF2-40B4-BE49-F238E27FC236}">
                  <a16:creationId xmlns:a16="http://schemas.microsoft.com/office/drawing/2014/main" id="{B0AD1CAC-EC2D-4A50-AE6C-595405579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152"/>
              <a:ext cx="480" cy="144"/>
            </a:xfrm>
            <a:prstGeom prst="wedgeRectCallout">
              <a:avLst>
                <a:gd name="adj1" fmla="val -91042"/>
                <a:gd name="adj2" fmla="val 267361"/>
              </a:avLst>
            </a:prstGeom>
            <a:solidFill>
              <a:srgbClr val="FFFFFF"/>
            </a:solidFill>
            <a:ln w="31750">
              <a:solidFill>
                <a:srgbClr val="003B7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Barrier</a:t>
              </a:r>
            </a:p>
          </p:txBody>
        </p:sp>
        <p:sp>
          <p:nvSpPr>
            <p:cNvPr id="117" name="Line 49">
              <a:extLst>
                <a:ext uri="{FF2B5EF4-FFF2-40B4-BE49-F238E27FC236}">
                  <a16:creationId xmlns:a16="http://schemas.microsoft.com/office/drawing/2014/main" id="{7C2B97A9-39F1-41DA-B100-F94BA11CA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60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2" name="Text Box 50">
            <a:extLst>
              <a:ext uri="{FF2B5EF4-FFF2-40B4-BE49-F238E27FC236}">
                <a16:creationId xmlns:a16="http://schemas.microsoft.com/office/drawing/2014/main" id="{DC6520F3-0446-499A-AF9E-670C4FE75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415" y="5820930"/>
            <a:ext cx="1981200" cy="369332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communication</a:t>
            </a:r>
          </a:p>
        </p:txBody>
      </p:sp>
      <p:sp>
        <p:nvSpPr>
          <p:cNvPr id="153" name="Line 51">
            <a:extLst>
              <a:ext uri="{FF2B5EF4-FFF2-40B4-BE49-F238E27FC236}">
                <a16:creationId xmlns:a16="http://schemas.microsoft.com/office/drawing/2014/main" id="{8A304A36-F2CF-40D5-A5B5-AAA52E1F6A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6500" y="3217760"/>
            <a:ext cx="40386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4" name="Line 52">
            <a:extLst>
              <a:ext uri="{FF2B5EF4-FFF2-40B4-BE49-F238E27FC236}">
                <a16:creationId xmlns:a16="http://schemas.microsoft.com/office/drawing/2014/main" id="{02216866-6DE4-4504-AB7F-FE1ADC71C8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6500" y="3446360"/>
            <a:ext cx="51816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5" name="Line 53">
            <a:extLst>
              <a:ext uri="{FF2B5EF4-FFF2-40B4-BE49-F238E27FC236}">
                <a16:creationId xmlns:a16="http://schemas.microsoft.com/office/drawing/2014/main" id="{613DEDC5-5CDB-4277-BBD9-51CE53A85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2303360"/>
            <a:ext cx="228600" cy="914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6" name="Line 54">
            <a:extLst>
              <a:ext uri="{FF2B5EF4-FFF2-40B4-BE49-F238E27FC236}">
                <a16:creationId xmlns:a16="http://schemas.microsoft.com/office/drawing/2014/main" id="{0AEF09F9-B2D2-46F5-A6BA-3A556B61B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2531960"/>
            <a:ext cx="228600" cy="914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7" name="Line 55">
            <a:extLst>
              <a:ext uri="{FF2B5EF4-FFF2-40B4-BE49-F238E27FC236}">
                <a16:creationId xmlns:a16="http://schemas.microsoft.com/office/drawing/2014/main" id="{DEA46676-9682-4149-8AEB-166F59190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1300" y="3217760"/>
            <a:ext cx="2590800" cy="2209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8" name="Line 56">
            <a:extLst>
              <a:ext uri="{FF2B5EF4-FFF2-40B4-BE49-F238E27FC236}">
                <a16:creationId xmlns:a16="http://schemas.microsoft.com/office/drawing/2014/main" id="{6678887E-17D9-4E55-B548-D77CBC6CC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3446360"/>
            <a:ext cx="1143000" cy="914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9" name="Oval 57">
            <a:extLst>
              <a:ext uri="{FF2B5EF4-FFF2-40B4-BE49-F238E27FC236}">
                <a16:creationId xmlns:a16="http://schemas.microsoft.com/office/drawing/2014/main" id="{4554CBFF-9B8E-4F54-9FB7-96A89A931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2455760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0" name="Oval 58">
            <a:extLst>
              <a:ext uri="{FF2B5EF4-FFF2-40B4-BE49-F238E27FC236}">
                <a16:creationId xmlns:a16="http://schemas.microsoft.com/office/drawing/2014/main" id="{EE0A0669-9C1D-42F0-842E-388E73991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2684360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1" name="Oval 59">
            <a:extLst>
              <a:ext uri="{FF2B5EF4-FFF2-40B4-BE49-F238E27FC236}">
                <a16:creationId xmlns:a16="http://schemas.microsoft.com/office/drawing/2014/main" id="{3B809A46-2384-48F8-A6A9-99B580CC8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4055960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2" name="Oval 60">
            <a:extLst>
              <a:ext uri="{FF2B5EF4-FFF2-40B4-BE49-F238E27FC236}">
                <a16:creationId xmlns:a16="http://schemas.microsoft.com/office/drawing/2014/main" id="{FC2B873D-9FD7-46C0-997E-ECEFE4A2B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4360760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Oval 61">
            <a:extLst>
              <a:ext uri="{FF2B5EF4-FFF2-40B4-BE49-F238E27FC236}">
                <a16:creationId xmlns:a16="http://schemas.microsoft.com/office/drawing/2014/main" id="{A30069B8-F1ED-40FD-A8D6-2041E9A0E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4741760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Oval 62">
            <a:extLst>
              <a:ext uri="{FF2B5EF4-FFF2-40B4-BE49-F238E27FC236}">
                <a16:creationId xmlns:a16="http://schemas.microsoft.com/office/drawing/2014/main" id="{DFFEFD29-2D2E-449E-8A5B-DD7C31C15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2912960"/>
            <a:ext cx="76200" cy="76200"/>
          </a:xfrm>
          <a:prstGeom prst="ellipse">
            <a:avLst/>
          </a:prstGeom>
          <a:solidFill>
            <a:srgbClr val="CC3399"/>
          </a:solidFill>
          <a:ln w="3175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Oval 64">
            <a:extLst>
              <a:ext uri="{FF2B5EF4-FFF2-40B4-BE49-F238E27FC236}">
                <a16:creationId xmlns:a16="http://schemas.microsoft.com/office/drawing/2014/main" id="{EFB5497A-AC76-43A6-B6DA-7D3142FAD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4817960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Oval 65">
            <a:extLst>
              <a:ext uri="{FF2B5EF4-FFF2-40B4-BE49-F238E27FC236}">
                <a16:creationId xmlns:a16="http://schemas.microsoft.com/office/drawing/2014/main" id="{47F38064-49B5-45E4-AAF2-1A528A9CD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3141560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Oval 66">
            <a:extLst>
              <a:ext uri="{FF2B5EF4-FFF2-40B4-BE49-F238E27FC236}">
                <a16:creationId xmlns:a16="http://schemas.microsoft.com/office/drawing/2014/main" id="{6D0928B3-7CFC-464B-A4E3-EA112F81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300" y="5198960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Oval 67">
            <a:extLst>
              <a:ext uri="{FF2B5EF4-FFF2-40B4-BE49-F238E27FC236}">
                <a16:creationId xmlns:a16="http://schemas.microsoft.com/office/drawing/2014/main" id="{1546A8A1-3D0B-4B5D-A598-8CACC4372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4970360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Oval 68">
            <a:extLst>
              <a:ext uri="{FF2B5EF4-FFF2-40B4-BE49-F238E27FC236}">
                <a16:creationId xmlns:a16="http://schemas.microsoft.com/office/drawing/2014/main" id="{C4E82648-DADC-4742-88C3-82EE1067A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3522560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Oval 69">
            <a:extLst>
              <a:ext uri="{FF2B5EF4-FFF2-40B4-BE49-F238E27FC236}">
                <a16:creationId xmlns:a16="http://schemas.microsoft.com/office/drawing/2014/main" id="{3C8A2B31-1DA3-4F4D-A50D-A2B206C43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3751160"/>
            <a:ext cx="76200" cy="76200"/>
          </a:xfrm>
          <a:prstGeom prst="ellipse">
            <a:avLst/>
          </a:prstGeom>
          <a:solidFill>
            <a:srgbClr val="99FFCC"/>
          </a:solidFill>
          <a:ln w="31750">
            <a:solidFill>
              <a:srgbClr val="99FF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5EE16D-CCF9-45FE-8943-A5D59B0A20B7}"/>
              </a:ext>
            </a:extLst>
          </p:cNvPr>
          <p:cNvSpPr/>
          <p:nvPr/>
        </p:nvSpPr>
        <p:spPr>
          <a:xfrm>
            <a:off x="5844667" y="6632967"/>
            <a:ext cx="6775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Lehne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, A., Karl. 2006. Wireline Formation Tester.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Norwegia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Society of Petroleum Engineer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EB7A36-5AFF-449F-9158-3AB7C51A0A99}"/>
              </a:ext>
            </a:extLst>
          </p:cNvPr>
          <p:cNvSpPr txBox="1"/>
          <p:nvPr/>
        </p:nvSpPr>
        <p:spPr>
          <a:xfrm>
            <a:off x="138032" y="568728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 err="1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Menentukan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Fluid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Contact</a:t>
            </a:r>
            <a:endParaRPr lang="en-US" sz="2400" b="1" i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0CFAD8B-D3BB-436F-B9B1-4A5FD3C0E86F}"/>
              </a:ext>
            </a:extLst>
          </p:cNvPr>
          <p:cNvSpPr/>
          <p:nvPr/>
        </p:nvSpPr>
        <p:spPr>
          <a:xfrm>
            <a:off x="138032" y="284897"/>
            <a:ext cx="825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507C89"/>
                </a:solidFill>
              </a:rPr>
              <a:t>Modullar</a:t>
            </a:r>
            <a:r>
              <a:rPr lang="en-US" sz="2000" b="1" i="1" dirty="0">
                <a:solidFill>
                  <a:srgbClr val="507C89"/>
                </a:solidFill>
              </a:rPr>
              <a:t> Formation </a:t>
            </a:r>
            <a:r>
              <a:rPr lang="en-US" sz="2000" b="1" i="1" dirty="0">
                <a:solidFill>
                  <a:schemeClr val="accent3"/>
                </a:solidFill>
              </a:rPr>
              <a:t>Dynamics Tester </a:t>
            </a:r>
            <a:r>
              <a:rPr lang="en-US" sz="2000" b="1" dirty="0"/>
              <a:t>(MDT)</a:t>
            </a:r>
            <a:endParaRPr lang="en-ID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1B33687-D45A-48C2-B518-1372D60D00DB}"/>
              </a:ext>
            </a:extLst>
          </p:cNvPr>
          <p:cNvSpPr/>
          <p:nvPr/>
        </p:nvSpPr>
        <p:spPr>
          <a:xfrm>
            <a:off x="176221" y="24922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SETELAH PEMBORAN</a:t>
            </a:r>
            <a:endParaRPr lang="en-ID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76E5E5-FB0D-4D30-AFE4-212FC6B75C08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18870061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4305" y="18715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Casing Design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174305" y="308810"/>
            <a:ext cx="897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PEMBEBANAN PADA </a:t>
            </a:r>
            <a:r>
              <a:rPr lang="en-US" sz="2000" b="1" i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CASING</a:t>
            </a:r>
            <a:endParaRPr lang="en-US" sz="2000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2FC3487-5D68-409F-8511-52D4B7A3A0D4}"/>
              </a:ext>
            </a:extLst>
          </p:cNvPr>
          <p:cNvSpPr/>
          <p:nvPr/>
        </p:nvSpPr>
        <p:spPr>
          <a:xfrm>
            <a:off x="5036693" y="6581001"/>
            <a:ext cx="7532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Rabia, Hussain. 2002. Well Engineering &amp; Construction. United Kingdom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Entrac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Consulting (page 156)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126BB-A7FC-4986-8430-62BAB3315F49}"/>
              </a:ext>
            </a:extLst>
          </p:cNvPr>
          <p:cNvSpPr txBox="1"/>
          <p:nvPr/>
        </p:nvSpPr>
        <p:spPr>
          <a:xfrm>
            <a:off x="174305" y="585741"/>
            <a:ext cx="306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8000"/>
                </a:solidFill>
                <a:latin typeface="Roboto Black" charset="0"/>
                <a:ea typeface="Roboto Black" charset="0"/>
                <a:cs typeface="Roboto Black" charset="0"/>
              </a:rPr>
              <a:t>BEBAN</a:t>
            </a:r>
            <a:r>
              <a:rPr lang="en-US" sz="2400" b="1" i="1" spc="100" dirty="0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en-US" sz="2400" b="1" spc="100" dirty="0">
                <a:solidFill>
                  <a:srgbClr val="FFC000"/>
                </a:solidFill>
                <a:latin typeface="Roboto Black" charset="0"/>
                <a:ea typeface="Roboto Black" charset="0"/>
                <a:cs typeface="Roboto Black" charset="0"/>
              </a:rPr>
              <a:t>TEKANAN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08B76-7FCA-4D57-8EFC-EAEE28EECF85}"/>
              </a:ext>
            </a:extLst>
          </p:cNvPr>
          <p:cNvSpPr/>
          <p:nvPr/>
        </p:nvSpPr>
        <p:spPr>
          <a:xfrm>
            <a:off x="174305" y="1044253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Internal Pressure</a:t>
            </a:r>
            <a:endParaRPr lang="en-ID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CF927-61C4-454B-8436-E3043283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9" y="1466416"/>
            <a:ext cx="2549361" cy="340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77DF40-0981-4926-80C6-165BA5EA27D6}"/>
              </a:ext>
            </a:extLst>
          </p:cNvPr>
          <p:cNvSpPr/>
          <p:nvPr/>
        </p:nvSpPr>
        <p:spPr>
          <a:xfrm>
            <a:off x="2805268" y="1321252"/>
            <a:ext cx="9472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Kekuatan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menahan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Internal Pressure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disebut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Internal Pressure resistance.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70918-37B5-4E18-B0E8-01F697D63365}"/>
              </a:ext>
            </a:extLst>
          </p:cNvPr>
          <p:cNvSpPr/>
          <p:nvPr/>
        </p:nvSpPr>
        <p:spPr>
          <a:xfrm>
            <a:off x="2805268" y="1700714"/>
            <a:ext cx="6339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Internal Pressure</a:t>
            </a:r>
            <a:r>
              <a:rPr lang="en-ID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&gt; </a:t>
            </a:r>
            <a:r>
              <a:rPr lang="en-ID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Internal Pressure resistance</a:t>
            </a:r>
            <a:endParaRPr lang="en-ID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11399-C678-4777-8212-75C053BA93D6}"/>
              </a:ext>
            </a:extLst>
          </p:cNvPr>
          <p:cNvSpPr/>
          <p:nvPr/>
        </p:nvSpPr>
        <p:spPr>
          <a:xfrm>
            <a:off x="8449472" y="1697449"/>
            <a:ext cx="3773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 </a:t>
            </a:r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akan</a:t>
            </a:r>
            <a:r>
              <a:rPr lang="en-ID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pecah</a:t>
            </a:r>
            <a:r>
              <a:rPr lang="en-ID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atau</a:t>
            </a:r>
            <a:r>
              <a:rPr lang="en-ID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Bursting</a:t>
            </a:r>
            <a:endParaRPr lang="en-ID" sz="20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841BA9-478E-4A2B-96A5-4518769F1C21}"/>
              </a:ext>
            </a:extLst>
          </p:cNvPr>
          <p:cNvCxnSpPr>
            <a:cxnSpLocks/>
          </p:cNvCxnSpPr>
          <p:nvPr/>
        </p:nvCxnSpPr>
        <p:spPr>
          <a:xfrm>
            <a:off x="7980676" y="1913832"/>
            <a:ext cx="5494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BE643-3D2C-4C86-925E-77F5D9E0E3C2}"/>
              </a:ext>
            </a:extLst>
          </p:cNvPr>
          <p:cNvSpPr/>
          <p:nvPr/>
        </p:nvSpPr>
        <p:spPr>
          <a:xfrm>
            <a:off x="3235146" y="2667441"/>
            <a:ext cx="320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Burst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permukaan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ID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C5FC3F-AAC8-469B-9638-5282A9D483E9}"/>
              </a:ext>
            </a:extLst>
          </p:cNvPr>
          <p:cNvSpPr/>
          <p:nvPr/>
        </p:nvSpPr>
        <p:spPr>
          <a:xfrm>
            <a:off x="3235146" y="3058332"/>
            <a:ext cx="4815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Pb@</a:t>
            </a:r>
            <a:r>
              <a:rPr lang="en-ID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Surface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Pf@CSD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+ Gg x (D -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D@</a:t>
            </a:r>
            <a:r>
              <a:rPr lang="en-ID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Surface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ID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A4FDA-8D1A-46F4-849D-245E813101B8}"/>
              </a:ext>
            </a:extLst>
          </p:cNvPr>
          <p:cNvSpPr/>
          <p:nvPr/>
        </p:nvSpPr>
        <p:spPr>
          <a:xfrm>
            <a:off x="8384427" y="2664443"/>
            <a:ext cx="387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Desain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Burst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permukaan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ID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179759-7382-446C-80F2-8D1DE851E4AF}"/>
              </a:ext>
            </a:extLst>
          </p:cNvPr>
          <p:cNvSpPr/>
          <p:nvPr/>
        </p:nvSpPr>
        <p:spPr>
          <a:xfrm>
            <a:off x="8395550" y="3059668"/>
            <a:ext cx="3504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BPD @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Surface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Pb@</a:t>
            </a:r>
            <a:r>
              <a:rPr lang="en-ID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Surface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x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SF</a:t>
            </a:r>
            <a:endParaRPr lang="en-ID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91457-C17E-4DAE-B885-B87692CBBE58}"/>
              </a:ext>
            </a:extLst>
          </p:cNvPr>
          <p:cNvSpPr/>
          <p:nvPr/>
        </p:nvSpPr>
        <p:spPr>
          <a:xfrm>
            <a:off x="2630242" y="2238276"/>
            <a:ext cx="3357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Persamaan</a:t>
            </a:r>
            <a:r>
              <a:rPr lang="en-ID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internal pressure:</a:t>
            </a:r>
            <a:endParaRPr lang="en-ID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F064A-CC53-4AA5-B99F-01D7A9D39BBB}"/>
              </a:ext>
            </a:extLst>
          </p:cNvPr>
          <p:cNvSpPr/>
          <p:nvPr/>
        </p:nvSpPr>
        <p:spPr>
          <a:xfrm>
            <a:off x="2719490" y="2664443"/>
            <a:ext cx="9428742" cy="821005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FC06D8-148D-44F2-BA1C-CD6479683261}"/>
              </a:ext>
            </a:extLst>
          </p:cNvPr>
          <p:cNvCxnSpPr/>
          <p:nvPr/>
        </p:nvCxnSpPr>
        <p:spPr>
          <a:xfrm>
            <a:off x="8175149" y="2664443"/>
            <a:ext cx="0" cy="821005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5C1A633-BB34-4BC8-A94A-97F36FB8B79F}"/>
              </a:ext>
            </a:extLst>
          </p:cNvPr>
          <p:cNvSpPr txBox="1"/>
          <p:nvPr/>
        </p:nvSpPr>
        <p:spPr>
          <a:xfrm>
            <a:off x="2805268" y="28295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1</a:t>
            </a:r>
            <a:endParaRPr lang="en-ID" sz="2400" b="1" dirty="0">
              <a:solidFill>
                <a:srgbClr val="0070C0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11916C3-DEA8-4410-ACB9-37863BDE9753}"/>
              </a:ext>
            </a:extLst>
          </p:cNvPr>
          <p:cNvCxnSpPr/>
          <p:nvPr/>
        </p:nvCxnSpPr>
        <p:spPr>
          <a:xfrm>
            <a:off x="3236868" y="2649165"/>
            <a:ext cx="0" cy="821005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C20F40-F064-4D77-BC91-B7487FFC0564}"/>
              </a:ext>
            </a:extLst>
          </p:cNvPr>
          <p:cNvSpPr/>
          <p:nvPr/>
        </p:nvSpPr>
        <p:spPr>
          <a:xfrm>
            <a:off x="3235146" y="3575926"/>
            <a:ext cx="3516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Burst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pada kaki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ID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9DA394-4685-4450-95A6-CB1E9B1974C8}"/>
              </a:ext>
            </a:extLst>
          </p:cNvPr>
          <p:cNvSpPr/>
          <p:nvPr/>
        </p:nvSpPr>
        <p:spPr>
          <a:xfrm>
            <a:off x="3284035" y="3966868"/>
            <a:ext cx="452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Pb@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Shoe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Pf@CSD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+ Gg x (D –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D@</a:t>
            </a:r>
            <a:r>
              <a:rPr lang="en-ID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shoe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ID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81DADD-F6D5-4896-8673-50F980C1E852}"/>
              </a:ext>
            </a:extLst>
          </p:cNvPr>
          <p:cNvSpPr/>
          <p:nvPr/>
        </p:nvSpPr>
        <p:spPr>
          <a:xfrm>
            <a:off x="8131659" y="3531970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Desain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Burst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pada kaki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ID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CE0F0E-E26E-47F4-A122-9BF83DDEA719}"/>
              </a:ext>
            </a:extLst>
          </p:cNvPr>
          <p:cNvSpPr/>
          <p:nvPr/>
        </p:nvSpPr>
        <p:spPr>
          <a:xfrm>
            <a:off x="8449472" y="3945174"/>
            <a:ext cx="2991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BPD @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Shoe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Pb@</a:t>
            </a:r>
            <a:r>
              <a:rPr lang="en-ID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Shoe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x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SF</a:t>
            </a:r>
            <a:endParaRPr lang="en-ID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D27093-390E-4003-9904-B6EA6E2EFFD0}"/>
              </a:ext>
            </a:extLst>
          </p:cNvPr>
          <p:cNvSpPr/>
          <p:nvPr/>
        </p:nvSpPr>
        <p:spPr>
          <a:xfrm>
            <a:off x="8093287" y="4453246"/>
            <a:ext cx="4200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Times New Roman" panose="02020603050405020304" pitchFamily="18" charset="0"/>
                <a:cs typeface="Arial" panose="020B0604020202020204" pitchFamily="34" charset="0"/>
              </a:rPr>
              <a:t>Safety Factor (SF) </a:t>
            </a:r>
            <a:r>
              <a:rPr lang="en-US" dirty="0" err="1">
                <a:latin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US" i="1" dirty="0">
                <a:latin typeface="Times New Roman" panose="02020603050405020304" pitchFamily="18" charset="0"/>
                <a:cs typeface="Arial" panose="020B0604020202020204" pitchFamily="34" charset="0"/>
              </a:rPr>
              <a:t> Burst = </a:t>
            </a: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1.1-1.25</a:t>
            </a:r>
            <a:endParaRPr lang="en-ID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E9C073E-BA3C-4B60-9A97-3BCF5A4D75F5}"/>
              </a:ext>
            </a:extLst>
          </p:cNvPr>
          <p:cNvSpPr/>
          <p:nvPr/>
        </p:nvSpPr>
        <p:spPr>
          <a:xfrm>
            <a:off x="2719490" y="3567865"/>
            <a:ext cx="9428742" cy="821005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11314F-CF42-49BF-9840-1832AD03B126}"/>
              </a:ext>
            </a:extLst>
          </p:cNvPr>
          <p:cNvCxnSpPr/>
          <p:nvPr/>
        </p:nvCxnSpPr>
        <p:spPr>
          <a:xfrm>
            <a:off x="8175149" y="3567865"/>
            <a:ext cx="0" cy="821005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36B430-20FC-4CE5-8F17-724B315A2864}"/>
              </a:ext>
            </a:extLst>
          </p:cNvPr>
          <p:cNvSpPr txBox="1"/>
          <p:nvPr/>
        </p:nvSpPr>
        <p:spPr>
          <a:xfrm>
            <a:off x="2805268" y="373296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2</a:t>
            </a:r>
            <a:endParaRPr lang="en-ID" sz="2400" b="1" dirty="0">
              <a:solidFill>
                <a:srgbClr val="0070C0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242E24-97BF-4066-9BB2-B39D76331AAD}"/>
              </a:ext>
            </a:extLst>
          </p:cNvPr>
          <p:cNvCxnSpPr/>
          <p:nvPr/>
        </p:nvCxnSpPr>
        <p:spPr>
          <a:xfrm>
            <a:off x="3236868" y="3552587"/>
            <a:ext cx="0" cy="821005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741A957-F920-4CBC-B065-423F369DDD45}"/>
              </a:ext>
            </a:extLst>
          </p:cNvPr>
          <p:cNvSpPr/>
          <p:nvPr/>
        </p:nvSpPr>
        <p:spPr>
          <a:xfrm>
            <a:off x="-836024" y="4953412"/>
            <a:ext cx="6443447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: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280"/>
              </a:lnSpc>
              <a:spcAft>
                <a:spcPts val="0"/>
              </a:spcAft>
            </a:pPr>
            <a:r>
              <a:rPr lang="en-ID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Pf@CSD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	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formasi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di Casing setting Depth, psi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700"/>
              </a:lnSpc>
              <a:spcAft>
                <a:spcPts val="0"/>
              </a:spcAft>
            </a:pPr>
            <a:r>
              <a:rPr lang="en-ID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89000">
              <a:spcAft>
                <a:spcPts val="0"/>
              </a:spcAft>
              <a:tabLst>
                <a:tab pos="1422400" algn="l"/>
              </a:tabLs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Gg</a:t>
            </a:r>
            <a:r>
              <a:rPr lang="en-ID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Gradien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Gas, psi/ft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680"/>
              </a:lnSpc>
              <a:spcAft>
                <a:spcPts val="0"/>
              </a:spcAft>
            </a:pPr>
            <a:r>
              <a:rPr lang="en-ID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D</a:t>
            </a:r>
            <a:r>
              <a:rPr lang="en-ID" sz="12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Kedalaman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ft</a:t>
            </a:r>
            <a:endParaRPr lang="en-ID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D7560E-317C-4204-9AD3-E93C3B7A5075}"/>
              </a:ext>
            </a:extLst>
          </p:cNvPr>
          <p:cNvSpPr/>
          <p:nvPr/>
        </p:nvSpPr>
        <p:spPr>
          <a:xfrm>
            <a:off x="5834771" y="5150172"/>
            <a:ext cx="6096000" cy="92333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dist"/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Burst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Maksimum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berada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pada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kedalaman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0 ft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yaitu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permukaan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dikarenakan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pada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saat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terjadi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kick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pembebanan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yang paling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besar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berada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pada BOP</a:t>
            </a:r>
            <a:endParaRPr lang="en-ID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5130F7-4883-49AC-80F0-DD7A29F35676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  <a:r>
              <a:rPr lang="en-ID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554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  <p:bldP spid="31" grpId="0"/>
      <p:bldP spid="32" grpId="0"/>
      <p:bldP spid="33" grpId="0"/>
      <p:bldP spid="36" grpId="0"/>
      <p:bldP spid="42" grpId="0"/>
      <p:bldP spid="43" grpId="0"/>
      <p:bldP spid="44" grpId="0"/>
      <p:bldP spid="46" grpId="0"/>
      <p:bldP spid="47" grpId="0"/>
      <p:bldP spid="59" grpId="0"/>
      <p:bldP spid="61" grpId="0"/>
      <p:bldP spid="6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2FC3487-5D68-409F-8511-52D4B7A3A0D4}"/>
              </a:ext>
            </a:extLst>
          </p:cNvPr>
          <p:cNvSpPr/>
          <p:nvPr/>
        </p:nvSpPr>
        <p:spPr>
          <a:xfrm>
            <a:off x="5036693" y="6581001"/>
            <a:ext cx="7532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Rabia, Hussain. 2002. Well Engineering &amp; Construction. United Kingdom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Entrac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Consulting (page 147)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08B76-7FCA-4D57-8EFC-EAEE28EECF85}"/>
              </a:ext>
            </a:extLst>
          </p:cNvPr>
          <p:cNvSpPr/>
          <p:nvPr/>
        </p:nvSpPr>
        <p:spPr>
          <a:xfrm>
            <a:off x="174305" y="1063532"/>
            <a:ext cx="2484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External Pressure</a:t>
            </a:r>
            <a:endParaRPr lang="en-ID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3E84C2-1B34-48B9-A766-F267FC305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" y="1484963"/>
            <a:ext cx="2600700" cy="36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9EDCBE-4929-4CD4-B807-662121DB412D}"/>
              </a:ext>
            </a:extLst>
          </p:cNvPr>
          <p:cNvSpPr/>
          <p:nvPr/>
        </p:nvSpPr>
        <p:spPr>
          <a:xfrm>
            <a:off x="2868897" y="2076997"/>
            <a:ext cx="8535600" cy="646331"/>
          </a:xfrm>
          <a:prstGeom prst="rect">
            <a:avLst/>
          </a:prstGeom>
          <a:ln w="571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External Pressure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terbesar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dirasakan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dasar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lubang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dan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kondisi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terburuk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terjadi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disaat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kosong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dalam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adalah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nol</a:t>
            </a:r>
            <a:endParaRPr lang="en-ID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244C3D-C090-4549-9F3E-B243174E40C2}"/>
              </a:ext>
            </a:extLst>
          </p:cNvPr>
          <p:cNvSpPr/>
          <p:nvPr/>
        </p:nvSpPr>
        <p:spPr>
          <a:xfrm>
            <a:off x="2871683" y="1332506"/>
            <a:ext cx="8534560" cy="646331"/>
          </a:xfrm>
          <a:prstGeom prst="rect">
            <a:avLst/>
          </a:prstGeom>
          <a:ln w="571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External Pressure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diterima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Casing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luar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dianggap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berasal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hidrostatis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lumpur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luar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rangkaian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6120B-08CC-4F3A-B60C-9D8303B73BC9}"/>
              </a:ext>
            </a:extLst>
          </p:cNvPr>
          <p:cNvSpPr/>
          <p:nvPr/>
        </p:nvSpPr>
        <p:spPr>
          <a:xfrm>
            <a:off x="3097097" y="3116706"/>
            <a:ext cx="4388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External Pressure &gt; </a:t>
            </a:r>
            <a:r>
              <a:rPr lang="en-ID" b="1" i="1" dirty="0"/>
              <a:t>Collapse resistance</a:t>
            </a:r>
            <a:endParaRPr lang="en-ID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71B871-DEC2-48FD-A6D5-927923D0CDD7}"/>
              </a:ext>
            </a:extLst>
          </p:cNvPr>
          <p:cNvCxnSpPr>
            <a:cxnSpLocks/>
          </p:cNvCxnSpPr>
          <p:nvPr/>
        </p:nvCxnSpPr>
        <p:spPr>
          <a:xfrm rot="16200000">
            <a:off x="7593054" y="3097570"/>
            <a:ext cx="0" cy="4613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BB01B-AA9F-4E33-A0C1-B3905CB67A99}"/>
              </a:ext>
            </a:extLst>
          </p:cNvPr>
          <p:cNvSpPr/>
          <p:nvPr/>
        </p:nvSpPr>
        <p:spPr>
          <a:xfrm>
            <a:off x="7780114" y="3135175"/>
            <a:ext cx="3363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Tertekuk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kedalam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atau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</a:t>
            </a:r>
            <a:endParaRPr lang="en-ID" b="1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F777D-DBFB-4021-BA1A-3CBE986D00C3}"/>
              </a:ext>
            </a:extLst>
          </p:cNvPr>
          <p:cNvSpPr/>
          <p:nvPr/>
        </p:nvSpPr>
        <p:spPr>
          <a:xfrm>
            <a:off x="174305" y="18715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Casing Design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3F78-8D31-42FE-9A4A-C0F79EF2F925}"/>
              </a:ext>
            </a:extLst>
          </p:cNvPr>
          <p:cNvSpPr txBox="1"/>
          <p:nvPr/>
        </p:nvSpPr>
        <p:spPr>
          <a:xfrm>
            <a:off x="174305" y="308810"/>
            <a:ext cx="897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PEMBEBANAN PADA </a:t>
            </a:r>
            <a:r>
              <a:rPr lang="en-US" sz="2000" b="1" i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CASING</a:t>
            </a:r>
            <a:endParaRPr lang="en-US" sz="2000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57BC34-1A04-4EDD-9472-6597D9FCCA9E}"/>
              </a:ext>
            </a:extLst>
          </p:cNvPr>
          <p:cNvSpPr/>
          <p:nvPr/>
        </p:nvSpPr>
        <p:spPr>
          <a:xfrm>
            <a:off x="2864103" y="2833335"/>
            <a:ext cx="847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/>
              <a:t>Kekuatan</a:t>
            </a:r>
            <a:r>
              <a:rPr lang="en-ID" dirty="0"/>
              <a:t> </a:t>
            </a:r>
            <a:r>
              <a:rPr lang="en-ID" i="1" dirty="0"/>
              <a:t>Casing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menahan</a:t>
            </a:r>
            <a:r>
              <a:rPr lang="en-ID" dirty="0"/>
              <a:t> external pressure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i="1" dirty="0"/>
              <a:t>Collapse resistance</a:t>
            </a:r>
            <a:endParaRPr lang="en-ID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33FD7-8213-4FCD-8CA9-B6E7A332CEB1}"/>
              </a:ext>
            </a:extLst>
          </p:cNvPr>
          <p:cNvSpPr/>
          <p:nvPr/>
        </p:nvSpPr>
        <p:spPr>
          <a:xfrm>
            <a:off x="2775550" y="4108875"/>
            <a:ext cx="33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Pc@</a:t>
            </a:r>
            <a:r>
              <a:rPr lang="en-ID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Depth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= 0.052 x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ρm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x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Depth</a:t>
            </a:r>
            <a:endParaRPr lang="en-ID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B55675-126A-4408-A28B-38220CB34561}"/>
              </a:ext>
            </a:extLst>
          </p:cNvPr>
          <p:cNvSpPr/>
          <p:nvPr/>
        </p:nvSpPr>
        <p:spPr>
          <a:xfrm>
            <a:off x="2775550" y="5034139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CPD @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Depth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Pc @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Depth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x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Safety factor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ID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D88F6A-A65F-41AE-92FA-4598481AAC7B}"/>
              </a:ext>
            </a:extLst>
          </p:cNvPr>
          <p:cNvSpPr/>
          <p:nvPr/>
        </p:nvSpPr>
        <p:spPr>
          <a:xfrm>
            <a:off x="2747731" y="4829302"/>
            <a:ext cx="3497525" cy="22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60"/>
              </a:lnSpc>
              <a:spcAft>
                <a:spcPts val="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Design Collapse Pressure 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(CPD):</a:t>
            </a:r>
            <a:endParaRPr lang="en-ID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DB3FC5-082B-488E-BEE0-2BD421FD4939}"/>
              </a:ext>
            </a:extLst>
          </p:cNvPr>
          <p:cNvSpPr/>
          <p:nvPr/>
        </p:nvSpPr>
        <p:spPr>
          <a:xfrm>
            <a:off x="7780114" y="5083062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Times New Roman" panose="02020603050405020304" pitchFamily="18" charset="0"/>
                <a:cs typeface="Arial" panose="020B0604020202020204" pitchFamily="34" charset="0"/>
              </a:rPr>
              <a:t>Safety Factor </a:t>
            </a:r>
            <a:r>
              <a:rPr lang="en-US" dirty="0" err="1">
                <a:latin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US" i="1" dirty="0">
                <a:latin typeface="Times New Roman" panose="02020603050405020304" pitchFamily="18" charset="0"/>
                <a:cs typeface="Arial" panose="020B0604020202020204" pitchFamily="34" charset="0"/>
              </a:rPr>
              <a:t> Collapse = </a:t>
            </a: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1-1.1</a:t>
            </a:r>
            <a:endParaRPr lang="en-ID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9298BA-440F-46D8-9F38-A0FECB7542BF}"/>
              </a:ext>
            </a:extLst>
          </p:cNvPr>
          <p:cNvSpPr/>
          <p:nvPr/>
        </p:nvSpPr>
        <p:spPr>
          <a:xfrm>
            <a:off x="5380499" y="4042956"/>
            <a:ext cx="671061" cy="55269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F1F8F5-A065-48F9-A259-23651FA9951A}"/>
              </a:ext>
            </a:extLst>
          </p:cNvPr>
          <p:cNvCxnSpPr>
            <a:cxnSpLocks/>
          </p:cNvCxnSpPr>
          <p:nvPr/>
        </p:nvCxnSpPr>
        <p:spPr>
          <a:xfrm flipV="1">
            <a:off x="6111720" y="4172629"/>
            <a:ext cx="774568" cy="161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D6DA1FB-BC6E-4783-B7A6-065823AFEBEC}"/>
              </a:ext>
            </a:extLst>
          </p:cNvPr>
          <p:cNvSpPr/>
          <p:nvPr/>
        </p:nvSpPr>
        <p:spPr>
          <a:xfrm>
            <a:off x="6369042" y="3985164"/>
            <a:ext cx="5093000" cy="22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760"/>
              </a:lnSpc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Kedalaman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Top of Casing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atau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Liner </a:t>
            </a:r>
            <a:endParaRPr lang="en-ID" i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9DF522-176C-4AC5-A7D9-7A285C1F53B0}"/>
              </a:ext>
            </a:extLst>
          </p:cNvPr>
          <p:cNvCxnSpPr>
            <a:cxnSpLocks/>
          </p:cNvCxnSpPr>
          <p:nvPr/>
        </p:nvCxnSpPr>
        <p:spPr>
          <a:xfrm>
            <a:off x="6111720" y="4351273"/>
            <a:ext cx="758555" cy="15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55FE2-FD18-4927-8A07-19FD9F73B3FB}"/>
              </a:ext>
            </a:extLst>
          </p:cNvPr>
          <p:cNvSpPr/>
          <p:nvPr/>
        </p:nvSpPr>
        <p:spPr>
          <a:xfrm>
            <a:off x="6357951" y="4431370"/>
            <a:ext cx="5965422" cy="22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760"/>
              </a:lnSpc>
            </a:pP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Kedalaman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Casing seat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atau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bottom of Liner </a:t>
            </a:r>
            <a:endParaRPr lang="en-ID" i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E1CFEC-4009-40AF-A730-D66C7D2FC61D}"/>
              </a:ext>
            </a:extLst>
          </p:cNvPr>
          <p:cNvSpPr/>
          <p:nvPr/>
        </p:nvSpPr>
        <p:spPr>
          <a:xfrm>
            <a:off x="174305" y="5638705"/>
            <a:ext cx="8358331" cy="92333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dist"/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maksimum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berada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kedalaman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pemboran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dituju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dikarenakan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tekanan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dipengaruhi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oleh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panjang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kolom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lumpur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Pada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kondisi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lubang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bor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diasumsikan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mengalami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total loss circulation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sehingga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tidak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fluida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didalam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ID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3653D9-7F62-4B67-B114-24EBB073917B}"/>
              </a:ext>
            </a:extLst>
          </p:cNvPr>
          <p:cNvSpPr/>
          <p:nvPr/>
        </p:nvSpPr>
        <p:spPr>
          <a:xfrm>
            <a:off x="2775550" y="3672697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Persamaan</a:t>
            </a:r>
            <a:r>
              <a:rPr lang="en-ID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Collapse pressure:</a:t>
            </a:r>
            <a:endParaRPr lang="en-ID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1022ED-2456-4120-9EC7-0E6966CDB7F5}"/>
              </a:ext>
            </a:extLst>
          </p:cNvPr>
          <p:cNvSpPr/>
          <p:nvPr/>
        </p:nvSpPr>
        <p:spPr>
          <a:xfrm>
            <a:off x="2871683" y="2833335"/>
            <a:ext cx="8532814" cy="69010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505994-BF5D-477B-95BD-415B24ADDC3A}"/>
              </a:ext>
            </a:extLst>
          </p:cNvPr>
          <p:cNvSpPr/>
          <p:nvPr/>
        </p:nvSpPr>
        <p:spPr>
          <a:xfrm>
            <a:off x="2764541" y="3692094"/>
            <a:ext cx="8904957" cy="1833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413E1-8356-4E1A-9D91-2ADE40327632}"/>
              </a:ext>
            </a:extLst>
          </p:cNvPr>
          <p:cNvSpPr txBox="1"/>
          <p:nvPr/>
        </p:nvSpPr>
        <p:spPr>
          <a:xfrm>
            <a:off x="174305" y="585741"/>
            <a:ext cx="306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8000"/>
                </a:solidFill>
                <a:latin typeface="Roboto Black" charset="0"/>
                <a:ea typeface="Roboto Black" charset="0"/>
                <a:cs typeface="Roboto Black" charset="0"/>
              </a:rPr>
              <a:t>BEBAN</a:t>
            </a:r>
            <a:r>
              <a:rPr lang="en-US" sz="2400" b="1" i="1" spc="100" dirty="0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en-US" sz="2400" b="1" spc="100" dirty="0">
                <a:solidFill>
                  <a:srgbClr val="FFC000"/>
                </a:solidFill>
                <a:latin typeface="Roboto Black" charset="0"/>
                <a:ea typeface="Roboto Black" charset="0"/>
                <a:cs typeface="Roboto Black" charset="0"/>
              </a:rPr>
              <a:t>TEKANAN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8DDF03-48C5-4286-A62F-F7FB333C3B94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  <a:r>
              <a:rPr lang="en-ID" sz="28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1143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/>
      <p:bldP spid="12" grpId="0"/>
      <p:bldP spid="23" grpId="0"/>
      <p:bldP spid="25" grpId="0"/>
      <p:bldP spid="26" grpId="0"/>
      <p:bldP spid="27" grpId="0"/>
      <p:bldP spid="28" grpId="0"/>
      <p:bldP spid="29" grpId="0" animBg="1"/>
      <p:bldP spid="31" grpId="0"/>
      <p:bldP spid="33" grpId="0"/>
      <p:bldP spid="34" grpId="0" animBg="1"/>
      <p:bldP spid="35" grpId="0"/>
      <p:bldP spid="9" grpId="0" animBg="1"/>
      <p:bldP spid="4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108B76-7FCA-4D57-8EFC-EAEE28EECF85}"/>
              </a:ext>
            </a:extLst>
          </p:cNvPr>
          <p:cNvSpPr/>
          <p:nvPr/>
        </p:nvSpPr>
        <p:spPr>
          <a:xfrm>
            <a:off x="0" y="1038610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Tension Load 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(Gaya Tarik)</a:t>
            </a:r>
            <a:endParaRPr lang="en-ID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0B8EB3-D0BF-4EEF-88B8-43F24193B9E3}"/>
              </a:ext>
            </a:extLst>
          </p:cNvPr>
          <p:cNvSpPr/>
          <p:nvPr/>
        </p:nvSpPr>
        <p:spPr>
          <a:xfrm>
            <a:off x="5036693" y="6581001"/>
            <a:ext cx="7532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Rabia, Hussain. 2002. Well Engineering &amp; Construction. United Kingdom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Entrac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Consulting (page 156)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6DD0B-7F93-4995-9090-2581C95F1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" y="2045146"/>
            <a:ext cx="1483703" cy="3082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4A1EFC-1C3C-461A-9E46-F2632AEB3537}"/>
              </a:ext>
            </a:extLst>
          </p:cNvPr>
          <p:cNvSpPr/>
          <p:nvPr/>
        </p:nvSpPr>
        <p:spPr>
          <a:xfrm>
            <a:off x="2187290" y="1421767"/>
            <a:ext cx="844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Tension Load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berasal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berat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Casing 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yang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menggantung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lubang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sumur</a:t>
            </a:r>
            <a:endParaRPr lang="en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04272F-E64D-467D-B80E-CC7C2C294A72}"/>
              </a:ext>
            </a:extLst>
          </p:cNvPr>
          <p:cNvSpPr/>
          <p:nvPr/>
        </p:nvSpPr>
        <p:spPr>
          <a:xfrm>
            <a:off x="2134213" y="1860480"/>
            <a:ext cx="8606433" cy="369332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ID" b="1" dirty="0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EMAKIN PANJANG = SEMAKIN BERAT = SEMAKIN BESAR TENSION LOAD</a:t>
            </a:r>
            <a:endParaRPr lang="en-ID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66E63-B4A2-4671-AF2E-B318851952F7}"/>
              </a:ext>
            </a:extLst>
          </p:cNvPr>
          <p:cNvSpPr/>
          <p:nvPr/>
        </p:nvSpPr>
        <p:spPr>
          <a:xfrm>
            <a:off x="2091038" y="2271698"/>
            <a:ext cx="9789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Kekuatan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menahan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Tension load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disebut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joint strength/pipe body yield strength</a:t>
            </a:r>
            <a:endParaRPr lang="en-ID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307023-5F01-4B52-8BBC-067F9DB543AE}"/>
              </a:ext>
            </a:extLst>
          </p:cNvPr>
          <p:cNvSpPr/>
          <p:nvPr/>
        </p:nvSpPr>
        <p:spPr>
          <a:xfrm>
            <a:off x="2187290" y="2690958"/>
            <a:ext cx="8553356" cy="369332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Joint Strength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harus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lebih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besar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tension load 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Joint load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agar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Casing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tidak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putus</a:t>
            </a:r>
            <a:endParaRPr lang="en-ID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A4D6B-7879-491C-8044-880FAF4155D2}"/>
              </a:ext>
            </a:extLst>
          </p:cNvPr>
          <p:cNvSpPr/>
          <p:nvPr/>
        </p:nvSpPr>
        <p:spPr>
          <a:xfrm>
            <a:off x="174305" y="18715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Casing Design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63A2B3-4328-48BD-AA77-35B456E79CB0}"/>
              </a:ext>
            </a:extLst>
          </p:cNvPr>
          <p:cNvSpPr txBox="1"/>
          <p:nvPr/>
        </p:nvSpPr>
        <p:spPr>
          <a:xfrm>
            <a:off x="174305" y="308810"/>
            <a:ext cx="897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PEMBEBANAN PADA </a:t>
            </a:r>
            <a:r>
              <a:rPr lang="en-US" sz="2000" b="1" i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CASING</a:t>
            </a:r>
            <a:endParaRPr lang="en-US" sz="2000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C4B16-B289-4824-9BE1-569FA0DC4327}"/>
              </a:ext>
            </a:extLst>
          </p:cNvPr>
          <p:cNvSpPr txBox="1"/>
          <p:nvPr/>
        </p:nvSpPr>
        <p:spPr>
          <a:xfrm>
            <a:off x="174305" y="585741"/>
            <a:ext cx="306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8000"/>
                </a:solidFill>
                <a:latin typeface="Roboto Black" charset="0"/>
                <a:ea typeface="Roboto Black" charset="0"/>
                <a:cs typeface="Roboto Black" charset="0"/>
              </a:rPr>
              <a:t>BEBAN </a:t>
            </a:r>
            <a:r>
              <a:rPr lang="en-US" sz="2400" b="1" spc="100" dirty="0">
                <a:solidFill>
                  <a:srgbClr val="FFC000"/>
                </a:solidFill>
                <a:latin typeface="Roboto Black" charset="0"/>
                <a:ea typeface="Roboto Black" charset="0"/>
                <a:cs typeface="Roboto Black" charset="0"/>
              </a:rPr>
              <a:t>BERAT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8A8BA2-2FA0-4393-A720-D355BA96F76B}"/>
              </a:ext>
            </a:extLst>
          </p:cNvPr>
          <p:cNvSpPr/>
          <p:nvPr/>
        </p:nvSpPr>
        <p:spPr>
          <a:xfrm>
            <a:off x="1543484" y="3084373"/>
            <a:ext cx="4931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Prosedur</a:t>
            </a:r>
            <a:r>
              <a:rPr lang="en-ID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menghitung</a:t>
            </a:r>
            <a:r>
              <a:rPr lang="en-ID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beban</a:t>
            </a:r>
            <a:r>
              <a:rPr lang="en-ID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tension:</a:t>
            </a:r>
            <a:endParaRPr lang="en-ID" sz="20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4A5E67-134F-4B10-8C9A-094A0370A87E}"/>
              </a:ext>
            </a:extLst>
          </p:cNvPr>
          <p:cNvSpPr/>
          <p:nvPr/>
        </p:nvSpPr>
        <p:spPr>
          <a:xfrm>
            <a:off x="2324697" y="3590063"/>
            <a:ext cx="2104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Bouyancy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factor</a:t>
            </a:r>
            <a:endParaRPr lang="en-ID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3B6574-8CF4-426A-A605-9D7C502B94BE}"/>
              </a:ext>
            </a:extLst>
          </p:cNvPr>
          <p:cNvSpPr/>
          <p:nvPr/>
        </p:nvSpPr>
        <p:spPr>
          <a:xfrm>
            <a:off x="2329366" y="3999862"/>
            <a:ext cx="197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BF = 1 – (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ρm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/65,5)</a:t>
            </a:r>
            <a:endParaRPr lang="en-ID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76E236-1360-4004-AB1F-3A7D0609663B}"/>
              </a:ext>
            </a:extLst>
          </p:cNvPr>
          <p:cNvSpPr/>
          <p:nvPr/>
        </p:nvSpPr>
        <p:spPr>
          <a:xfrm>
            <a:off x="5454163" y="3917164"/>
            <a:ext cx="1473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= L x BN </a:t>
            </a:r>
            <a:endParaRPr lang="en-ID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9CF4A-B753-49AC-845E-1653BA2AF434}"/>
              </a:ext>
            </a:extLst>
          </p:cNvPr>
          <p:cNvSpPr/>
          <p:nvPr/>
        </p:nvSpPr>
        <p:spPr>
          <a:xfrm>
            <a:off x="8472688" y="3504290"/>
            <a:ext cx="3504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Berat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didalam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lumpur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lbs</a:t>
            </a:r>
            <a:endParaRPr lang="en-ID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B6A0F6-E216-47FA-BB6C-0B5120587E1F}"/>
              </a:ext>
            </a:extLst>
          </p:cNvPr>
          <p:cNvSpPr/>
          <p:nvPr/>
        </p:nvSpPr>
        <p:spPr>
          <a:xfrm>
            <a:off x="8472688" y="3898047"/>
            <a:ext cx="3085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Wm (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Tension load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 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x BF </a:t>
            </a:r>
            <a:endParaRPr lang="en-ID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91EAC3-E0F8-4F57-8A80-DDC4AB7701E6}"/>
              </a:ext>
            </a:extLst>
          </p:cNvPr>
          <p:cNvSpPr/>
          <p:nvPr/>
        </p:nvSpPr>
        <p:spPr>
          <a:xfrm>
            <a:off x="3336358" y="6144093"/>
            <a:ext cx="2080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Lmax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Wmax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/ BN </a:t>
            </a:r>
            <a:endParaRPr lang="en-ID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6A4D1B-EF13-437B-8FD9-8A87A184A094}"/>
              </a:ext>
            </a:extLst>
          </p:cNvPr>
          <p:cNvSpPr/>
          <p:nvPr/>
        </p:nvSpPr>
        <p:spPr>
          <a:xfrm>
            <a:off x="2457013" y="5800053"/>
            <a:ext cx="5307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Panjang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maksimum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mampu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ditahan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ft</a:t>
            </a:r>
            <a:endParaRPr lang="en-ID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DC318F-9890-4E3B-BEBA-0351976EA6BD}"/>
              </a:ext>
            </a:extLst>
          </p:cNvPr>
          <p:cNvSpPr/>
          <p:nvPr/>
        </p:nvSpPr>
        <p:spPr>
          <a:xfrm>
            <a:off x="4968069" y="3507365"/>
            <a:ext cx="2755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Berat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udara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lbs</a:t>
            </a:r>
            <a:endParaRPr lang="en-ID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E4E315-1A31-4623-8607-1B52070187DE}"/>
              </a:ext>
            </a:extLst>
          </p:cNvPr>
          <p:cNvSpPr/>
          <p:nvPr/>
        </p:nvSpPr>
        <p:spPr>
          <a:xfrm>
            <a:off x="1612305" y="5743463"/>
            <a:ext cx="6152571" cy="8564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137FDF-4D8F-445F-9457-FA83ED489D7F}"/>
              </a:ext>
            </a:extLst>
          </p:cNvPr>
          <p:cNvSpPr/>
          <p:nvPr/>
        </p:nvSpPr>
        <p:spPr>
          <a:xfrm>
            <a:off x="1606091" y="3545156"/>
            <a:ext cx="2755883" cy="83434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9762F5-25FF-4CE1-9CC3-1AD705327976}"/>
              </a:ext>
            </a:extLst>
          </p:cNvPr>
          <p:cNvSpPr/>
          <p:nvPr/>
        </p:nvSpPr>
        <p:spPr>
          <a:xfrm>
            <a:off x="4498488" y="3516198"/>
            <a:ext cx="3195024" cy="8632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71EBBB-3F57-4334-AAB8-B5AEC06D7326}"/>
              </a:ext>
            </a:extLst>
          </p:cNvPr>
          <p:cNvSpPr/>
          <p:nvPr/>
        </p:nvSpPr>
        <p:spPr>
          <a:xfrm>
            <a:off x="7892178" y="3528777"/>
            <a:ext cx="4096159" cy="8516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24F0B4-A6D7-4776-ACD5-2100FD25EDA4}"/>
              </a:ext>
            </a:extLst>
          </p:cNvPr>
          <p:cNvSpPr/>
          <p:nvPr/>
        </p:nvSpPr>
        <p:spPr>
          <a:xfrm>
            <a:off x="8340240" y="4621176"/>
            <a:ext cx="39417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		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	: Panjang Casing, ft	</a:t>
            </a:r>
          </a:p>
          <a:p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ρm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Densitas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lumpur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ppg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	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Bouyancy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	: Luas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penampang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dinding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Casing, inch2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	: Beban tension, lbs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	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Berat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nominal Casing, lb/ft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Fj	: Joint strength Casing, lbs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Nj	: Safety factor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mencegah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Casing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putus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65,5	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Densitas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ppg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D0D8CF-5DB7-49CE-9D28-C07179F1C361}"/>
              </a:ext>
            </a:extLst>
          </p:cNvPr>
          <p:cNvSpPr/>
          <p:nvPr/>
        </p:nvSpPr>
        <p:spPr>
          <a:xfrm>
            <a:off x="2296037" y="4505233"/>
            <a:ext cx="5179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Berat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maksimum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mampu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ditahan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lbs</a:t>
            </a:r>
            <a:endParaRPr lang="en-ID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122DA5-8F3D-4C96-B558-CF12184BED33}"/>
              </a:ext>
            </a:extLst>
          </p:cNvPr>
          <p:cNvSpPr/>
          <p:nvPr/>
        </p:nvSpPr>
        <p:spPr>
          <a:xfrm>
            <a:off x="3916164" y="4912373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Wmax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Fj / Nj</a:t>
            </a:r>
            <a:endParaRPr lang="en-ID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93CF2D6-D858-475D-9D9C-054CD3F0F9E4}"/>
              </a:ext>
            </a:extLst>
          </p:cNvPr>
          <p:cNvSpPr/>
          <p:nvPr/>
        </p:nvSpPr>
        <p:spPr>
          <a:xfrm>
            <a:off x="1589469" y="4515545"/>
            <a:ext cx="6152571" cy="84218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52DFE6-1E16-40AB-ACD2-70F5BD64746A}"/>
              </a:ext>
            </a:extLst>
          </p:cNvPr>
          <p:cNvSpPr/>
          <p:nvPr/>
        </p:nvSpPr>
        <p:spPr>
          <a:xfrm>
            <a:off x="4304587" y="5346023"/>
            <a:ext cx="3941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Times New Roman" panose="02020603050405020304" pitchFamily="18" charset="0"/>
                <a:cs typeface="Arial" panose="020B0604020202020204" pitchFamily="34" charset="0"/>
              </a:rPr>
              <a:t>Safety Factor </a:t>
            </a:r>
            <a:r>
              <a:rPr lang="en-US" dirty="0" err="1">
                <a:latin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US" i="1" dirty="0">
                <a:latin typeface="Times New Roman" panose="02020603050405020304" pitchFamily="18" charset="0"/>
                <a:cs typeface="Arial" panose="020B0604020202020204" pitchFamily="34" charset="0"/>
              </a:rPr>
              <a:t> Tension = </a:t>
            </a: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1.3 - 1.8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D80DC-30C2-49B2-9E11-7DE2068FFE77}"/>
              </a:ext>
            </a:extLst>
          </p:cNvPr>
          <p:cNvSpPr txBox="1"/>
          <p:nvPr/>
        </p:nvSpPr>
        <p:spPr>
          <a:xfrm>
            <a:off x="1617761" y="3559006"/>
            <a:ext cx="510306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1</a:t>
            </a:r>
            <a:endParaRPr lang="en-ID" sz="48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AE56BD-4894-4B58-9D6F-E31CD1347162}"/>
              </a:ext>
            </a:extLst>
          </p:cNvPr>
          <p:cNvSpPr txBox="1"/>
          <p:nvPr/>
        </p:nvSpPr>
        <p:spPr>
          <a:xfrm>
            <a:off x="4510548" y="3532951"/>
            <a:ext cx="510306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lang="en-ID" sz="48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1F105-C415-4776-8CCB-AA9C5DB40BFA}"/>
              </a:ext>
            </a:extLst>
          </p:cNvPr>
          <p:cNvSpPr txBox="1"/>
          <p:nvPr/>
        </p:nvSpPr>
        <p:spPr>
          <a:xfrm>
            <a:off x="7892583" y="3533346"/>
            <a:ext cx="510306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lang="en-ID" sz="48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C0E0AE-3EC4-4F76-ADE2-756AC2D09F1E}"/>
              </a:ext>
            </a:extLst>
          </p:cNvPr>
          <p:cNvSpPr txBox="1"/>
          <p:nvPr/>
        </p:nvSpPr>
        <p:spPr>
          <a:xfrm>
            <a:off x="1609036" y="4528176"/>
            <a:ext cx="510306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4</a:t>
            </a:r>
            <a:endParaRPr lang="en-ID" sz="48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E40DB7-6ADE-4F9C-92DA-1CB495C1D73F}"/>
              </a:ext>
            </a:extLst>
          </p:cNvPr>
          <p:cNvSpPr txBox="1"/>
          <p:nvPr/>
        </p:nvSpPr>
        <p:spPr>
          <a:xfrm>
            <a:off x="1631378" y="5749475"/>
            <a:ext cx="510306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5</a:t>
            </a:r>
            <a:endParaRPr lang="en-ID" sz="48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6AE8855-EF92-4245-B57D-EC2707CA1AF8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b="1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7630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  <p:bldP spid="6" grpId="0"/>
      <p:bldP spid="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8" grpId="0"/>
      <p:bldP spid="49" grpId="0"/>
      <p:bldP spid="50" grpId="0" animBg="1"/>
      <p:bldP spid="51" grpId="0"/>
      <p:bldP spid="2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CCC48E-7F68-4165-BDDD-956786F150E5}"/>
              </a:ext>
            </a:extLst>
          </p:cNvPr>
          <p:cNvSpPr txBox="1"/>
          <p:nvPr/>
        </p:nvSpPr>
        <p:spPr>
          <a:xfrm>
            <a:off x="0" y="655988"/>
            <a:ext cx="524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Roboto"/>
              </a:rPr>
              <a:t>Kegiatan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untuk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menginterpretasikan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Lithologi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lapisan</a:t>
            </a:r>
            <a:r>
              <a:rPr lang="en-US" sz="1600" b="1" dirty="0">
                <a:latin typeface="Roboto"/>
              </a:rPr>
              <a:t> yang </a:t>
            </a:r>
            <a:r>
              <a:rPr lang="en-US" sz="1600" b="1" dirty="0" err="1">
                <a:latin typeface="Roboto"/>
              </a:rPr>
              <a:t>ditembus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bor</a:t>
            </a:r>
            <a:endParaRPr lang="en-ID" sz="1600" b="1" i="1" dirty="0"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83A7B-F2BF-4EAA-954A-33AFC34D2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9" b="10255"/>
          <a:stretch/>
        </p:blipFill>
        <p:spPr>
          <a:xfrm>
            <a:off x="4682686" y="428284"/>
            <a:ext cx="5997437" cy="56457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2721" y="24418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ID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PEMBORAN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9648" y="251916"/>
            <a:ext cx="89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MUD </a:t>
            </a:r>
            <a:r>
              <a:rPr lang="en-US" sz="2400" b="1" i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LOGGING</a:t>
            </a:r>
            <a:endParaRPr lang="en-US" sz="2400" b="1" i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7B3205-7D3D-49F2-AEE0-281B96A385A9}"/>
              </a:ext>
            </a:extLst>
          </p:cNvPr>
          <p:cNvSpPr/>
          <p:nvPr/>
        </p:nvSpPr>
        <p:spPr>
          <a:xfrm>
            <a:off x="4682686" y="438562"/>
            <a:ext cx="5997437" cy="21498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0A7284-2875-4CB8-8742-DC44D5AB7229}"/>
              </a:ext>
            </a:extLst>
          </p:cNvPr>
          <p:cNvCxnSpPr>
            <a:stCxn id="2" idx="1"/>
          </p:cNvCxnSpPr>
          <p:nvPr/>
        </p:nvCxnSpPr>
        <p:spPr>
          <a:xfrm flipH="1">
            <a:off x="3549316" y="1513490"/>
            <a:ext cx="1133370" cy="14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A9BEF4-8593-435F-80D4-1DEDAA23E7A2}"/>
              </a:ext>
            </a:extLst>
          </p:cNvPr>
          <p:cNvSpPr txBox="1"/>
          <p:nvPr/>
        </p:nvSpPr>
        <p:spPr>
          <a:xfrm>
            <a:off x="398446" y="1150520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Roboto"/>
              </a:rPr>
              <a:t>Legend </a:t>
            </a:r>
            <a:endParaRPr lang="en-ID" sz="2000" b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EAF6C-F373-4B57-8A21-C35285BB8386}"/>
              </a:ext>
            </a:extLst>
          </p:cNvPr>
          <p:cNvSpPr txBox="1"/>
          <p:nvPr/>
        </p:nvSpPr>
        <p:spPr>
          <a:xfrm>
            <a:off x="398446" y="1429872"/>
            <a:ext cx="3796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Roboto"/>
              </a:rPr>
              <a:t>Menunjukkan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arti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dirty="0" err="1">
                <a:latin typeface="Roboto"/>
              </a:rPr>
              <a:t>dari</a:t>
            </a:r>
            <a:r>
              <a:rPr lang="en-US" sz="1600" b="1" dirty="0">
                <a:latin typeface="Roboto"/>
              </a:rPr>
              <a:t> </a:t>
            </a:r>
            <a:r>
              <a:rPr lang="en-US" sz="1600" b="1" i="1" dirty="0">
                <a:latin typeface="Roboto"/>
              </a:rPr>
              <a:t>symbol</a:t>
            </a:r>
            <a:endParaRPr lang="en-ID" sz="1600" b="1" i="1" dirty="0"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4FC29-4130-41DA-B3D9-853758EC64AE}"/>
              </a:ext>
            </a:extLst>
          </p:cNvPr>
          <p:cNvSpPr/>
          <p:nvPr/>
        </p:nvSpPr>
        <p:spPr>
          <a:xfrm>
            <a:off x="4682686" y="2588417"/>
            <a:ext cx="1297009" cy="3473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BEEF0F-6666-493D-89EE-CD5A3DB781B7}"/>
              </a:ext>
            </a:extLst>
          </p:cNvPr>
          <p:cNvCxnSpPr/>
          <p:nvPr/>
        </p:nvCxnSpPr>
        <p:spPr>
          <a:xfrm flipH="1">
            <a:off x="3554486" y="2768581"/>
            <a:ext cx="1133370" cy="14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F6E16A9-071E-44EC-BBA1-824A9F2B7FFE}"/>
              </a:ext>
            </a:extLst>
          </p:cNvPr>
          <p:cNvSpPr/>
          <p:nvPr/>
        </p:nvSpPr>
        <p:spPr>
          <a:xfrm>
            <a:off x="5992234" y="2588417"/>
            <a:ext cx="312313" cy="3473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A054CC-E1DF-4BC7-9821-31735944A879}"/>
              </a:ext>
            </a:extLst>
          </p:cNvPr>
          <p:cNvSpPr txBox="1"/>
          <p:nvPr/>
        </p:nvSpPr>
        <p:spPr>
          <a:xfrm>
            <a:off x="398446" y="2166618"/>
            <a:ext cx="3734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Roboto"/>
              </a:rPr>
              <a:t>Rate of Penetration (ROP)</a:t>
            </a:r>
          </a:p>
          <a:p>
            <a:r>
              <a:rPr lang="en-US" sz="2000" b="1" dirty="0" err="1">
                <a:solidFill>
                  <a:srgbClr val="FFC000"/>
                </a:solidFill>
                <a:latin typeface="Roboto"/>
              </a:rPr>
              <a:t>Berat</a:t>
            </a:r>
            <a:r>
              <a:rPr lang="en-US" sz="2000" b="1" dirty="0">
                <a:solidFill>
                  <a:srgbClr val="FFC000"/>
                </a:solidFill>
                <a:latin typeface="Roboto"/>
              </a:rPr>
              <a:t> Lumpur dan </a:t>
            </a:r>
            <a:r>
              <a:rPr lang="en-US" sz="2000" b="1" dirty="0" err="1">
                <a:solidFill>
                  <a:srgbClr val="FFC000"/>
                </a:solidFill>
                <a:latin typeface="Roboto"/>
              </a:rPr>
              <a:t>Komposisi</a:t>
            </a:r>
            <a:r>
              <a:rPr lang="en-US" sz="2000" b="1" dirty="0">
                <a:solidFill>
                  <a:srgbClr val="FFC000"/>
                </a:solidFill>
                <a:latin typeface="Roboto"/>
              </a:rPr>
              <a:t> Lumpur</a:t>
            </a:r>
            <a:endParaRPr lang="en-ID" sz="2000" b="1" dirty="0">
              <a:solidFill>
                <a:srgbClr val="FFC000"/>
              </a:solidFill>
              <a:latin typeface="Roboto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9AF5A8-9EE8-4EC8-82C4-ED0CA24F8C46}"/>
              </a:ext>
            </a:extLst>
          </p:cNvPr>
          <p:cNvCxnSpPr>
            <a:cxnSpLocks/>
          </p:cNvCxnSpPr>
          <p:nvPr/>
        </p:nvCxnSpPr>
        <p:spPr>
          <a:xfrm flipH="1">
            <a:off x="3549316" y="3750805"/>
            <a:ext cx="2468917" cy="316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8774B1-1B03-46BB-A408-78B3C48661B7}"/>
              </a:ext>
            </a:extLst>
          </p:cNvPr>
          <p:cNvCxnSpPr>
            <a:cxnSpLocks/>
          </p:cNvCxnSpPr>
          <p:nvPr/>
        </p:nvCxnSpPr>
        <p:spPr>
          <a:xfrm flipH="1">
            <a:off x="3567766" y="4779926"/>
            <a:ext cx="322082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423469-135B-4580-8C9F-E5C1885184BB}"/>
              </a:ext>
            </a:extLst>
          </p:cNvPr>
          <p:cNvSpPr txBox="1"/>
          <p:nvPr/>
        </p:nvSpPr>
        <p:spPr>
          <a:xfrm>
            <a:off x="403825" y="3205459"/>
            <a:ext cx="3258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92D050"/>
                </a:solidFill>
                <a:latin typeface="Roboto"/>
              </a:rPr>
              <a:t>Kedalaman</a:t>
            </a:r>
            <a:r>
              <a:rPr lang="en-US" sz="2000" b="1" dirty="0">
                <a:solidFill>
                  <a:srgbClr val="92D050"/>
                </a:solidFill>
                <a:latin typeface="Roboto"/>
              </a:rPr>
              <a:t> yang </a:t>
            </a:r>
            <a:r>
              <a:rPr lang="en-US" sz="2000" b="1" dirty="0" err="1">
                <a:solidFill>
                  <a:srgbClr val="92D050"/>
                </a:solidFill>
                <a:latin typeface="Roboto"/>
              </a:rPr>
              <a:t>ditembus</a:t>
            </a:r>
            <a:r>
              <a:rPr lang="en-US" sz="2000" b="1" dirty="0">
                <a:solidFill>
                  <a:srgbClr val="92D050"/>
                </a:solidFill>
                <a:latin typeface="Roboto"/>
              </a:rPr>
              <a:t> </a:t>
            </a:r>
            <a:r>
              <a:rPr lang="en-US" sz="2000" b="1" dirty="0" err="1">
                <a:solidFill>
                  <a:srgbClr val="92D050"/>
                </a:solidFill>
                <a:latin typeface="Roboto"/>
              </a:rPr>
              <a:t>bor</a:t>
            </a:r>
            <a:endParaRPr lang="en-ID" sz="2000" b="1" dirty="0">
              <a:solidFill>
                <a:srgbClr val="92D050"/>
              </a:solidFill>
              <a:latin typeface="Roboto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CF356B-7F93-46BF-A180-3CEC71277371}"/>
              </a:ext>
            </a:extLst>
          </p:cNvPr>
          <p:cNvSpPr/>
          <p:nvPr/>
        </p:nvSpPr>
        <p:spPr>
          <a:xfrm>
            <a:off x="6298359" y="2585636"/>
            <a:ext cx="432996" cy="3473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AE6605-C25D-4418-848D-3832C1D0D32B}"/>
              </a:ext>
            </a:extLst>
          </p:cNvPr>
          <p:cNvCxnSpPr>
            <a:cxnSpLocks/>
          </p:cNvCxnSpPr>
          <p:nvPr/>
        </p:nvCxnSpPr>
        <p:spPr>
          <a:xfrm flipH="1">
            <a:off x="3543160" y="4312119"/>
            <a:ext cx="2736000" cy="398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14FC9EB-4FE3-4A4D-B2CB-59D9BD06C858}"/>
              </a:ext>
            </a:extLst>
          </p:cNvPr>
          <p:cNvSpPr/>
          <p:nvPr/>
        </p:nvSpPr>
        <p:spPr>
          <a:xfrm>
            <a:off x="8875279" y="2610728"/>
            <a:ext cx="1804844" cy="34479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47FF66-39C1-40D0-AC8C-BB264CF10C00}"/>
              </a:ext>
            </a:extLst>
          </p:cNvPr>
          <p:cNvSpPr txBox="1"/>
          <p:nvPr/>
        </p:nvSpPr>
        <p:spPr>
          <a:xfrm>
            <a:off x="409330" y="5189447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Roboto"/>
              </a:rPr>
              <a:t>Komposisi</a:t>
            </a:r>
            <a:r>
              <a:rPr lang="en-US" sz="2000" b="1" dirty="0">
                <a:solidFill>
                  <a:srgbClr val="FFC000"/>
                </a:solidFill>
                <a:latin typeface="Roboto"/>
              </a:rPr>
              <a:t> Gas</a:t>
            </a:r>
            <a:endParaRPr lang="en-ID" sz="2000" b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C408C8-36B2-49AA-8BD1-B6701B98CBE2}"/>
              </a:ext>
            </a:extLst>
          </p:cNvPr>
          <p:cNvSpPr txBox="1"/>
          <p:nvPr/>
        </p:nvSpPr>
        <p:spPr>
          <a:xfrm>
            <a:off x="420011" y="3891516"/>
            <a:ext cx="28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Roboto"/>
              </a:rPr>
              <a:t>Lithologi</a:t>
            </a:r>
            <a:r>
              <a:rPr lang="en-US" sz="2000" b="1" dirty="0">
                <a:solidFill>
                  <a:srgbClr val="FFC000"/>
                </a:solidFill>
                <a:latin typeface="Roboto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Roboto"/>
              </a:rPr>
              <a:t>berdasarkan</a:t>
            </a:r>
            <a:r>
              <a:rPr lang="en-US" sz="2000" b="1" dirty="0">
                <a:solidFill>
                  <a:srgbClr val="FFC000"/>
                </a:solidFill>
                <a:latin typeface="Roboto"/>
              </a:rPr>
              <a:t> cutting</a:t>
            </a:r>
            <a:endParaRPr lang="en-ID" sz="2000" b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7F06CE-4A86-4D20-A5E5-F4EF2F6A6C28}"/>
              </a:ext>
            </a:extLst>
          </p:cNvPr>
          <p:cNvSpPr/>
          <p:nvPr/>
        </p:nvSpPr>
        <p:spPr>
          <a:xfrm>
            <a:off x="6756198" y="2585636"/>
            <a:ext cx="735493" cy="3473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F795AF-F5E4-4564-8EEC-E5AC27A1BF15}"/>
              </a:ext>
            </a:extLst>
          </p:cNvPr>
          <p:cNvSpPr txBox="1"/>
          <p:nvPr/>
        </p:nvSpPr>
        <p:spPr>
          <a:xfrm>
            <a:off x="401369" y="4517942"/>
            <a:ext cx="324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  <a:latin typeface="Roboto"/>
              </a:rPr>
              <a:t>Total Gas yang </a:t>
            </a:r>
            <a:r>
              <a:rPr lang="en-US" sz="2000" b="1" dirty="0" err="1">
                <a:solidFill>
                  <a:srgbClr val="92D050"/>
                </a:solidFill>
                <a:latin typeface="Roboto"/>
              </a:rPr>
              <a:t>terbaca</a:t>
            </a:r>
            <a:r>
              <a:rPr lang="en-US" sz="2000" b="1" dirty="0">
                <a:solidFill>
                  <a:srgbClr val="92D050"/>
                </a:solidFill>
                <a:latin typeface="Roboto"/>
              </a:rPr>
              <a:t> pada gas chromatograph</a:t>
            </a:r>
            <a:endParaRPr lang="en-ID" sz="2000" b="1" dirty="0">
              <a:solidFill>
                <a:srgbClr val="92D050"/>
              </a:solidFill>
              <a:latin typeface="Roboto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F132D5-3459-4EA8-BE44-DA1DF5B27E83}"/>
              </a:ext>
            </a:extLst>
          </p:cNvPr>
          <p:cNvSpPr/>
          <p:nvPr/>
        </p:nvSpPr>
        <p:spPr>
          <a:xfrm>
            <a:off x="7501695" y="2598696"/>
            <a:ext cx="1373584" cy="34599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C754C8-8366-4EAB-A09C-4E74432B0966}"/>
              </a:ext>
            </a:extLst>
          </p:cNvPr>
          <p:cNvCxnSpPr>
            <a:cxnSpLocks/>
          </p:cNvCxnSpPr>
          <p:nvPr/>
        </p:nvCxnSpPr>
        <p:spPr>
          <a:xfrm flipH="1">
            <a:off x="3567766" y="5326843"/>
            <a:ext cx="39339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E5565A-7743-4467-8F1A-C7FEF3B58D91}"/>
              </a:ext>
            </a:extLst>
          </p:cNvPr>
          <p:cNvSpPr txBox="1"/>
          <p:nvPr/>
        </p:nvSpPr>
        <p:spPr>
          <a:xfrm>
            <a:off x="447748" y="5561876"/>
            <a:ext cx="297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92D050"/>
                </a:solidFill>
                <a:latin typeface="Roboto"/>
              </a:rPr>
              <a:t>Interpretasi</a:t>
            </a:r>
            <a:r>
              <a:rPr lang="en-US" sz="2000" b="1" dirty="0">
                <a:solidFill>
                  <a:srgbClr val="92D050"/>
                </a:solidFill>
                <a:latin typeface="Roboto"/>
              </a:rPr>
              <a:t> </a:t>
            </a:r>
            <a:r>
              <a:rPr lang="en-US" sz="2000" b="1" dirty="0" err="1">
                <a:solidFill>
                  <a:srgbClr val="92D050"/>
                </a:solidFill>
                <a:latin typeface="Roboto"/>
              </a:rPr>
              <a:t>dari</a:t>
            </a:r>
            <a:r>
              <a:rPr lang="en-US" sz="2000" b="1" dirty="0">
                <a:solidFill>
                  <a:srgbClr val="92D050"/>
                </a:solidFill>
                <a:latin typeface="Roboto"/>
              </a:rPr>
              <a:t> </a:t>
            </a:r>
            <a:r>
              <a:rPr lang="en-US" sz="2000" b="1" i="1" dirty="0">
                <a:solidFill>
                  <a:srgbClr val="92D050"/>
                </a:solidFill>
                <a:latin typeface="Roboto"/>
              </a:rPr>
              <a:t>mud</a:t>
            </a:r>
            <a:r>
              <a:rPr lang="en-US" sz="2000" b="1" dirty="0">
                <a:solidFill>
                  <a:srgbClr val="92D050"/>
                </a:solidFill>
                <a:latin typeface="Roboto"/>
              </a:rPr>
              <a:t> </a:t>
            </a:r>
            <a:r>
              <a:rPr lang="en-US" sz="2000" b="1" i="1" dirty="0">
                <a:solidFill>
                  <a:srgbClr val="92D050"/>
                </a:solidFill>
                <a:latin typeface="Roboto"/>
              </a:rPr>
              <a:t>logger</a:t>
            </a:r>
            <a:endParaRPr lang="en-ID" sz="2000" b="1" i="1" dirty="0">
              <a:solidFill>
                <a:srgbClr val="92D050"/>
              </a:solidFill>
              <a:latin typeface="Roboto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580A2E-5B9E-45E6-96F0-583BC8948737}"/>
              </a:ext>
            </a:extLst>
          </p:cNvPr>
          <p:cNvCxnSpPr>
            <a:cxnSpLocks/>
          </p:cNvCxnSpPr>
          <p:nvPr/>
        </p:nvCxnSpPr>
        <p:spPr>
          <a:xfrm flipH="1">
            <a:off x="3567766" y="5792065"/>
            <a:ext cx="53075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4BF229-6AF7-4AFA-A428-C19D929C1531}"/>
              </a:ext>
            </a:extLst>
          </p:cNvPr>
          <p:cNvSpPr/>
          <p:nvPr/>
        </p:nvSpPr>
        <p:spPr>
          <a:xfrm>
            <a:off x="2052878" y="6591975"/>
            <a:ext cx="1013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Dolson, John. 2016. Understanding Oil and Gas Shows and Seals in the Search for Hydrocarbons. Switzerland: Springer International Publishing (page 92)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" grpId="0" animBg="1"/>
      <p:bldP spid="6" grpId="0"/>
      <p:bldP spid="14" grpId="0"/>
      <p:bldP spid="7" grpId="0" animBg="1"/>
      <p:bldP spid="18" grpId="0" animBg="1"/>
      <p:bldP spid="25" grpId="0"/>
      <p:bldP spid="31" grpId="0"/>
      <p:bldP spid="32" grpId="0" animBg="1"/>
      <p:bldP spid="34" grpId="0" animBg="1"/>
      <p:bldP spid="41" grpId="0"/>
      <p:bldP spid="42" grpId="0"/>
      <p:bldP spid="43" grpId="0" animBg="1"/>
      <p:bldP spid="44" grpId="0"/>
      <p:bldP spid="45" grpId="0" animBg="1"/>
      <p:bldP spid="4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50B8EB3-D0BF-4EEF-88B8-43F24193B9E3}"/>
              </a:ext>
            </a:extLst>
          </p:cNvPr>
          <p:cNvSpPr/>
          <p:nvPr/>
        </p:nvSpPr>
        <p:spPr>
          <a:xfrm>
            <a:off x="5036693" y="6581001"/>
            <a:ext cx="7532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Rabia, Hussain. 2002. Well Engineering &amp; Construction. United Kingdom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Entrac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Consulting (page ) 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7C7CC19-3F4B-4555-93F0-BD4873C2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5" y="1460255"/>
            <a:ext cx="6984178" cy="512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2DB3CB-67BF-4BCC-9175-F355BD8694D2}"/>
              </a:ext>
            </a:extLst>
          </p:cNvPr>
          <p:cNvSpPr/>
          <p:nvPr/>
        </p:nvSpPr>
        <p:spPr>
          <a:xfrm>
            <a:off x="677134" y="2264470"/>
            <a:ext cx="4263404" cy="40152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008000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72C20F-90EE-4D57-89A4-1752F9E1DE0B}"/>
              </a:ext>
            </a:extLst>
          </p:cNvPr>
          <p:cNvCxnSpPr/>
          <p:nvPr/>
        </p:nvCxnSpPr>
        <p:spPr>
          <a:xfrm>
            <a:off x="675779" y="2250183"/>
            <a:ext cx="3085063" cy="40438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911EA1-DB09-4C40-BE10-D22845AFCAC6}"/>
              </a:ext>
            </a:extLst>
          </p:cNvPr>
          <p:cNvCxnSpPr/>
          <p:nvPr/>
        </p:nvCxnSpPr>
        <p:spPr>
          <a:xfrm flipH="1">
            <a:off x="1822191" y="2250183"/>
            <a:ext cx="1323833" cy="404384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5329D4-F209-412B-A2A6-3994F8BB5442}"/>
              </a:ext>
            </a:extLst>
          </p:cNvPr>
          <p:cNvCxnSpPr>
            <a:cxnSpLocks/>
          </p:cNvCxnSpPr>
          <p:nvPr/>
        </p:nvCxnSpPr>
        <p:spPr>
          <a:xfrm>
            <a:off x="2613671" y="2233349"/>
            <a:ext cx="0" cy="4029553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8B570F5-D704-4658-8872-5605789F63EC}"/>
              </a:ext>
            </a:extLst>
          </p:cNvPr>
          <p:cNvSpPr txBox="1"/>
          <p:nvPr/>
        </p:nvSpPr>
        <p:spPr>
          <a:xfrm>
            <a:off x="1428368" y="2350761"/>
            <a:ext cx="120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8000"/>
                </a:solidFill>
              </a:rPr>
              <a:t>Burst </a:t>
            </a:r>
            <a:r>
              <a:rPr lang="en-US" sz="1200" b="1" i="1" dirty="0" err="1">
                <a:solidFill>
                  <a:srgbClr val="008000"/>
                </a:solidFill>
              </a:rPr>
              <a:t>Stength</a:t>
            </a:r>
            <a:br>
              <a:rPr lang="en-US" sz="1200" b="1" dirty="0">
                <a:solidFill>
                  <a:srgbClr val="008000"/>
                </a:solidFill>
              </a:rPr>
            </a:br>
            <a:r>
              <a:rPr lang="en-US" sz="1200" b="1" dirty="0">
                <a:solidFill>
                  <a:srgbClr val="008000"/>
                </a:solidFill>
              </a:rPr>
              <a:t>K55</a:t>
            </a:r>
            <a:endParaRPr lang="en-ID" sz="1200" b="1" dirty="0">
              <a:solidFill>
                <a:srgbClr val="008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854FD5-2746-4F5D-A7A5-C22D92EF807B}"/>
              </a:ext>
            </a:extLst>
          </p:cNvPr>
          <p:cNvCxnSpPr>
            <a:cxnSpLocks/>
          </p:cNvCxnSpPr>
          <p:nvPr/>
        </p:nvCxnSpPr>
        <p:spPr>
          <a:xfrm>
            <a:off x="4204512" y="2299360"/>
            <a:ext cx="0" cy="3980376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2BCC99-4F94-4BE8-9FAB-7B767DDF34F9}"/>
              </a:ext>
            </a:extLst>
          </p:cNvPr>
          <p:cNvCxnSpPr>
            <a:cxnSpLocks/>
          </p:cNvCxnSpPr>
          <p:nvPr/>
        </p:nvCxnSpPr>
        <p:spPr>
          <a:xfrm>
            <a:off x="4472951" y="2288736"/>
            <a:ext cx="0" cy="4005288"/>
          </a:xfrm>
          <a:prstGeom prst="line">
            <a:avLst/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F708677-5225-451B-84B8-600C216868D9}"/>
              </a:ext>
            </a:extLst>
          </p:cNvPr>
          <p:cNvSpPr/>
          <p:nvPr/>
        </p:nvSpPr>
        <p:spPr>
          <a:xfrm>
            <a:off x="4441718" y="483958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N80</a:t>
            </a:r>
            <a:endParaRPr lang="en-ID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302CDC-4405-481F-BED3-2F6092842461}"/>
              </a:ext>
            </a:extLst>
          </p:cNvPr>
          <p:cNvCxnSpPr>
            <a:cxnSpLocks/>
          </p:cNvCxnSpPr>
          <p:nvPr/>
        </p:nvCxnSpPr>
        <p:spPr>
          <a:xfrm>
            <a:off x="3915150" y="2299360"/>
            <a:ext cx="0" cy="3994664"/>
          </a:xfrm>
          <a:prstGeom prst="line">
            <a:avLst/>
          </a:prstGeom>
          <a:ln w="381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64BAA56-699C-407E-9631-B4294BEE469B}"/>
              </a:ext>
            </a:extLst>
          </p:cNvPr>
          <p:cNvSpPr/>
          <p:nvPr/>
        </p:nvSpPr>
        <p:spPr>
          <a:xfrm>
            <a:off x="3420022" y="4838494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k55</a:t>
            </a:r>
            <a:endParaRPr lang="en-ID" dirty="0">
              <a:solidFill>
                <a:srgbClr val="008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A0B14-1D42-46D0-9389-0384EF1C0E4C}"/>
              </a:ext>
            </a:extLst>
          </p:cNvPr>
          <p:cNvSpPr txBox="1"/>
          <p:nvPr/>
        </p:nvSpPr>
        <p:spPr>
          <a:xfrm>
            <a:off x="3456860" y="5493721"/>
            <a:ext cx="1502334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i="1" dirty="0"/>
              <a:t>Collapse </a:t>
            </a:r>
            <a:r>
              <a:rPr lang="en-US" sz="1200" b="1" i="1" dirty="0" err="1"/>
              <a:t>Strenght</a:t>
            </a:r>
            <a:endParaRPr lang="en-ID" sz="1200" b="1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97D39C-0396-4457-9C8F-3E1EEF3A5A88}"/>
              </a:ext>
            </a:extLst>
          </p:cNvPr>
          <p:cNvSpPr/>
          <p:nvPr/>
        </p:nvSpPr>
        <p:spPr>
          <a:xfrm rot="17224297">
            <a:off x="1426523" y="5467776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/>
              <a:t>Burst Line</a:t>
            </a:r>
            <a:endParaRPr lang="en-ID" sz="12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1ADC39-E9C9-4E23-84F8-961C2AD095EA}"/>
              </a:ext>
            </a:extLst>
          </p:cNvPr>
          <p:cNvSpPr txBox="1"/>
          <p:nvPr/>
        </p:nvSpPr>
        <p:spPr>
          <a:xfrm>
            <a:off x="3581285" y="2400863"/>
            <a:ext cx="12025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FFC000"/>
                </a:solidFill>
              </a:rPr>
              <a:t>Burst </a:t>
            </a:r>
            <a:r>
              <a:rPr lang="en-US" sz="1200" b="1" i="1" dirty="0" err="1">
                <a:solidFill>
                  <a:srgbClr val="FFC000"/>
                </a:solidFill>
              </a:rPr>
              <a:t>Stength</a:t>
            </a:r>
            <a:br>
              <a:rPr lang="en-US" sz="1200" b="1" dirty="0">
                <a:solidFill>
                  <a:srgbClr val="FFC000"/>
                </a:solidFill>
              </a:rPr>
            </a:br>
            <a:r>
              <a:rPr lang="en-US" sz="1200" b="1" dirty="0">
                <a:solidFill>
                  <a:srgbClr val="FFC000"/>
                </a:solidFill>
              </a:rPr>
              <a:t>N80</a:t>
            </a:r>
            <a:endParaRPr lang="en-ID" sz="1200" b="1" dirty="0">
              <a:solidFill>
                <a:srgbClr val="FFC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359727-99F1-4B85-94FA-E5D8D9BD64BB}"/>
              </a:ext>
            </a:extLst>
          </p:cNvPr>
          <p:cNvSpPr/>
          <p:nvPr/>
        </p:nvSpPr>
        <p:spPr>
          <a:xfrm rot="3204611">
            <a:off x="978183" y="3025287"/>
            <a:ext cx="11865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/>
              <a:t>Collapse Line</a:t>
            </a:r>
            <a:endParaRPr lang="en-ID" sz="12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221597-8981-44F4-B4E7-B45B7BE43171}"/>
              </a:ext>
            </a:extLst>
          </p:cNvPr>
          <p:cNvSpPr/>
          <p:nvPr/>
        </p:nvSpPr>
        <p:spPr>
          <a:xfrm flipH="1">
            <a:off x="161703" y="6262902"/>
            <a:ext cx="17251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1" dirty="0"/>
              <a:t>Casing setting Depth</a:t>
            </a:r>
            <a:endParaRPr lang="en-ID" sz="1200" b="1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5DFF73-E717-4EA7-9A0F-B2DC1146C756}"/>
              </a:ext>
            </a:extLst>
          </p:cNvPr>
          <p:cNvSpPr/>
          <p:nvPr/>
        </p:nvSpPr>
        <p:spPr>
          <a:xfrm>
            <a:off x="4975518" y="2268808"/>
            <a:ext cx="643176" cy="40152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K55/N80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AD046D-8D25-4BBC-860F-8AB85C9F65EE}"/>
              </a:ext>
            </a:extLst>
          </p:cNvPr>
          <p:cNvSpPr/>
          <p:nvPr/>
        </p:nvSpPr>
        <p:spPr>
          <a:xfrm>
            <a:off x="5647870" y="2288736"/>
            <a:ext cx="461778" cy="174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2C048C-D4E3-4975-9E07-128CAA42F0E9}"/>
              </a:ext>
            </a:extLst>
          </p:cNvPr>
          <p:cNvSpPr/>
          <p:nvPr/>
        </p:nvSpPr>
        <p:spPr>
          <a:xfrm>
            <a:off x="5647526" y="4362249"/>
            <a:ext cx="461778" cy="174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008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278F44-C663-42C2-B572-92F33E27FA8A}"/>
              </a:ext>
            </a:extLst>
          </p:cNvPr>
          <p:cNvSpPr/>
          <p:nvPr/>
        </p:nvSpPr>
        <p:spPr>
          <a:xfrm>
            <a:off x="6405792" y="2288736"/>
            <a:ext cx="461778" cy="174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008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445447-1BDE-4C2B-A24D-9ACEAE059356}"/>
              </a:ext>
            </a:extLst>
          </p:cNvPr>
          <p:cNvSpPr/>
          <p:nvPr/>
        </p:nvSpPr>
        <p:spPr>
          <a:xfrm>
            <a:off x="6433088" y="4272103"/>
            <a:ext cx="461778" cy="174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008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93953-A4F9-4247-B561-A9A2E892D353}"/>
              </a:ext>
            </a:extLst>
          </p:cNvPr>
          <p:cNvSpPr txBox="1"/>
          <p:nvPr/>
        </p:nvSpPr>
        <p:spPr>
          <a:xfrm>
            <a:off x="7269903" y="1355366"/>
            <a:ext cx="4346878" cy="120032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Plot </a:t>
            </a:r>
            <a:r>
              <a:rPr lang="en-US" i="1" dirty="0"/>
              <a:t>Burst Line </a:t>
            </a:r>
          </a:p>
          <a:p>
            <a:pPr marL="342900" indent="-342900">
              <a:buAutoNum type="arabicPeriod"/>
            </a:pPr>
            <a:r>
              <a:rPr lang="en-US" dirty="0"/>
              <a:t>Plot </a:t>
            </a:r>
            <a:r>
              <a:rPr lang="en-US" i="1" dirty="0"/>
              <a:t>Collapse Line</a:t>
            </a:r>
          </a:p>
          <a:p>
            <a:pPr marL="342900" indent="-342900">
              <a:buAutoNum type="arabicPeriod"/>
            </a:pPr>
            <a:r>
              <a:rPr lang="en-US" dirty="0"/>
              <a:t>Plot Burst dan </a:t>
            </a:r>
            <a:r>
              <a:rPr lang="en-US" i="1" dirty="0"/>
              <a:t>Collapse Strength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masing</a:t>
            </a:r>
            <a:r>
              <a:rPr lang="en-US" dirty="0"/>
              <a:t> – </a:t>
            </a:r>
            <a:r>
              <a:rPr lang="en-US" dirty="0" err="1"/>
              <a:t>masing</a:t>
            </a:r>
            <a:r>
              <a:rPr lang="en-US" dirty="0"/>
              <a:t> </a:t>
            </a:r>
            <a:r>
              <a:rPr lang="en-US" i="1" dirty="0"/>
              <a:t>grade</a:t>
            </a:r>
            <a:endParaRPr lang="en-ID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7E012-1BA0-43FB-B212-735EB8EAA113}"/>
              </a:ext>
            </a:extLst>
          </p:cNvPr>
          <p:cNvSpPr/>
          <p:nvPr/>
        </p:nvSpPr>
        <p:spPr>
          <a:xfrm>
            <a:off x="4960593" y="1842448"/>
            <a:ext cx="672352" cy="4461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402778-68DA-4FFB-9D46-C49C21B87DF8}"/>
              </a:ext>
            </a:extLst>
          </p:cNvPr>
          <p:cNvCxnSpPr>
            <a:cxnSpLocks/>
          </p:cNvCxnSpPr>
          <p:nvPr/>
        </p:nvCxnSpPr>
        <p:spPr>
          <a:xfrm>
            <a:off x="5601486" y="2895385"/>
            <a:ext cx="185967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7303D47-0040-456A-8AFA-8D1A87C7601D}"/>
              </a:ext>
            </a:extLst>
          </p:cNvPr>
          <p:cNvSpPr/>
          <p:nvPr/>
        </p:nvSpPr>
        <p:spPr>
          <a:xfrm>
            <a:off x="7447514" y="2643910"/>
            <a:ext cx="3466777" cy="8178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catatan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K55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cukup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collapse pressure</a:t>
            </a:r>
            <a:endParaRPr lang="en-ID" i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8B328-2AE4-476E-8279-7C9185C3FFD5}"/>
              </a:ext>
            </a:extLst>
          </p:cNvPr>
          <p:cNvSpPr/>
          <p:nvPr/>
        </p:nvSpPr>
        <p:spPr>
          <a:xfrm>
            <a:off x="5617388" y="1842292"/>
            <a:ext cx="536571" cy="4461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1F5DC9-0A36-48B4-AE23-13ABF85503F7}"/>
              </a:ext>
            </a:extLst>
          </p:cNvPr>
          <p:cNvSpPr txBox="1"/>
          <p:nvPr/>
        </p:nvSpPr>
        <p:spPr>
          <a:xfrm>
            <a:off x="5601623" y="29369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N80</a:t>
            </a:r>
            <a:endParaRPr lang="en-ID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807CA0-559F-47D0-9BD1-E1F9E6779269}"/>
              </a:ext>
            </a:extLst>
          </p:cNvPr>
          <p:cNvSpPr txBox="1"/>
          <p:nvPr/>
        </p:nvSpPr>
        <p:spPr>
          <a:xfrm>
            <a:off x="5601623" y="4804061"/>
            <a:ext cx="67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N80/</a:t>
            </a:r>
          </a:p>
          <a:p>
            <a:r>
              <a:rPr lang="en-US" sz="1600" b="1" dirty="0"/>
              <a:t>K55</a:t>
            </a:r>
            <a:endParaRPr lang="en-ID" sz="16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ACFB05-8E8A-4389-BD68-70F43C06C03C}"/>
              </a:ext>
            </a:extLst>
          </p:cNvPr>
          <p:cNvSpPr/>
          <p:nvPr/>
        </p:nvSpPr>
        <p:spPr>
          <a:xfrm>
            <a:off x="704282" y="2288736"/>
            <a:ext cx="6453616" cy="17493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D67231-0196-45BC-BF9E-B84281962F8F}"/>
              </a:ext>
            </a:extLst>
          </p:cNvPr>
          <p:cNvCxnSpPr>
            <a:cxnSpLocks/>
          </p:cNvCxnSpPr>
          <p:nvPr/>
        </p:nvCxnSpPr>
        <p:spPr>
          <a:xfrm flipV="1">
            <a:off x="2659820" y="3827146"/>
            <a:ext cx="4791833" cy="215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285ABC8-70A3-4ACF-9135-FD96A70E1D16}"/>
              </a:ext>
            </a:extLst>
          </p:cNvPr>
          <p:cNvSpPr/>
          <p:nvPr/>
        </p:nvSpPr>
        <p:spPr>
          <a:xfrm>
            <a:off x="7450013" y="3801466"/>
            <a:ext cx="4178776" cy="8178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K55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menahan</a:t>
            </a:r>
            <a:r>
              <a:rPr lang="en-US" dirty="0">
                <a:solidFill>
                  <a:schemeClr val="tx1"/>
                </a:solidFill>
              </a:rPr>
              <a:t> Burst Pressure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N80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pilihan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baik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kedalaman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endParaRPr lang="en-ID" i="1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AF5AFD-9F4C-430F-B2B2-96DD0B96CCBF}"/>
              </a:ext>
            </a:extLst>
          </p:cNvPr>
          <p:cNvCxnSpPr>
            <a:cxnSpLocks/>
          </p:cNvCxnSpPr>
          <p:nvPr/>
        </p:nvCxnSpPr>
        <p:spPr>
          <a:xfrm>
            <a:off x="2614850" y="2233349"/>
            <a:ext cx="0" cy="1804691"/>
          </a:xfrm>
          <a:prstGeom prst="line">
            <a:avLst/>
          </a:prstGeom>
          <a:ln w="762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CDF5044-BE78-4A47-951D-B494DD191A93}"/>
              </a:ext>
            </a:extLst>
          </p:cNvPr>
          <p:cNvSpPr/>
          <p:nvPr/>
        </p:nvSpPr>
        <p:spPr>
          <a:xfrm>
            <a:off x="706285" y="4033154"/>
            <a:ext cx="6453616" cy="22465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06A6D0-578C-44C2-B05D-4C7B8E4D6163}"/>
              </a:ext>
            </a:extLst>
          </p:cNvPr>
          <p:cNvCxnSpPr>
            <a:cxnSpLocks/>
          </p:cNvCxnSpPr>
          <p:nvPr/>
        </p:nvCxnSpPr>
        <p:spPr>
          <a:xfrm>
            <a:off x="2607741" y="4033154"/>
            <a:ext cx="0" cy="2229748"/>
          </a:xfrm>
          <a:prstGeom prst="line">
            <a:avLst/>
          </a:prstGeom>
          <a:ln w="762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0A48224-5A0A-4BF2-BE57-051EF1FCE3AF}"/>
              </a:ext>
            </a:extLst>
          </p:cNvPr>
          <p:cNvCxnSpPr>
            <a:cxnSpLocks/>
          </p:cNvCxnSpPr>
          <p:nvPr/>
        </p:nvCxnSpPr>
        <p:spPr>
          <a:xfrm flipV="1">
            <a:off x="2630186" y="5582420"/>
            <a:ext cx="4791833" cy="215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8D8B6D3-33E8-40D2-A874-78021AC2B000}"/>
              </a:ext>
            </a:extLst>
          </p:cNvPr>
          <p:cNvSpPr/>
          <p:nvPr/>
        </p:nvSpPr>
        <p:spPr>
          <a:xfrm>
            <a:off x="7408370" y="5330945"/>
            <a:ext cx="4753995" cy="1171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Sedangkan</a:t>
            </a:r>
            <a:r>
              <a:rPr lang="en-US" dirty="0">
                <a:solidFill>
                  <a:schemeClr val="tx1"/>
                </a:solidFill>
              </a:rPr>
              <a:t> pada </a:t>
            </a:r>
            <a:r>
              <a:rPr lang="en-US" dirty="0" err="1">
                <a:solidFill>
                  <a:schemeClr val="tx1"/>
                </a:solidFill>
              </a:rPr>
              <a:t>kedalaman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, K55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menahan</a:t>
            </a:r>
            <a:r>
              <a:rPr lang="en-US" dirty="0">
                <a:solidFill>
                  <a:schemeClr val="tx1"/>
                </a:solidFill>
              </a:rPr>
              <a:t> Burst Pressure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K55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pada </a:t>
            </a:r>
            <a:r>
              <a:rPr lang="en-US" dirty="0" err="1">
                <a:solidFill>
                  <a:schemeClr val="tx1"/>
                </a:solidFill>
              </a:rPr>
              <a:t>kedalam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hingga</a:t>
            </a:r>
            <a:r>
              <a:rPr lang="en-US" dirty="0">
                <a:solidFill>
                  <a:schemeClr val="tx1"/>
                </a:solidFill>
              </a:rPr>
              <a:t> casing setting depth</a:t>
            </a:r>
            <a:endParaRPr lang="en-ID" i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A57E353-7A84-435F-A3AC-3A818AAB3914}"/>
              </a:ext>
            </a:extLst>
          </p:cNvPr>
          <p:cNvSpPr/>
          <p:nvPr/>
        </p:nvSpPr>
        <p:spPr>
          <a:xfrm>
            <a:off x="6176789" y="1842292"/>
            <a:ext cx="951129" cy="4461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E1ECBA-2266-45AC-8D77-9E890707F1A5}"/>
              </a:ext>
            </a:extLst>
          </p:cNvPr>
          <p:cNvSpPr txBox="1"/>
          <p:nvPr/>
        </p:nvSpPr>
        <p:spPr>
          <a:xfrm>
            <a:off x="6398679" y="293914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N80</a:t>
            </a:r>
            <a:endParaRPr lang="en-ID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FA435C-7F27-470B-9301-914FAE69CC0E}"/>
              </a:ext>
            </a:extLst>
          </p:cNvPr>
          <p:cNvSpPr txBox="1"/>
          <p:nvPr/>
        </p:nvSpPr>
        <p:spPr>
          <a:xfrm>
            <a:off x="6368145" y="4808813"/>
            <a:ext cx="67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N80/</a:t>
            </a:r>
          </a:p>
          <a:p>
            <a:r>
              <a:rPr lang="en-US" sz="1600" b="1" dirty="0"/>
              <a:t>K55</a:t>
            </a:r>
            <a:endParaRPr lang="en-ID" sz="16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E42A94-8C36-430C-BF68-42839616FAE8}"/>
              </a:ext>
            </a:extLst>
          </p:cNvPr>
          <p:cNvCxnSpPr>
            <a:cxnSpLocks/>
          </p:cNvCxnSpPr>
          <p:nvPr/>
        </p:nvCxnSpPr>
        <p:spPr>
          <a:xfrm>
            <a:off x="7126439" y="3005397"/>
            <a:ext cx="6534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6D90234-B715-4E23-9E9E-05644B4DE3EA}"/>
              </a:ext>
            </a:extLst>
          </p:cNvPr>
          <p:cNvSpPr/>
          <p:nvPr/>
        </p:nvSpPr>
        <p:spPr>
          <a:xfrm>
            <a:off x="7799768" y="2789024"/>
            <a:ext cx="4144418" cy="8178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Hanya</a:t>
            </a:r>
            <a:r>
              <a:rPr lang="en-US" dirty="0">
                <a:solidFill>
                  <a:schemeClr val="tx1"/>
                </a:solidFill>
              </a:rPr>
              <a:t> Grade N80 yang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burst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i="1" dirty="0">
                <a:solidFill>
                  <a:schemeClr val="tx1"/>
                </a:solidFill>
              </a:rPr>
              <a:t>collapse pressure</a:t>
            </a:r>
            <a:endParaRPr lang="en-ID" i="1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37BDE36-A1CB-4B92-9418-2E19222127D8}"/>
              </a:ext>
            </a:extLst>
          </p:cNvPr>
          <p:cNvCxnSpPr>
            <a:cxnSpLocks/>
          </p:cNvCxnSpPr>
          <p:nvPr/>
        </p:nvCxnSpPr>
        <p:spPr>
          <a:xfrm>
            <a:off x="7170497" y="4954783"/>
            <a:ext cx="6534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BB748C8-4B3C-40EE-91B1-911DD2160FBE}"/>
              </a:ext>
            </a:extLst>
          </p:cNvPr>
          <p:cNvSpPr/>
          <p:nvPr/>
        </p:nvSpPr>
        <p:spPr>
          <a:xfrm>
            <a:off x="7843826" y="4738410"/>
            <a:ext cx="4144418" cy="81786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K55 dan N80 </a:t>
            </a:r>
            <a:r>
              <a:rPr lang="en-US" dirty="0" err="1">
                <a:solidFill>
                  <a:schemeClr val="tx1"/>
                </a:solidFill>
              </a:rPr>
              <a:t>mempunyai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kekuatan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burst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i="1" dirty="0">
                <a:solidFill>
                  <a:schemeClr val="tx1"/>
                </a:solidFill>
              </a:rPr>
              <a:t>collapse pressure </a:t>
            </a:r>
            <a:r>
              <a:rPr lang="en-US" dirty="0">
                <a:solidFill>
                  <a:schemeClr val="tx1"/>
                </a:solidFill>
              </a:rPr>
              <a:t>pada </a:t>
            </a:r>
            <a:r>
              <a:rPr lang="en-US" dirty="0" err="1">
                <a:solidFill>
                  <a:schemeClr val="tx1"/>
                </a:solidFill>
              </a:rPr>
              <a:t>kedalaman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endParaRPr lang="en-ID" i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31F503-E9F3-4B85-BDA0-561C7C4FC91D}"/>
              </a:ext>
            </a:extLst>
          </p:cNvPr>
          <p:cNvSpPr/>
          <p:nvPr/>
        </p:nvSpPr>
        <p:spPr>
          <a:xfrm>
            <a:off x="174305" y="18715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Casing Design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5C75CA-0617-4D44-812E-D706F9D53D99}"/>
              </a:ext>
            </a:extLst>
          </p:cNvPr>
          <p:cNvSpPr txBox="1"/>
          <p:nvPr/>
        </p:nvSpPr>
        <p:spPr>
          <a:xfrm>
            <a:off x="174305" y="308810"/>
            <a:ext cx="897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PEMBEBANAN PADA </a:t>
            </a:r>
            <a:r>
              <a:rPr lang="en-US" sz="2000" b="1" i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CASING</a:t>
            </a:r>
            <a:endParaRPr lang="en-US" sz="2000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1D44DE-39A0-4A96-BC89-26163A9ED876}"/>
              </a:ext>
            </a:extLst>
          </p:cNvPr>
          <p:cNvSpPr txBox="1"/>
          <p:nvPr/>
        </p:nvSpPr>
        <p:spPr>
          <a:xfrm>
            <a:off x="174305" y="585741"/>
            <a:ext cx="10448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8000"/>
                </a:solidFill>
                <a:latin typeface="Roboto Black" charset="0"/>
                <a:ea typeface="Roboto Black" charset="0"/>
                <a:cs typeface="Roboto Black" charset="0"/>
              </a:rPr>
              <a:t>PEMILIHAN GRADE CASING BERDASARKAN BEBAN</a:t>
            </a:r>
            <a:r>
              <a:rPr lang="en-US" sz="2400" b="1" i="1" spc="100" dirty="0">
                <a:solidFill>
                  <a:schemeClr val="accent2"/>
                </a:solidFill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lang="en-US" sz="2400" b="1" spc="100" dirty="0">
                <a:solidFill>
                  <a:srgbClr val="FFC000"/>
                </a:solidFill>
                <a:latin typeface="Roboto Black" charset="0"/>
                <a:ea typeface="Roboto Black" charset="0"/>
                <a:cs typeface="Roboto Black" charset="0"/>
              </a:rPr>
              <a:t>TEKANAN DENGAN METODE GRAFIS</a:t>
            </a:r>
            <a:endParaRPr lang="en-US" sz="2400" b="1" i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58466E-6E42-4A75-9BCD-D02EE36595AB}"/>
              </a:ext>
            </a:extLst>
          </p:cNvPr>
          <p:cNvSpPr txBox="1"/>
          <p:nvPr/>
        </p:nvSpPr>
        <p:spPr>
          <a:xfrm>
            <a:off x="0" y="6334780"/>
            <a:ext cx="58541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  <a:r>
              <a:rPr lang="en-ID" sz="28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311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5" grpId="0"/>
      <p:bldP spid="8" grpId="0" animBg="1"/>
      <p:bldP spid="2" grpId="0"/>
      <p:bldP spid="21" grpId="0" animBg="1"/>
      <p:bldP spid="27" grpId="0"/>
      <p:bldP spid="14" grpId="0" animBg="1"/>
      <p:bldP spid="14" grpId="1" animBg="1"/>
      <p:bldP spid="15" grpId="0" animBg="1"/>
      <p:bldP spid="15" grpId="1" animBg="1"/>
      <p:bldP spid="29" grpId="0" animBg="1"/>
      <p:bldP spid="29" grpId="1" animBg="1"/>
      <p:bldP spid="45" grpId="0" animBg="1"/>
      <p:bldP spid="45" grpId="1" animBg="1"/>
      <p:bldP spid="41" grpId="0" animBg="1"/>
      <p:bldP spid="41" grpId="1" animBg="1"/>
      <p:bldP spid="41" grpId="2" animBg="1"/>
      <p:bldP spid="41" grpId="3" animBg="1"/>
      <p:bldP spid="43" grpId="0" animBg="1"/>
      <p:bldP spid="43" grpId="1" animBg="1"/>
      <p:bldP spid="49" grpId="0" animBg="1"/>
      <p:bldP spid="49" grpId="1" animBg="1"/>
      <p:bldP spid="49" grpId="2" animBg="1"/>
      <p:bldP spid="49" grpId="3" animBg="1"/>
      <p:bldP spid="53" grpId="0" animBg="1"/>
      <p:bldP spid="53" grpId="1" animBg="1"/>
      <p:bldP spid="54" grpId="0" animBg="1"/>
      <p:bldP spid="54" grpId="1" animBg="1"/>
      <p:bldP spid="59" grpId="0" animBg="1"/>
      <p:bldP spid="59" grpId="1" animBg="1"/>
      <p:bldP spid="61" grpId="0" animBg="1"/>
      <p:bldP spid="61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108B76-7FCA-4D57-8EFC-EAEE28EECF85}"/>
              </a:ext>
            </a:extLst>
          </p:cNvPr>
          <p:cNvSpPr/>
          <p:nvPr/>
        </p:nvSpPr>
        <p:spPr>
          <a:xfrm>
            <a:off x="2098020" y="140392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Biaxial Load </a:t>
            </a:r>
            <a:endParaRPr lang="en-ID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0B8EB3-D0BF-4EEF-88B8-43F24193B9E3}"/>
              </a:ext>
            </a:extLst>
          </p:cNvPr>
          <p:cNvSpPr/>
          <p:nvPr/>
        </p:nvSpPr>
        <p:spPr>
          <a:xfrm>
            <a:off x="5703462" y="6591841"/>
            <a:ext cx="7532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ea typeface="FZShuTi" pitchFamily="2" charset="-122"/>
                <a:cs typeface="Arial" pitchFamily="34" charset="0"/>
              </a:rPr>
              <a:t>Rubiandini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, Rudi. 2009. 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Teknik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Pemboran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. Bandung: </a:t>
            </a:r>
            <a:r>
              <a:rPr lang="en-US" altLang="ko-KR" sz="1200" dirty="0" err="1">
                <a:ea typeface="FZShuTi" pitchFamily="2" charset="-122"/>
                <a:cs typeface="Arial" pitchFamily="34" charset="0"/>
              </a:rPr>
              <a:t>Institut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 err="1">
                <a:ea typeface="FZShuTi" pitchFamily="2" charset="-122"/>
                <a:cs typeface="Arial" pitchFamily="34" charset="0"/>
              </a:rPr>
              <a:t>Teknologi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 Bandung (</a:t>
            </a:r>
            <a:r>
              <a:rPr lang="en-US" altLang="ko-KR" sz="1200" dirty="0" err="1">
                <a:ea typeface="FZShuTi" pitchFamily="2" charset="-122"/>
                <a:cs typeface="Arial" pitchFamily="34" charset="0"/>
              </a:rPr>
              <a:t>halaman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 200)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6081F-9B01-4525-AE22-FC068526C893}"/>
              </a:ext>
            </a:extLst>
          </p:cNvPr>
          <p:cNvSpPr/>
          <p:nvPr/>
        </p:nvSpPr>
        <p:spPr>
          <a:xfrm>
            <a:off x="4133832" y="1403923"/>
            <a:ext cx="613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Beban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Burst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terjadi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serentak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beban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tension</a:t>
            </a:r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1832A6-EF1A-43C8-A452-75E64FDEAED0}"/>
              </a:ext>
            </a:extLst>
          </p:cNvPr>
          <p:cNvSpPr/>
          <p:nvPr/>
        </p:nvSpPr>
        <p:spPr>
          <a:xfrm>
            <a:off x="2341083" y="3208864"/>
            <a:ext cx="2052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Faktor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beban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axial</a:t>
            </a:r>
            <a:endParaRPr lang="en-ID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937E32-9468-4811-991F-84F63C19CA1C}"/>
              </a:ext>
            </a:extLst>
          </p:cNvPr>
          <p:cNvSpPr/>
          <p:nvPr/>
        </p:nvSpPr>
        <p:spPr>
          <a:xfrm>
            <a:off x="214971" y="2432828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menghitung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besarnya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penurunan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 resistance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suatu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beban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tension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tertentu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yaitu</a:t>
            </a:r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DC565-CAAA-44B7-B79D-9D39DABCEDBC}"/>
              </a:ext>
            </a:extLst>
          </p:cNvPr>
          <p:cNvSpPr/>
          <p:nvPr/>
        </p:nvSpPr>
        <p:spPr>
          <a:xfrm>
            <a:off x="7342250" y="2534294"/>
            <a:ext cx="4849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Memasukkan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harga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X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grafik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biaxial stress,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sehingga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didapat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harga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faktor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strength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(Y)</a:t>
            </a:r>
            <a:endParaRPr lang="en-ID" dirty="0"/>
          </a:p>
          <a:p>
            <a:pPr algn="ctr"/>
            <a:endParaRPr lang="en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45EC49-1E89-488F-B11C-B74CA722B060}"/>
              </a:ext>
            </a:extLst>
          </p:cNvPr>
          <p:cNvSpPr/>
          <p:nvPr/>
        </p:nvSpPr>
        <p:spPr>
          <a:xfrm>
            <a:off x="1261927" y="3629603"/>
            <a:ext cx="455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 = (Beban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Tension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/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Pipe body yield strength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C18DFC-908D-4681-A405-702F0CF0A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82" y="3460191"/>
            <a:ext cx="4709595" cy="306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17CA5B2-6CD8-4926-88A4-E70C6EC3AA28}"/>
              </a:ext>
            </a:extLst>
          </p:cNvPr>
          <p:cNvSpPr/>
          <p:nvPr/>
        </p:nvSpPr>
        <p:spPr>
          <a:xfrm>
            <a:off x="1121680" y="5460489"/>
            <a:ext cx="5682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 resistance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hasil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koreksi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terhadap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beban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tension</a:t>
            </a:r>
            <a:endParaRPr lang="en-ID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C2BCFE-6BC9-45DF-8784-A7613294063B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577912" y="1588589"/>
            <a:ext cx="555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B903918-66DB-413F-881E-539E91734105}"/>
              </a:ext>
            </a:extLst>
          </p:cNvPr>
          <p:cNvSpPr/>
          <p:nvPr/>
        </p:nvSpPr>
        <p:spPr>
          <a:xfrm>
            <a:off x="256217" y="3172480"/>
            <a:ext cx="5506152" cy="1031100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E89CF5-1E04-4625-B694-65B82B1B64C6}"/>
              </a:ext>
            </a:extLst>
          </p:cNvPr>
          <p:cNvSpPr/>
          <p:nvPr/>
        </p:nvSpPr>
        <p:spPr>
          <a:xfrm>
            <a:off x="7266846" y="2545154"/>
            <a:ext cx="4769324" cy="39808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75106F-244B-4213-8E55-6C79E4C7C59A}"/>
              </a:ext>
            </a:extLst>
          </p:cNvPr>
          <p:cNvSpPr/>
          <p:nvPr/>
        </p:nvSpPr>
        <p:spPr>
          <a:xfrm>
            <a:off x="1017974" y="5897591"/>
            <a:ext cx="5623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CRC =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Faktor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 strength 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(Y) x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 Resistance</a:t>
            </a:r>
            <a:endParaRPr lang="en-ID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76CB90-EDFD-4590-BF74-D6DE23D5E604}"/>
              </a:ext>
            </a:extLst>
          </p:cNvPr>
          <p:cNvSpPr/>
          <p:nvPr/>
        </p:nvSpPr>
        <p:spPr>
          <a:xfrm>
            <a:off x="267156" y="5332575"/>
            <a:ext cx="6522597" cy="1031100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8D75AD-221B-4885-9B7F-2E657328F234}"/>
              </a:ext>
            </a:extLst>
          </p:cNvPr>
          <p:cNvCxnSpPr/>
          <p:nvPr/>
        </p:nvCxnSpPr>
        <p:spPr>
          <a:xfrm>
            <a:off x="9932581" y="5170264"/>
            <a:ext cx="0" cy="922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523AA2-8B1E-4593-B83C-38CAE5F2A531}"/>
              </a:ext>
            </a:extLst>
          </p:cNvPr>
          <p:cNvCxnSpPr/>
          <p:nvPr/>
        </p:nvCxnSpPr>
        <p:spPr>
          <a:xfrm flipH="1">
            <a:off x="9738243" y="6084664"/>
            <a:ext cx="1943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DB41274-CBE6-4C76-9C04-F7E1AFA19E0C}"/>
              </a:ext>
            </a:extLst>
          </p:cNvPr>
          <p:cNvSpPr/>
          <p:nvPr/>
        </p:nvSpPr>
        <p:spPr>
          <a:xfrm>
            <a:off x="134910" y="96607"/>
            <a:ext cx="9803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Casing Design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5C45EB-70E4-43A2-9344-49351D381621}"/>
              </a:ext>
            </a:extLst>
          </p:cNvPr>
          <p:cNvSpPr txBox="1"/>
          <p:nvPr/>
        </p:nvSpPr>
        <p:spPr>
          <a:xfrm>
            <a:off x="174305" y="477410"/>
            <a:ext cx="9312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PENGECEKAN COLLAPSE RESISTANCE </a:t>
            </a:r>
            <a:r>
              <a:rPr lang="en-US" sz="2400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TERHADAP BEBAN TENSION</a:t>
            </a:r>
            <a:endParaRPr lang="en-US" sz="2400" b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DF87E9-F9C4-4E68-8534-7087ABA65278}"/>
              </a:ext>
            </a:extLst>
          </p:cNvPr>
          <p:cNvSpPr/>
          <p:nvPr/>
        </p:nvSpPr>
        <p:spPr>
          <a:xfrm>
            <a:off x="2341083" y="1873262"/>
            <a:ext cx="7749401" cy="369332"/>
          </a:xfrm>
          <a:prstGeom prst="rect">
            <a:avLst/>
          </a:prstGeom>
          <a:ln w="57150"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Tension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menurunkan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collapse resistance 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dan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menaikkan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burst resistance</a:t>
            </a:r>
            <a:endParaRPr lang="en-ID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4A1EFA-693B-44D9-B5ED-823E5A676A45}"/>
              </a:ext>
            </a:extLst>
          </p:cNvPr>
          <p:cNvSpPr txBox="1"/>
          <p:nvPr/>
        </p:nvSpPr>
        <p:spPr>
          <a:xfrm>
            <a:off x="267156" y="3185469"/>
            <a:ext cx="705447" cy="1015663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1</a:t>
            </a:r>
            <a:endParaRPr lang="en-ID" sz="60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C69B5D-29AE-47ED-B530-EE98C5A6944B}"/>
              </a:ext>
            </a:extLst>
          </p:cNvPr>
          <p:cNvCxnSpPr>
            <a:stCxn id="35" idx="3"/>
          </p:cNvCxnSpPr>
          <p:nvPr/>
        </p:nvCxnSpPr>
        <p:spPr>
          <a:xfrm>
            <a:off x="5762369" y="3688030"/>
            <a:ext cx="4170212" cy="1482234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74AB80-AC12-4F92-BF8F-0F02CCA89FF7}"/>
              </a:ext>
            </a:extLst>
          </p:cNvPr>
          <p:cNvSpPr txBox="1"/>
          <p:nvPr/>
        </p:nvSpPr>
        <p:spPr>
          <a:xfrm rot="1106929">
            <a:off x="5822879" y="3590446"/>
            <a:ext cx="1685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PLOT NILAI X</a:t>
            </a:r>
            <a:endParaRPr lang="en-ID" b="1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6D0FBF-7B86-4834-A8AF-0BF578C7943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923421" y="4654266"/>
            <a:ext cx="4789766" cy="1355714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FC5325-9993-440A-A741-B72ADF264821}"/>
              </a:ext>
            </a:extLst>
          </p:cNvPr>
          <p:cNvSpPr/>
          <p:nvPr/>
        </p:nvSpPr>
        <p:spPr>
          <a:xfrm>
            <a:off x="2394139" y="4469600"/>
            <a:ext cx="2529282" cy="369332"/>
          </a:xfrm>
          <a:prstGeom prst="rect">
            <a:avLst/>
          </a:prstGeom>
          <a:ln w="57150">
            <a:solidFill>
              <a:srgbClr val="008000"/>
            </a:solidFill>
          </a:ln>
        </p:spPr>
        <p:txBody>
          <a:bodyPr wrap="non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Faktor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Collapse strength </a:t>
            </a:r>
            <a:endParaRPr lang="en-ID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1F72EF-EAC0-4D42-9F4A-0D9B653A57F3}"/>
              </a:ext>
            </a:extLst>
          </p:cNvPr>
          <p:cNvSpPr txBox="1"/>
          <p:nvPr/>
        </p:nvSpPr>
        <p:spPr>
          <a:xfrm rot="983616">
            <a:off x="5217671" y="459601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MENGHASILKAN</a:t>
            </a:r>
            <a:endParaRPr lang="en-ID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DE9982-8896-450E-B055-8B6635792397}"/>
              </a:ext>
            </a:extLst>
          </p:cNvPr>
          <p:cNvSpPr txBox="1"/>
          <p:nvPr/>
        </p:nvSpPr>
        <p:spPr>
          <a:xfrm>
            <a:off x="281859" y="5348012"/>
            <a:ext cx="705447" cy="1015663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2</a:t>
            </a:r>
            <a:endParaRPr lang="en-ID" sz="60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5BB11E-E9D7-4275-93A6-B033228D5374}"/>
              </a:ext>
            </a:extLst>
          </p:cNvPr>
          <p:cNvSpPr/>
          <p:nvPr/>
        </p:nvSpPr>
        <p:spPr>
          <a:xfrm>
            <a:off x="0" y="0"/>
            <a:ext cx="12192000" cy="6821415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E9FD00-7D6A-4589-82D3-450DA44D1C85}"/>
              </a:ext>
            </a:extLst>
          </p:cNvPr>
          <p:cNvSpPr txBox="1"/>
          <p:nvPr/>
        </p:nvSpPr>
        <p:spPr>
          <a:xfrm>
            <a:off x="1553837" y="190433"/>
            <a:ext cx="9312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Collapse Resistance Correction</a:t>
            </a:r>
            <a:endParaRPr lang="en-US" sz="4000" b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6" name="Right Arrow 1">
            <a:extLst>
              <a:ext uri="{FF2B5EF4-FFF2-40B4-BE49-F238E27FC236}">
                <a16:creationId xmlns:a16="http://schemas.microsoft.com/office/drawing/2014/main" id="{A579AC64-231E-4DD4-B8A1-300185841519}"/>
              </a:ext>
            </a:extLst>
          </p:cNvPr>
          <p:cNvSpPr/>
          <p:nvPr/>
        </p:nvSpPr>
        <p:spPr>
          <a:xfrm rot="5400000">
            <a:off x="5184640" y="2600100"/>
            <a:ext cx="1511199" cy="757848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B24065-4019-492C-9C8E-2DCEBCA27072}"/>
              </a:ext>
            </a:extLst>
          </p:cNvPr>
          <p:cNvSpPr txBox="1"/>
          <p:nvPr/>
        </p:nvSpPr>
        <p:spPr>
          <a:xfrm>
            <a:off x="1" y="3849246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100" dirty="0">
                <a:solidFill>
                  <a:schemeClr val="bg1"/>
                </a:solidFill>
                <a:latin typeface="Roboto Medium" charset="0"/>
                <a:ea typeface="Roboto Black" charset="0"/>
                <a:cs typeface="Roboto Black" charset="0"/>
              </a:rPr>
              <a:t>SEHINGGA GRADE CASING YANG DIPILIH </a:t>
            </a:r>
            <a:r>
              <a:rPr lang="en-US" sz="40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HARUS DIKOREKSI KEMBALI APAKAH DAPAT MENAHAN BESARNYA </a:t>
            </a:r>
            <a:r>
              <a:rPr lang="en-US" sz="4000" b="1" i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COLLAPSE PRESSURE</a:t>
            </a:r>
            <a:endParaRPr lang="en-US" sz="4000" b="1" i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7F7DD6-2BD1-4912-AC39-D04103ACD144}"/>
              </a:ext>
            </a:extLst>
          </p:cNvPr>
          <p:cNvSpPr txBox="1"/>
          <p:nvPr/>
        </p:nvSpPr>
        <p:spPr>
          <a:xfrm>
            <a:off x="-230374" y="819598"/>
            <a:ext cx="12161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Merupakan</a:t>
            </a:r>
            <a:r>
              <a:rPr lang="en-US" sz="40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40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Besarnya</a:t>
            </a:r>
            <a:r>
              <a:rPr lang="en-US" sz="40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 Collapse Resistance pada </a:t>
            </a:r>
            <a:r>
              <a:rPr lang="en-US" sz="40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saat</a:t>
            </a:r>
            <a:r>
              <a:rPr lang="en-US" sz="4000" b="1" spc="100" dirty="0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 casing </a:t>
            </a:r>
            <a:r>
              <a:rPr lang="en-US" sz="4000" b="1" spc="100" dirty="0" err="1">
                <a:solidFill>
                  <a:srgbClr val="FFFF00"/>
                </a:solidFill>
                <a:latin typeface="Roboto Medium" charset="0"/>
                <a:ea typeface="Roboto Black" charset="0"/>
                <a:cs typeface="Roboto Black" charset="0"/>
              </a:rPr>
              <a:t>digantungkan</a:t>
            </a:r>
            <a:endParaRPr lang="en-US" sz="4000" b="1" spc="100" dirty="0">
              <a:solidFill>
                <a:srgbClr val="FFFF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54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17" grpId="0"/>
      <p:bldP spid="21" grpId="0"/>
      <p:bldP spid="24" grpId="0"/>
      <p:bldP spid="30" grpId="0"/>
      <p:bldP spid="35" grpId="0" animBg="1"/>
      <p:bldP spid="36" grpId="0" animBg="1"/>
      <p:bldP spid="42" grpId="0"/>
      <p:bldP spid="44" grpId="0" animBg="1"/>
      <p:bldP spid="2" grpId="0" animBg="1"/>
      <p:bldP spid="28" grpId="0" animBg="1"/>
      <p:bldP spid="8" grpId="0" animBg="1"/>
      <p:bldP spid="14" grpId="0" animBg="1"/>
      <p:bldP spid="41" grpId="0"/>
      <p:bldP spid="43" grpId="0" animBg="1"/>
      <p:bldP spid="33" grpId="0" animBg="1"/>
      <p:bldP spid="45" grpId="0"/>
      <p:bldP spid="46" grpId="0" animBg="1"/>
      <p:bldP spid="47" grpId="0"/>
      <p:bldP spid="4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05473575-430A-4E35-98A6-D1CED05F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59" y="1071746"/>
            <a:ext cx="5787359" cy="553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7D0C86-E0DD-43FB-816F-6D2442D8C1FE}"/>
              </a:ext>
            </a:extLst>
          </p:cNvPr>
          <p:cNvSpPr/>
          <p:nvPr/>
        </p:nvSpPr>
        <p:spPr>
          <a:xfrm rot="20359621">
            <a:off x="3215979" y="2212287"/>
            <a:ext cx="5720068" cy="561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50B8EB3-D0BF-4EEF-88B8-43F24193B9E3}"/>
              </a:ext>
            </a:extLst>
          </p:cNvPr>
          <p:cNvSpPr/>
          <p:nvPr/>
        </p:nvSpPr>
        <p:spPr>
          <a:xfrm>
            <a:off x="10010274" y="6639879"/>
            <a:ext cx="22739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Dokumen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Pertamina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EP, 2018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0F19F5-1160-4EA5-A3A6-79610B13F475}"/>
              </a:ext>
            </a:extLst>
          </p:cNvPr>
          <p:cNvSpPr/>
          <p:nvPr/>
        </p:nvSpPr>
        <p:spPr>
          <a:xfrm>
            <a:off x="222555" y="1047927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Pemilihan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Casing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Berdasarkan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Kondisi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Sumur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67DE1-4317-4050-8C35-9D61F06B20DC}"/>
              </a:ext>
            </a:extLst>
          </p:cNvPr>
          <p:cNvSpPr/>
          <p:nvPr/>
        </p:nvSpPr>
        <p:spPr>
          <a:xfrm>
            <a:off x="170460" y="1403076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Sumur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kondisi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khusus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diantaranya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BFE3D6-9A73-4ECA-B054-3AAB117E445C}"/>
              </a:ext>
            </a:extLst>
          </p:cNvPr>
          <p:cNvSpPr/>
          <p:nvPr/>
        </p:nvSpPr>
        <p:spPr>
          <a:xfrm>
            <a:off x="867056" y="1809953"/>
            <a:ext cx="4985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Sumur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HP/HT (</a:t>
            </a:r>
            <a:r>
              <a:rPr lang="en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High Pressure/High temperature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ID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19644-E3C4-4A0D-91D5-25660ECB7DB6}"/>
              </a:ext>
            </a:extLst>
          </p:cNvPr>
          <p:cNvSpPr/>
          <p:nvPr/>
        </p:nvSpPr>
        <p:spPr>
          <a:xfrm>
            <a:off x="884846" y="2145374"/>
            <a:ext cx="4707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Sumur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memiliki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kandungan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CO</a:t>
            </a:r>
            <a:r>
              <a:rPr lang="en-ID" sz="105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&amp; H</a:t>
            </a:r>
            <a:r>
              <a:rPr lang="en-ID" sz="105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endParaRPr lang="en-ID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58EA68-EC13-4765-836A-ED67E9A01065}"/>
              </a:ext>
            </a:extLst>
          </p:cNvPr>
          <p:cNvGrpSpPr/>
          <p:nvPr/>
        </p:nvGrpSpPr>
        <p:grpSpPr>
          <a:xfrm>
            <a:off x="789009" y="3104322"/>
            <a:ext cx="2591937" cy="2599308"/>
            <a:chOff x="1131167" y="2968847"/>
            <a:chExt cx="2591937" cy="2599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9DF2E20-F4D9-4857-A6E3-4FAFFE6AE540}"/>
                    </a:ext>
                  </a:extLst>
                </p:cNvPr>
                <p:cNvSpPr txBox="1"/>
                <p:nvPr/>
              </p:nvSpPr>
              <p:spPr>
                <a:xfrm>
                  <a:off x="1348873" y="3466716"/>
                  <a:ext cx="2374231" cy="4521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ID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PCO</a:t>
                  </a:r>
                  <a:r>
                    <a:rPr lang="en-ID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ID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Pfx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(%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CO</m:t>
                          </m:r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100</m:t>
                          </m:r>
                        </m:den>
                      </m:f>
                    </m:oMath>
                  </a14:m>
                  <a:endParaRPr lang="en-ID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9DF2E20-F4D9-4857-A6E3-4FAFFE6AE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873" y="3466716"/>
                  <a:ext cx="2374231" cy="452175"/>
                </a:xfrm>
                <a:prstGeom prst="rect">
                  <a:avLst/>
                </a:prstGeom>
                <a:blipFill>
                  <a:blip r:embed="rId6"/>
                  <a:stretch>
                    <a:fillRect l="-5897" b="-16216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32ED3F-D1D9-46BD-B88A-6A36803F2EC2}"/>
                    </a:ext>
                  </a:extLst>
                </p:cNvPr>
                <p:cNvSpPr txBox="1"/>
                <p:nvPr/>
              </p:nvSpPr>
              <p:spPr>
                <a:xfrm>
                  <a:off x="1348873" y="4875939"/>
                  <a:ext cx="2374231" cy="4521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ID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</a:t>
                  </a:r>
                  <a:r>
                    <a:rPr lang="en-ID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ID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Pfx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ppm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1000000</m:t>
                          </m:r>
                        </m:den>
                      </m:f>
                    </m:oMath>
                  </a14:m>
                  <a:endParaRPr lang="en-ID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32ED3F-D1D9-46BD-B88A-6A36803F2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873" y="4875939"/>
                  <a:ext cx="2374231" cy="452175"/>
                </a:xfrm>
                <a:prstGeom prst="rect">
                  <a:avLst/>
                </a:prstGeom>
                <a:blipFill>
                  <a:blip r:embed="rId7"/>
                  <a:stretch>
                    <a:fillRect l="-5897" b="-1756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62F9B9-6BDB-4441-9498-EB51DFE1D287}"/>
                </a:ext>
              </a:extLst>
            </p:cNvPr>
            <p:cNvSpPr/>
            <p:nvPr/>
          </p:nvSpPr>
          <p:spPr>
            <a:xfrm>
              <a:off x="1439677" y="2978850"/>
              <a:ext cx="21402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Tekanan</a:t>
              </a:r>
              <a:r>
                <a:rPr lang="en-ID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ID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parsial</a:t>
              </a:r>
              <a:r>
                <a:rPr lang="en-ID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 CO</a:t>
              </a:r>
              <a:r>
                <a:rPr lang="en-ID" sz="105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2</a:t>
              </a:r>
              <a:r>
                <a:rPr lang="en-ID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endParaRPr lang="en-ID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3E269A-5969-4AC8-BB05-E158EED1AFB5}"/>
                </a:ext>
              </a:extLst>
            </p:cNvPr>
            <p:cNvSpPr/>
            <p:nvPr/>
          </p:nvSpPr>
          <p:spPr>
            <a:xfrm>
              <a:off x="1511781" y="4332901"/>
              <a:ext cx="2056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D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Tekanan</a:t>
              </a:r>
              <a:r>
                <a:rPr lang="en-ID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ID" dirty="0" err="1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parsial</a:t>
              </a:r>
              <a:r>
                <a:rPr lang="en-ID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 H</a:t>
              </a:r>
              <a:r>
                <a:rPr lang="en-ID" sz="105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2</a:t>
              </a:r>
              <a:r>
                <a:rPr lang="en-ID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S</a:t>
              </a:r>
              <a:endParaRPr lang="en-ID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CBFE49-953C-45C8-AE62-A22EB224232C}"/>
                </a:ext>
              </a:extLst>
            </p:cNvPr>
            <p:cNvSpPr/>
            <p:nvPr/>
          </p:nvSpPr>
          <p:spPr>
            <a:xfrm>
              <a:off x="1131167" y="2968847"/>
              <a:ext cx="2591937" cy="2599308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5D34F52-EB9A-45E7-B4D3-7BA73E073AD2}"/>
              </a:ext>
            </a:extLst>
          </p:cNvPr>
          <p:cNvSpPr/>
          <p:nvPr/>
        </p:nvSpPr>
        <p:spPr>
          <a:xfrm>
            <a:off x="134910" y="96607"/>
            <a:ext cx="9803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Casing Design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9B829-920A-4AEE-8C8F-E6372EC3264C}"/>
              </a:ext>
            </a:extLst>
          </p:cNvPr>
          <p:cNvSpPr txBox="1"/>
          <p:nvPr/>
        </p:nvSpPr>
        <p:spPr>
          <a:xfrm>
            <a:off x="174304" y="477410"/>
            <a:ext cx="1068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0" dirty="0">
                <a:solidFill>
                  <a:srgbClr val="008000"/>
                </a:solidFill>
                <a:latin typeface="Roboto Medium" charset="0"/>
                <a:ea typeface="Roboto Black" charset="0"/>
                <a:cs typeface="Roboto Black" charset="0"/>
              </a:rPr>
              <a:t>PEMILIHAN GRADE CASING</a:t>
            </a:r>
            <a:r>
              <a:rPr lang="en-US" sz="2400" b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sz="2400" b="1" spc="100" dirty="0">
                <a:solidFill>
                  <a:srgbClr val="FFC000"/>
                </a:solidFill>
                <a:latin typeface="Roboto Medium" charset="0"/>
                <a:ea typeface="Roboto Black" charset="0"/>
                <a:cs typeface="Roboto Black" charset="0"/>
              </a:rPr>
              <a:t>BERDASARKAN KONDISI SUMUR</a:t>
            </a:r>
            <a:endParaRPr lang="en-US" sz="2400" b="1" spc="100" dirty="0">
              <a:solidFill>
                <a:srgbClr val="FFC000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2A4595-44D4-4F66-90B5-E85441128498}"/>
              </a:ext>
            </a:extLst>
          </p:cNvPr>
          <p:cNvSpPr/>
          <p:nvPr/>
        </p:nvSpPr>
        <p:spPr>
          <a:xfrm>
            <a:off x="28103" y="2581501"/>
            <a:ext cx="4426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pemilihan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perlu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menghitung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besarnya</a:t>
            </a: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5B6C65-3C1C-48B6-A11F-C37C32784207}"/>
              </a:ext>
            </a:extLst>
          </p:cNvPr>
          <p:cNvSpPr/>
          <p:nvPr/>
        </p:nvSpPr>
        <p:spPr>
          <a:xfrm>
            <a:off x="8823703" y="1094184"/>
            <a:ext cx="1607451" cy="9946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C8F0CC8E-6654-4EBA-B548-ACFFCE3310ED}"/>
              </a:ext>
            </a:extLst>
          </p:cNvPr>
          <p:cNvSpPr/>
          <p:nvPr/>
        </p:nvSpPr>
        <p:spPr>
          <a:xfrm>
            <a:off x="8850998" y="2263705"/>
            <a:ext cx="1607451" cy="718172"/>
          </a:xfrm>
          <a:prstGeom prst="diamon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82664310-9C3B-4924-9D1D-AD1425D35FCC}"/>
              </a:ext>
            </a:extLst>
          </p:cNvPr>
          <p:cNvSpPr/>
          <p:nvPr/>
        </p:nvSpPr>
        <p:spPr>
          <a:xfrm>
            <a:off x="8845586" y="3163329"/>
            <a:ext cx="1607451" cy="718172"/>
          </a:xfrm>
          <a:prstGeom prst="diamon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EA17A08F-F8FB-4768-B8EA-56FB2214D4BF}"/>
              </a:ext>
            </a:extLst>
          </p:cNvPr>
          <p:cNvSpPr/>
          <p:nvPr/>
        </p:nvSpPr>
        <p:spPr>
          <a:xfrm>
            <a:off x="8850998" y="4063068"/>
            <a:ext cx="1607451" cy="718172"/>
          </a:xfrm>
          <a:prstGeom prst="diamon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B11475B-B1C6-4785-91FD-94C497C22B32}"/>
              </a:ext>
            </a:extLst>
          </p:cNvPr>
          <p:cNvSpPr/>
          <p:nvPr/>
        </p:nvSpPr>
        <p:spPr>
          <a:xfrm>
            <a:off x="8841473" y="4955974"/>
            <a:ext cx="1607451" cy="718172"/>
          </a:xfrm>
          <a:prstGeom prst="diamon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54793CAF-1EE7-40F2-9030-2B37A58D8167}"/>
              </a:ext>
            </a:extLst>
          </p:cNvPr>
          <p:cNvSpPr/>
          <p:nvPr/>
        </p:nvSpPr>
        <p:spPr>
          <a:xfrm>
            <a:off x="8841473" y="5840634"/>
            <a:ext cx="1607451" cy="718172"/>
          </a:xfrm>
          <a:prstGeom prst="diamon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36B99A-1C6E-4659-B539-132C4E99B37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557146" y="2622791"/>
            <a:ext cx="2938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85D4261-FC67-4853-B18F-BD6200360EF1}"/>
              </a:ext>
            </a:extLst>
          </p:cNvPr>
          <p:cNvSpPr/>
          <p:nvPr/>
        </p:nvSpPr>
        <p:spPr>
          <a:xfrm>
            <a:off x="6159724" y="2407609"/>
            <a:ext cx="1539408" cy="3135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9C7312-DBDD-4320-B3CD-DA06D85A95BA}"/>
              </a:ext>
            </a:extLst>
          </p:cNvPr>
          <p:cNvCxnSpPr>
            <a:cxnSpLocks/>
          </p:cNvCxnSpPr>
          <p:nvPr/>
        </p:nvCxnSpPr>
        <p:spPr>
          <a:xfrm>
            <a:off x="10458449" y="3512355"/>
            <a:ext cx="4008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CF7F1A-FFF2-42DA-B780-E6DAC9C8E48E}"/>
              </a:ext>
            </a:extLst>
          </p:cNvPr>
          <p:cNvCxnSpPr>
            <a:cxnSpLocks/>
          </p:cNvCxnSpPr>
          <p:nvPr/>
        </p:nvCxnSpPr>
        <p:spPr>
          <a:xfrm>
            <a:off x="9626504" y="2961865"/>
            <a:ext cx="0" cy="191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75AD86-3A67-41FE-BCE5-5679D6AE071C}"/>
              </a:ext>
            </a:extLst>
          </p:cNvPr>
          <p:cNvCxnSpPr>
            <a:cxnSpLocks/>
          </p:cNvCxnSpPr>
          <p:nvPr/>
        </p:nvCxnSpPr>
        <p:spPr>
          <a:xfrm>
            <a:off x="9650662" y="3851088"/>
            <a:ext cx="0" cy="191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729BA5B-39F5-4454-9D4B-B0390E5B8689}"/>
              </a:ext>
            </a:extLst>
          </p:cNvPr>
          <p:cNvCxnSpPr>
            <a:cxnSpLocks/>
          </p:cNvCxnSpPr>
          <p:nvPr/>
        </p:nvCxnSpPr>
        <p:spPr>
          <a:xfrm>
            <a:off x="10460678" y="4408506"/>
            <a:ext cx="4008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FBE346-FC12-4933-9807-87316432B25B}"/>
              </a:ext>
            </a:extLst>
          </p:cNvPr>
          <p:cNvCxnSpPr>
            <a:cxnSpLocks/>
          </p:cNvCxnSpPr>
          <p:nvPr/>
        </p:nvCxnSpPr>
        <p:spPr>
          <a:xfrm>
            <a:off x="9666584" y="4767764"/>
            <a:ext cx="0" cy="191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6FA03F-D9CE-4B95-8687-581FEE4C816A}"/>
              </a:ext>
            </a:extLst>
          </p:cNvPr>
          <p:cNvCxnSpPr>
            <a:cxnSpLocks/>
          </p:cNvCxnSpPr>
          <p:nvPr/>
        </p:nvCxnSpPr>
        <p:spPr>
          <a:xfrm>
            <a:off x="9655208" y="5643498"/>
            <a:ext cx="0" cy="191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A39CB7-8978-4676-A93A-9F961A1E15A5}"/>
              </a:ext>
            </a:extLst>
          </p:cNvPr>
          <p:cNvCxnSpPr>
            <a:cxnSpLocks/>
          </p:cNvCxnSpPr>
          <p:nvPr/>
        </p:nvCxnSpPr>
        <p:spPr>
          <a:xfrm>
            <a:off x="10462907" y="6228491"/>
            <a:ext cx="4008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5FEEC9E-DE5D-4C21-A591-243859969611}"/>
              </a:ext>
            </a:extLst>
          </p:cNvPr>
          <p:cNvCxnSpPr>
            <a:cxnSpLocks/>
          </p:cNvCxnSpPr>
          <p:nvPr/>
        </p:nvCxnSpPr>
        <p:spPr>
          <a:xfrm>
            <a:off x="10448924" y="5319300"/>
            <a:ext cx="4008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AF344A-65C0-4505-B40C-AD574B6C8E29}"/>
              </a:ext>
            </a:extLst>
          </p:cNvPr>
          <p:cNvCxnSpPr>
            <a:cxnSpLocks/>
          </p:cNvCxnSpPr>
          <p:nvPr/>
        </p:nvCxnSpPr>
        <p:spPr>
          <a:xfrm flipH="1">
            <a:off x="8516202" y="6198640"/>
            <a:ext cx="4008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AB5C634-F9DF-494E-B223-23AC031F2E40}"/>
              </a:ext>
            </a:extLst>
          </p:cNvPr>
          <p:cNvCxnSpPr>
            <a:cxnSpLocks/>
          </p:cNvCxnSpPr>
          <p:nvPr/>
        </p:nvCxnSpPr>
        <p:spPr>
          <a:xfrm>
            <a:off x="9642426" y="2063389"/>
            <a:ext cx="0" cy="191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A3FF8D-3B2D-461E-AA77-0208BE065186}"/>
              </a:ext>
            </a:extLst>
          </p:cNvPr>
          <p:cNvCxnSpPr>
            <a:cxnSpLocks/>
          </p:cNvCxnSpPr>
          <p:nvPr/>
        </p:nvCxnSpPr>
        <p:spPr>
          <a:xfrm flipH="1">
            <a:off x="5852207" y="3468082"/>
            <a:ext cx="2938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191322-373A-4FD5-B0A1-247347A8CD13}"/>
              </a:ext>
            </a:extLst>
          </p:cNvPr>
          <p:cNvGrpSpPr/>
          <p:nvPr/>
        </p:nvGrpSpPr>
        <p:grpSpPr>
          <a:xfrm>
            <a:off x="8061" y="2860610"/>
            <a:ext cx="5861146" cy="3040598"/>
            <a:chOff x="-6048608" y="708242"/>
            <a:chExt cx="5861146" cy="30405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64781BE-F450-429A-96DA-EF66223B394A}"/>
                </a:ext>
              </a:extLst>
            </p:cNvPr>
            <p:cNvGrpSpPr/>
            <p:nvPr/>
          </p:nvGrpSpPr>
          <p:grpSpPr>
            <a:xfrm>
              <a:off x="-6048608" y="708242"/>
              <a:ext cx="5861146" cy="3040598"/>
              <a:chOff x="-1993296" y="5741756"/>
              <a:chExt cx="5861146" cy="3040598"/>
            </a:xfrm>
          </p:grpSpPr>
          <p:pic>
            <p:nvPicPr>
              <p:cNvPr id="51" name="Picture 1">
                <a:extLst>
                  <a:ext uri="{FF2B5EF4-FFF2-40B4-BE49-F238E27FC236}">
                    <a16:creationId xmlns:a16="http://schemas.microsoft.com/office/drawing/2014/main" id="{3CA457DB-A98A-4A29-8F2F-AD88971B15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72" r="75316" b="45322"/>
              <a:stretch/>
            </p:blipFill>
            <p:spPr bwMode="auto">
              <a:xfrm>
                <a:off x="-1972493" y="5771027"/>
                <a:ext cx="2491237" cy="2990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1">
                <a:extLst>
                  <a:ext uri="{FF2B5EF4-FFF2-40B4-BE49-F238E27FC236}">
                    <a16:creationId xmlns:a16="http://schemas.microsoft.com/office/drawing/2014/main" id="{A343A330-481C-4DD2-9F1D-095488AF09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757" r="73400" b="18960"/>
              <a:stretch/>
            </p:blipFill>
            <p:spPr bwMode="auto">
              <a:xfrm>
                <a:off x="504484" y="5741756"/>
                <a:ext cx="3335068" cy="3040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733A3F-3D71-4CF1-B7C2-0A0ED84CB8E5}"/>
                  </a:ext>
                </a:extLst>
              </p:cNvPr>
              <p:cNvSpPr/>
              <p:nvPr/>
            </p:nvSpPr>
            <p:spPr>
              <a:xfrm>
                <a:off x="-1993296" y="5771291"/>
                <a:ext cx="5861146" cy="299055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7E36EF-14EF-45EB-ACE3-03967B6291AB}"/>
                </a:ext>
              </a:extLst>
            </p:cNvPr>
            <p:cNvSpPr txBox="1"/>
            <p:nvPr/>
          </p:nvSpPr>
          <p:spPr>
            <a:xfrm>
              <a:off x="-5216737" y="220026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13Cr</a:t>
              </a:r>
              <a:endParaRPr lang="en-ID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7475B9-D22C-4A5D-B858-CCEF9D2922E8}"/>
                </a:ext>
              </a:extLst>
            </p:cNvPr>
            <p:cNvSpPr txBox="1"/>
            <p:nvPr/>
          </p:nvSpPr>
          <p:spPr>
            <a:xfrm>
              <a:off x="-4664251" y="1694537"/>
              <a:ext cx="9541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13Cr+4N+1Mo</a:t>
              </a:r>
              <a:endParaRPr lang="en-ID" sz="9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31EFC0-94D0-452A-A411-BBBA0CC94A76}"/>
                </a:ext>
              </a:extLst>
            </p:cNvPr>
            <p:cNvSpPr txBox="1"/>
            <p:nvPr/>
          </p:nvSpPr>
          <p:spPr>
            <a:xfrm>
              <a:off x="-4847870" y="1105259"/>
              <a:ext cx="11144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Duplex or Higher</a:t>
              </a:r>
              <a:endParaRPr lang="en-ID" sz="9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46D90B-1B40-4E9E-A786-B51636E693B1}"/>
                </a:ext>
              </a:extLst>
            </p:cNvPr>
            <p:cNvSpPr txBox="1"/>
            <p:nvPr/>
          </p:nvSpPr>
          <p:spPr>
            <a:xfrm>
              <a:off x="-2170836" y="1131752"/>
              <a:ext cx="11144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Duplex or Higher</a:t>
              </a:r>
              <a:endParaRPr lang="en-ID" sz="9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FF12B7-C354-4018-BF69-08735D916C05}"/>
                </a:ext>
              </a:extLst>
            </p:cNvPr>
            <p:cNvSpPr txBox="1"/>
            <p:nvPr/>
          </p:nvSpPr>
          <p:spPr>
            <a:xfrm>
              <a:off x="-2640983" y="1685439"/>
              <a:ext cx="9541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13Cr+4N+1Mo</a:t>
              </a:r>
              <a:endParaRPr lang="en-ID" sz="9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E30772-F711-4854-A29E-D90E177378B0}"/>
                </a:ext>
              </a:extLst>
            </p:cNvPr>
            <p:cNvSpPr txBox="1"/>
            <p:nvPr/>
          </p:nvSpPr>
          <p:spPr>
            <a:xfrm>
              <a:off x="-1196700" y="2088819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13Cr</a:t>
              </a:r>
              <a:endParaRPr lang="en-ID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F9B8BFE-5AC2-4314-9F83-CC23A253834C}"/>
                </a:ext>
              </a:extLst>
            </p:cNvPr>
            <p:cNvSpPr txBox="1"/>
            <p:nvPr/>
          </p:nvSpPr>
          <p:spPr>
            <a:xfrm>
              <a:off x="-2930876" y="2395597"/>
              <a:ext cx="9541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13Cr+5N+2Mo</a:t>
              </a:r>
              <a:endParaRPr lang="en-ID" sz="900" b="1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34514E3-D842-4C30-B439-A8F5F741B5DB}"/>
                </a:ext>
              </a:extLst>
            </p:cNvPr>
            <p:cNvCxnSpPr/>
            <p:nvPr/>
          </p:nvCxnSpPr>
          <p:spPr>
            <a:xfrm>
              <a:off x="-2197573" y="2622791"/>
              <a:ext cx="301094" cy="3560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BDC8479-B737-4A03-B62D-E61FDD02E1BF}"/>
                </a:ext>
              </a:extLst>
            </p:cNvPr>
            <p:cNvCxnSpPr>
              <a:cxnSpLocks/>
            </p:cNvCxnSpPr>
            <p:nvPr/>
          </p:nvCxnSpPr>
          <p:spPr>
            <a:xfrm>
              <a:off x="-1873946" y="1930220"/>
              <a:ext cx="467328" cy="43720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D6B633D-5E89-45E0-A77C-89C79E6BBE64}"/>
              </a:ext>
            </a:extLst>
          </p:cNvPr>
          <p:cNvSpPr txBox="1"/>
          <p:nvPr/>
        </p:nvSpPr>
        <p:spPr>
          <a:xfrm>
            <a:off x="118673" y="5971211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Duplex </a:t>
            </a:r>
            <a:r>
              <a:rPr lang="en-US" dirty="0" err="1"/>
              <a:t>adalah</a:t>
            </a:r>
            <a:r>
              <a:rPr lang="en-US" dirty="0"/>
              <a:t> material </a:t>
            </a:r>
            <a:r>
              <a:rPr lang="en-US" dirty="0" err="1"/>
              <a:t>campuran</a:t>
            </a:r>
            <a:r>
              <a:rPr lang="en-US" dirty="0"/>
              <a:t> austenite dan </a:t>
            </a:r>
            <a:r>
              <a:rPr lang="en-US" dirty="0" err="1"/>
              <a:t>ferit</a:t>
            </a:r>
            <a:r>
              <a:rPr lang="en-US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412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6" grpId="0"/>
      <p:bldP spid="7" grpId="0"/>
      <p:bldP spid="23" grpId="0"/>
      <p:bldP spid="2" grpId="0" animBg="1"/>
      <p:bldP spid="10" grpId="0" animBg="1"/>
      <p:bldP spid="28" grpId="0" animBg="1"/>
      <p:bldP spid="29" grpId="0" animBg="1"/>
      <p:bldP spid="30" grpId="0" animBg="1"/>
      <p:bldP spid="31" grpId="0" animBg="1"/>
      <p:bldP spid="15" grpId="0" animBg="1"/>
      <p:bldP spid="15" grpId="1" animBg="1"/>
      <p:bldP spid="32" grpId="0"/>
      <p:bldP spid="3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B38940-260A-463C-BBC9-984329B172C1}"/>
                  </a:ext>
                </a:extLst>
              </p:cNvPr>
              <p:cNvSpPr txBox="1"/>
              <p:nvPr/>
            </p:nvSpPr>
            <p:spPr>
              <a:xfrm>
                <a:off x="649744" y="1273996"/>
                <a:ext cx="4199226" cy="52392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571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=−25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+25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+2520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0,42−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2,8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0,5</m:t>
                          </m:r>
                        </m:sup>
                      </m:sSup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B38940-260A-463C-BBC9-984329B17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4" y="1273996"/>
                <a:ext cx="4199226" cy="523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7F6734-ABF4-4A44-B373-5D24B903A479}"/>
              </a:ext>
            </a:extLst>
          </p:cNvPr>
          <p:cNvSpPr/>
          <p:nvPr/>
        </p:nvSpPr>
        <p:spPr>
          <a:xfrm>
            <a:off x="4737101" y="6581001"/>
            <a:ext cx="7979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Jizba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DL. 1991. Mechanical and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Accoustical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 Properties of sandstone &amp;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shale.California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Stanford University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933D6B-7DF2-43B8-AF59-958EB4E285D4}"/>
              </a:ext>
            </a:extLst>
          </p:cNvPr>
          <p:cNvSpPr/>
          <p:nvPr/>
        </p:nvSpPr>
        <p:spPr>
          <a:xfrm>
            <a:off x="-83396" y="409468"/>
            <a:ext cx="11499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8000"/>
                </a:solidFill>
                <a:latin typeface="Roboto"/>
                <a:ea typeface="Times New Roman" panose="02020603050405020304" pitchFamily="18" charset="0"/>
              </a:rPr>
              <a:t>PENENTUAN </a:t>
            </a:r>
            <a:r>
              <a:rPr lang="en-US" sz="2400" b="1" i="1" dirty="0">
                <a:latin typeface="Roboto"/>
                <a:ea typeface="Times New Roman" panose="02020603050405020304" pitchFamily="18" charset="0"/>
              </a:rPr>
              <a:t>BESAR</a:t>
            </a:r>
            <a:r>
              <a:rPr lang="en-US" sz="2400" b="1" i="1" dirty="0">
                <a:solidFill>
                  <a:srgbClr val="FFC000"/>
                </a:solidFill>
                <a:latin typeface="Roboto"/>
                <a:ea typeface="Times New Roman" panose="02020603050405020304" pitchFamily="18" charset="0"/>
              </a:rPr>
              <a:t> COMPRESSIVE STRENGTH</a:t>
            </a:r>
            <a:endParaRPr lang="en-ID" sz="2400" i="1" dirty="0">
              <a:solidFill>
                <a:srgbClr val="FFC000"/>
              </a:solidFill>
              <a:latin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5B3EA3-3648-4AD7-B62E-41934A63B2E3}"/>
              </a:ext>
            </a:extLst>
          </p:cNvPr>
          <p:cNvSpPr txBox="1"/>
          <p:nvPr/>
        </p:nvSpPr>
        <p:spPr>
          <a:xfrm>
            <a:off x="-96843" y="-75215"/>
            <a:ext cx="407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Formation</a:t>
            </a:r>
            <a:r>
              <a:rPr lang="en-US" b="1" spc="100" dirty="0">
                <a:latin typeface="Roboto Medium" charset="0"/>
                <a:ea typeface="Roboto Black" charset="0"/>
                <a:cs typeface="Roboto Black" charset="0"/>
              </a:rPr>
              <a:t> </a:t>
            </a:r>
            <a:r>
              <a:rPr lang="en-US" b="1" i="1" spc="100" dirty="0">
                <a:latin typeface="Roboto Medium" charset="0"/>
                <a:ea typeface="Roboto Black" charset="0"/>
                <a:cs typeface="Roboto Black" charset="0"/>
              </a:rPr>
              <a:t>Completion</a:t>
            </a:r>
            <a:endParaRPr lang="en-US" b="1" i="1" spc="100" dirty="0"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6285AA-911F-49FA-AD25-A6769916CF8B}"/>
              </a:ext>
            </a:extLst>
          </p:cNvPr>
          <p:cNvSpPr/>
          <p:nvPr/>
        </p:nvSpPr>
        <p:spPr>
          <a:xfrm>
            <a:off x="-93025" y="159622"/>
            <a:ext cx="8066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44546A"/>
                </a:solidFill>
                <a:latin typeface="Roboto"/>
              </a:rPr>
              <a:t>CASED HOLE </a:t>
            </a:r>
            <a:r>
              <a:rPr lang="en-US" sz="2000" b="1" i="1" dirty="0">
                <a:solidFill>
                  <a:srgbClr val="8CBABE"/>
                </a:solidFill>
                <a:latin typeface="Roboto"/>
              </a:rPr>
              <a:t>COMPLETION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84D19E-846B-44F3-9A7C-A7AF8151B3BF}"/>
              </a:ext>
            </a:extLst>
          </p:cNvPr>
          <p:cNvSpPr txBox="1"/>
          <p:nvPr/>
        </p:nvSpPr>
        <p:spPr>
          <a:xfrm>
            <a:off x="196330" y="1010939"/>
            <a:ext cx="149271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/>
              <a:t>Jizba</a:t>
            </a:r>
            <a:r>
              <a:rPr lang="en-US" b="1" dirty="0"/>
              <a:t> (1991)</a:t>
            </a:r>
            <a:endParaRPr lang="en-ID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A911C-5676-43A3-9748-13BB466BD9F1}"/>
                  </a:ext>
                </a:extLst>
              </p:cNvPr>
              <p:cNvSpPr txBox="1"/>
              <p:nvPr/>
            </p:nvSpPr>
            <p:spPr>
              <a:xfrm>
                <a:off x="292708" y="2018428"/>
                <a:ext cx="480131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Dimana:</a:t>
                </a:r>
                <a:br>
                  <a:rPr lang="en-US" sz="1600" dirty="0"/>
                </a:br>
                <a:r>
                  <a:rPr lang="en-US" sz="1600" dirty="0"/>
                  <a:t>Co 	= Compressive Strength, </a:t>
                </a:r>
                <a:r>
                  <a:rPr lang="en-US" sz="1600" dirty="0" err="1"/>
                  <a:t>Mpa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ID" sz="1600" dirty="0"/>
                  <a:t>    	= </a:t>
                </a:r>
                <a:r>
                  <a:rPr lang="en-ID" sz="1600" dirty="0" err="1"/>
                  <a:t>Porositas</a:t>
                </a:r>
                <a:r>
                  <a:rPr lang="en-ID" sz="1600" dirty="0"/>
                  <a:t>, </a:t>
                </a:r>
                <a:r>
                  <a:rPr lang="en-ID" sz="1600" dirty="0" err="1"/>
                  <a:t>Fraksi</a:t>
                </a:r>
                <a:endParaRPr lang="en-ID" sz="1600" dirty="0"/>
              </a:p>
              <a:p>
                <a:r>
                  <a:rPr lang="en-ID" sz="1600" dirty="0"/>
                  <a:t>m   	= Hoek Brown Strength Coefficient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A911C-5676-43A3-9748-13BB466BD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8" y="2018428"/>
                <a:ext cx="4801314" cy="1107996"/>
              </a:xfrm>
              <a:prstGeom prst="rect">
                <a:avLst/>
              </a:prstGeom>
              <a:blipFill>
                <a:blip r:embed="rId6"/>
                <a:stretch>
                  <a:fillRect l="-635" t="-1648" b="-329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493D5A-45BB-4882-B1C0-D7C489243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30" y="3246193"/>
            <a:ext cx="6407670" cy="24304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9B584E-5457-4E14-9DA7-0AB53644B34A}"/>
              </a:ext>
            </a:extLst>
          </p:cNvPr>
          <p:cNvSpPr/>
          <p:nvPr/>
        </p:nvSpPr>
        <p:spPr>
          <a:xfrm>
            <a:off x="384680" y="5657957"/>
            <a:ext cx="71821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Hoek, E. and Brown E., T. 1982. Underground Excavations in Rock.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Amstredam</a:t>
            </a:r>
            <a:r>
              <a:rPr lang="en-US" altLang="ko-KR" sz="1200" i="1" dirty="0">
                <a:ea typeface="FZShuTi" pitchFamily="2" charset="-122"/>
                <a:cs typeface="Arial" pitchFamily="34" charset="0"/>
              </a:rPr>
              <a:t>: </a:t>
            </a:r>
            <a:r>
              <a:rPr lang="en-US" altLang="ko-KR" sz="1200" i="1" dirty="0" err="1">
                <a:ea typeface="FZShuTi" pitchFamily="2" charset="-122"/>
                <a:cs typeface="Arial" pitchFamily="34" charset="0"/>
              </a:rPr>
              <a:t>Elesevier</a:t>
            </a:r>
            <a:endParaRPr lang="en-US" altLang="ko-KR" sz="1200" i="1" dirty="0">
              <a:ea typeface="FZShuTi" pitchFamily="2" charset="-122"/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8DDB3C-D754-4FE5-968D-F409137F10F4}"/>
              </a:ext>
            </a:extLst>
          </p:cNvPr>
          <p:cNvCxnSpPr/>
          <p:nvPr/>
        </p:nvCxnSpPr>
        <p:spPr>
          <a:xfrm>
            <a:off x="3940215" y="1797922"/>
            <a:ext cx="0" cy="3449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582F68-FFAB-4E93-8B4A-2D27B366B87A}"/>
              </a:ext>
            </a:extLst>
          </p:cNvPr>
          <p:cNvCxnSpPr/>
          <p:nvPr/>
        </p:nvCxnSpPr>
        <p:spPr>
          <a:xfrm>
            <a:off x="3927515" y="2142879"/>
            <a:ext cx="345118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4156C3-2178-4856-88DD-25541FFBFB0C}"/>
              </a:ext>
            </a:extLst>
          </p:cNvPr>
          <p:cNvSpPr txBox="1"/>
          <p:nvPr/>
        </p:nvSpPr>
        <p:spPr>
          <a:xfrm>
            <a:off x="7424913" y="1869883"/>
            <a:ext cx="4188468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Nilai </a:t>
            </a:r>
            <a:r>
              <a:rPr lang="en-US" dirty="0" err="1"/>
              <a:t>porositas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 err="1"/>
              <a:t>analisa</a:t>
            </a:r>
            <a:r>
              <a:rPr lang="en-US" b="1" dirty="0"/>
              <a:t> logging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b="1" dirty="0" err="1"/>
              <a:t>analisa</a:t>
            </a:r>
            <a:r>
              <a:rPr lang="en-US" b="1" dirty="0"/>
              <a:t> core</a:t>
            </a:r>
            <a:endParaRPr lang="en-ID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51A112-91EB-4841-A990-62B847464F0C}"/>
              </a:ext>
            </a:extLst>
          </p:cNvPr>
          <p:cNvCxnSpPr>
            <a:stCxn id="3" idx="3"/>
          </p:cNvCxnSpPr>
          <p:nvPr/>
        </p:nvCxnSpPr>
        <p:spPr>
          <a:xfrm>
            <a:off x="4848970" y="1535959"/>
            <a:ext cx="204713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626E53-7661-49AC-BD86-571EEAE7CE30}"/>
              </a:ext>
            </a:extLst>
          </p:cNvPr>
          <p:cNvCxnSpPr>
            <a:cxnSpLocks/>
          </p:cNvCxnSpPr>
          <p:nvPr/>
        </p:nvCxnSpPr>
        <p:spPr>
          <a:xfrm rot="16200000">
            <a:off x="5852270" y="2559524"/>
            <a:ext cx="204713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1E8E49-2B3C-43F0-A3DE-D5DCDA2AD6DA}"/>
              </a:ext>
            </a:extLst>
          </p:cNvPr>
          <p:cNvCxnSpPr/>
          <p:nvPr/>
        </p:nvCxnSpPr>
        <p:spPr>
          <a:xfrm>
            <a:off x="6865107" y="3583089"/>
            <a:ext cx="5135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11E6712-6647-4681-8869-FA70AC66C3E0}"/>
              </a:ext>
            </a:extLst>
          </p:cNvPr>
          <p:cNvSpPr txBox="1"/>
          <p:nvPr/>
        </p:nvSpPr>
        <p:spPr>
          <a:xfrm>
            <a:off x="7448134" y="3282897"/>
            <a:ext cx="4188468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/>
              <a:t>Semakin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b="1" dirty="0"/>
              <a:t> </a:t>
            </a:r>
            <a:r>
              <a:rPr lang="en-US" b="1" dirty="0" err="1"/>
              <a:t>nilai</a:t>
            </a:r>
            <a:r>
              <a:rPr lang="en-US" b="1" dirty="0"/>
              <a:t> </a:t>
            </a:r>
            <a:r>
              <a:rPr lang="en-US" b="1" dirty="0" err="1"/>
              <a:t>porositas</a:t>
            </a:r>
            <a:r>
              <a:rPr lang="en-US" b="1" dirty="0"/>
              <a:t> </a:t>
            </a:r>
            <a:r>
              <a:rPr lang="en-US" b="1" dirty="0" err="1"/>
              <a:t>mengakibatkan</a:t>
            </a:r>
            <a:r>
              <a:rPr lang="en-US" b="1" dirty="0"/>
              <a:t> </a:t>
            </a:r>
            <a:r>
              <a:rPr lang="en-US" b="1" dirty="0" err="1"/>
              <a:t>semakin</a:t>
            </a:r>
            <a:r>
              <a:rPr lang="en-US" b="1" dirty="0"/>
              <a:t> </a:t>
            </a:r>
            <a:r>
              <a:rPr lang="en-US" b="1" dirty="0" err="1"/>
              <a:t>kecil</a:t>
            </a:r>
            <a:r>
              <a:rPr lang="en-US" b="1" dirty="0"/>
              <a:t> </a:t>
            </a:r>
            <a:r>
              <a:rPr lang="en-US" b="1" dirty="0" err="1"/>
              <a:t>nilai</a:t>
            </a:r>
            <a:r>
              <a:rPr lang="en-US" b="1" dirty="0"/>
              <a:t> compressive strength </a:t>
            </a:r>
            <a:r>
              <a:rPr lang="en-US" b="1" dirty="0" err="1"/>
              <a:t>batuan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6844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F1D81C-89CC-4A10-8CB3-30CB0B7A61AB}"/>
              </a:ext>
            </a:extLst>
          </p:cNvPr>
          <p:cNvSpPr txBox="1"/>
          <p:nvPr/>
        </p:nvSpPr>
        <p:spPr>
          <a:xfrm>
            <a:off x="62721" y="282602"/>
            <a:ext cx="8970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100" dirty="0">
                <a:solidFill>
                  <a:schemeClr val="tx2"/>
                </a:solidFill>
                <a:latin typeface="Roboto Medium" charset="0"/>
                <a:ea typeface="Roboto Black" charset="0"/>
                <a:cs typeface="Roboto Black" charset="0"/>
              </a:rPr>
              <a:t>WIRELINE </a:t>
            </a:r>
            <a:r>
              <a:rPr lang="en-US" sz="2000" b="1" i="1" spc="100" dirty="0">
                <a:solidFill>
                  <a:schemeClr val="accent2"/>
                </a:solidFill>
                <a:latin typeface="Roboto Medium" charset="0"/>
                <a:ea typeface="Roboto Black" charset="0"/>
                <a:cs typeface="Roboto Black" charset="0"/>
              </a:rPr>
              <a:t>LOGGING</a:t>
            </a:r>
            <a:endParaRPr lang="en-US" sz="2000" b="1" spc="100" dirty="0">
              <a:solidFill>
                <a:schemeClr val="accent2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462E5B-F40B-4B72-BD96-C6F69E51B9D0}"/>
              </a:ext>
            </a:extLst>
          </p:cNvPr>
          <p:cNvSpPr/>
          <p:nvPr/>
        </p:nvSpPr>
        <p:spPr>
          <a:xfrm rot="7710611">
            <a:off x="10767292" y="-1513581"/>
            <a:ext cx="860424" cy="4091840"/>
          </a:xfrm>
          <a:prstGeom prst="rect">
            <a:avLst/>
          </a:prstGeom>
          <a:solidFill>
            <a:srgbClr val="DCBE9A"/>
          </a:solidFill>
          <a:ln>
            <a:solidFill>
              <a:srgbClr val="DCB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0460D-805E-4548-94CF-A40BBBC14E32}"/>
              </a:ext>
            </a:extLst>
          </p:cNvPr>
          <p:cNvSpPr/>
          <p:nvPr/>
        </p:nvSpPr>
        <p:spPr>
          <a:xfrm rot="7710611">
            <a:off x="11088175" y="-1913939"/>
            <a:ext cx="1271587" cy="470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403550-C496-476F-971B-AEB6880F7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352">
            <a:off x="11682941" y="220072"/>
            <a:ext cx="495661" cy="624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C3C26-445D-4764-B784-39572B31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1"/>
          <a:stretch/>
        </p:blipFill>
        <p:spPr>
          <a:xfrm rot="280654">
            <a:off x="10967191" y="163505"/>
            <a:ext cx="594381" cy="5501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B8650C-7B7C-4C5B-AE8A-07CD338A0E0C}"/>
              </a:ext>
            </a:extLst>
          </p:cNvPr>
          <p:cNvSpPr/>
          <p:nvPr/>
        </p:nvSpPr>
        <p:spPr>
          <a:xfrm>
            <a:off x="76124" y="519567"/>
            <a:ext cx="11458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8000"/>
                </a:solidFill>
                <a:latin typeface="Roboto Medium"/>
                <a:ea typeface="FZShuTi" pitchFamily="2" charset="-122"/>
                <a:cs typeface="Arial" pitchFamily="34" charset="0"/>
              </a:rPr>
              <a:t>PENENTUAN ZONA PRODUKTIF DENGAN </a:t>
            </a:r>
            <a:r>
              <a:rPr lang="en-US" altLang="ko-KR" sz="2400" b="1" dirty="0">
                <a:solidFill>
                  <a:srgbClr val="FFC000"/>
                </a:solidFill>
                <a:latin typeface="Roboto Medium"/>
                <a:ea typeface="FZShuTi" pitchFamily="2" charset="-122"/>
                <a:cs typeface="Arial" pitchFamily="34" charset="0"/>
              </a:rPr>
              <a:t>KOMBINASI </a:t>
            </a:r>
            <a:r>
              <a:rPr lang="en-US" altLang="ko-KR" sz="2400" b="1" i="1" dirty="0">
                <a:solidFill>
                  <a:srgbClr val="FFC000"/>
                </a:solidFill>
                <a:latin typeface="Roboto Medium"/>
                <a:ea typeface="FZShuTi" pitchFamily="2" charset="-122"/>
                <a:cs typeface="Arial" pitchFamily="34" charset="0"/>
              </a:rPr>
              <a:t>LOG</a:t>
            </a:r>
            <a:r>
              <a:rPr lang="en-US" altLang="ko-KR" sz="2400" b="1" dirty="0">
                <a:solidFill>
                  <a:srgbClr val="FFC000"/>
                </a:solidFill>
                <a:latin typeface="Roboto Medium"/>
                <a:ea typeface="FZShuTi" pitchFamily="2" charset="-122"/>
                <a:cs typeface="Arial" pitchFamily="34" charset="0"/>
              </a:rPr>
              <a:t> SECARA KUALITATIF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506343-51A1-441E-BC17-60604F6AF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44" y="1317834"/>
            <a:ext cx="4356307" cy="52671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188446-F24F-4713-ABE1-2C4F01205AF1}"/>
              </a:ext>
            </a:extLst>
          </p:cNvPr>
          <p:cNvSpPr/>
          <p:nvPr/>
        </p:nvSpPr>
        <p:spPr>
          <a:xfrm>
            <a:off x="5370186" y="6525301"/>
            <a:ext cx="6755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i="1" dirty="0" err="1">
                <a:ea typeface="FZShuTi" pitchFamily="2" charset="-122"/>
                <a:cs typeface="Arial" pitchFamily="34" charset="0"/>
              </a:rPr>
              <a:t>Hilchie</a:t>
            </a:r>
            <a:r>
              <a:rPr lang="en-US" altLang="ko-KR" sz="1400" i="1" dirty="0">
                <a:ea typeface="FZShuTi" pitchFamily="2" charset="-122"/>
                <a:cs typeface="Arial" pitchFamily="34" charset="0"/>
              </a:rPr>
              <a:t>, D., W. 1978. Density-neutron log illustrating type I gas effect. Amerika: SPE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67303C-7A8F-4953-AFFD-02C0F20D0D35}"/>
              </a:ext>
            </a:extLst>
          </p:cNvPr>
          <p:cNvCxnSpPr>
            <a:cxnSpLocks/>
          </p:cNvCxnSpPr>
          <p:nvPr/>
        </p:nvCxnSpPr>
        <p:spPr>
          <a:xfrm flipV="1">
            <a:off x="2700049" y="2926634"/>
            <a:ext cx="2623948" cy="13853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5CA371-2A4B-4C32-BF9D-67FF9A7ACA55}"/>
              </a:ext>
            </a:extLst>
          </p:cNvPr>
          <p:cNvCxnSpPr>
            <a:cxnSpLocks/>
          </p:cNvCxnSpPr>
          <p:nvPr/>
        </p:nvCxnSpPr>
        <p:spPr>
          <a:xfrm flipV="1">
            <a:off x="4217092" y="4149032"/>
            <a:ext cx="1106905" cy="3050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459477A-9451-4AB8-B3F5-E2844DF2B812}"/>
              </a:ext>
            </a:extLst>
          </p:cNvPr>
          <p:cNvSpPr/>
          <p:nvPr/>
        </p:nvSpPr>
        <p:spPr>
          <a:xfrm>
            <a:off x="5436292" y="2643120"/>
            <a:ext cx="1347537" cy="4491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600" dirty="0"/>
              <a:t>Density log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50DB4E-DD1C-4C45-8EC5-49C854B71AEB}"/>
              </a:ext>
            </a:extLst>
          </p:cNvPr>
          <p:cNvSpPr/>
          <p:nvPr/>
        </p:nvSpPr>
        <p:spPr>
          <a:xfrm>
            <a:off x="5323997" y="3828281"/>
            <a:ext cx="1347537" cy="4491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600" dirty="0"/>
              <a:t>Neutron log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508B8F9-BDB6-4E4E-8DA8-F927E71CB478}"/>
              </a:ext>
            </a:extLst>
          </p:cNvPr>
          <p:cNvSpPr/>
          <p:nvPr/>
        </p:nvSpPr>
        <p:spPr>
          <a:xfrm>
            <a:off x="6910543" y="2513680"/>
            <a:ext cx="3530930" cy="19190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quicklook</a:t>
            </a:r>
            <a:r>
              <a:rPr lang="en-ID" b="1" dirty="0"/>
              <a:t>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terlihat</a:t>
            </a:r>
            <a:r>
              <a:rPr lang="en-ID" b="1" dirty="0"/>
              <a:t>  </a:t>
            </a:r>
            <a:r>
              <a:rPr lang="en-ID" b="1" dirty="0" err="1"/>
              <a:t>adanya</a:t>
            </a:r>
            <a:r>
              <a:rPr lang="en-ID" b="1" dirty="0"/>
              <a:t> crossover </a:t>
            </a:r>
            <a:r>
              <a:rPr lang="en-ID" b="1" dirty="0" err="1"/>
              <a:t>antara</a:t>
            </a:r>
            <a:r>
              <a:rPr lang="en-ID" b="1" dirty="0"/>
              <a:t> density </a:t>
            </a:r>
            <a:r>
              <a:rPr lang="en-ID" b="1" dirty="0" err="1"/>
              <a:t>dan</a:t>
            </a:r>
            <a:r>
              <a:rPr lang="en-ID" b="1" dirty="0"/>
              <a:t> neutron log </a:t>
            </a:r>
            <a:r>
              <a:rPr lang="en-ID" b="1" dirty="0" err="1"/>
              <a:t>dengan</a:t>
            </a:r>
            <a:r>
              <a:rPr lang="en-ID" b="1" dirty="0"/>
              <a:t> gap yang </a:t>
            </a:r>
            <a:r>
              <a:rPr lang="en-ID" b="1" dirty="0" err="1"/>
              <a:t>besar</a:t>
            </a:r>
            <a:r>
              <a:rPr lang="en-ID" b="1" dirty="0"/>
              <a:t> </a:t>
            </a:r>
            <a:r>
              <a:rPr lang="en-ID" b="1" dirty="0" err="1"/>
              <a:t>mengindikasikan</a:t>
            </a:r>
            <a:r>
              <a:rPr lang="en-ID" b="1" dirty="0"/>
              <a:t> </a:t>
            </a:r>
            <a:r>
              <a:rPr lang="en-ID" b="1" dirty="0" err="1"/>
              <a:t>pada</a:t>
            </a:r>
            <a:r>
              <a:rPr lang="en-ID" b="1" dirty="0"/>
              <a:t> </a:t>
            </a:r>
            <a:r>
              <a:rPr lang="en-ID" b="1" dirty="0" err="1"/>
              <a:t>kedalaman</a:t>
            </a:r>
            <a:r>
              <a:rPr lang="en-ID" b="1" dirty="0"/>
              <a:t> </a:t>
            </a:r>
            <a:r>
              <a:rPr lang="en-ID" b="1" dirty="0" err="1"/>
              <a:t>tersebut</a:t>
            </a:r>
            <a:r>
              <a:rPr lang="en-ID" b="1" dirty="0"/>
              <a:t> </a:t>
            </a:r>
            <a:r>
              <a:rPr lang="en-ID" b="1" dirty="0" err="1"/>
              <a:t>merupakan</a:t>
            </a:r>
            <a:r>
              <a:rPr lang="en-ID" b="1" dirty="0"/>
              <a:t> zona gas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A999C54-6E74-4F06-9DC3-4EC0CFD842D5}"/>
              </a:ext>
            </a:extLst>
          </p:cNvPr>
          <p:cNvSpPr/>
          <p:nvPr/>
        </p:nvSpPr>
        <p:spPr>
          <a:xfrm>
            <a:off x="2376057" y="4114087"/>
            <a:ext cx="1936750" cy="654050"/>
          </a:xfrm>
          <a:custGeom>
            <a:avLst/>
            <a:gdLst>
              <a:gd name="connsiteX0" fmla="*/ 0 w 1936750"/>
              <a:gd name="connsiteY0" fmla="*/ 514350 h 654050"/>
              <a:gd name="connsiteX1" fmla="*/ 196850 w 1936750"/>
              <a:gd name="connsiteY1" fmla="*/ 393700 h 654050"/>
              <a:gd name="connsiteX2" fmla="*/ 57150 w 1936750"/>
              <a:gd name="connsiteY2" fmla="*/ 279400 h 654050"/>
              <a:gd name="connsiteX3" fmla="*/ 1225550 w 1936750"/>
              <a:gd name="connsiteY3" fmla="*/ 215900 h 654050"/>
              <a:gd name="connsiteX4" fmla="*/ 831850 w 1936750"/>
              <a:gd name="connsiteY4" fmla="*/ 171450 h 654050"/>
              <a:gd name="connsiteX5" fmla="*/ 965200 w 1936750"/>
              <a:gd name="connsiteY5" fmla="*/ 76200 h 654050"/>
              <a:gd name="connsiteX6" fmla="*/ 990600 w 1936750"/>
              <a:gd name="connsiteY6" fmla="*/ 6350 h 654050"/>
              <a:gd name="connsiteX7" fmla="*/ 1517650 w 1936750"/>
              <a:gd name="connsiteY7" fmla="*/ 0 h 654050"/>
              <a:gd name="connsiteX8" fmla="*/ 1562100 w 1936750"/>
              <a:gd name="connsiteY8" fmla="*/ 107950 h 654050"/>
              <a:gd name="connsiteX9" fmla="*/ 1403350 w 1936750"/>
              <a:gd name="connsiteY9" fmla="*/ 171450 h 654050"/>
              <a:gd name="connsiteX10" fmla="*/ 1936750 w 1936750"/>
              <a:gd name="connsiteY10" fmla="*/ 247650 h 654050"/>
              <a:gd name="connsiteX11" fmla="*/ 1727200 w 1936750"/>
              <a:gd name="connsiteY11" fmla="*/ 482600 h 654050"/>
              <a:gd name="connsiteX12" fmla="*/ 1060450 w 1936750"/>
              <a:gd name="connsiteY12" fmla="*/ 577850 h 654050"/>
              <a:gd name="connsiteX13" fmla="*/ 996950 w 1936750"/>
              <a:gd name="connsiteY13" fmla="*/ 654050 h 654050"/>
              <a:gd name="connsiteX14" fmla="*/ 666750 w 1936750"/>
              <a:gd name="connsiteY14" fmla="*/ 584200 h 654050"/>
              <a:gd name="connsiteX15" fmla="*/ 0 w 1936750"/>
              <a:gd name="connsiteY15" fmla="*/ 51435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36750" h="654050">
                <a:moveTo>
                  <a:pt x="0" y="514350"/>
                </a:moveTo>
                <a:lnTo>
                  <a:pt x="196850" y="393700"/>
                </a:lnTo>
                <a:lnTo>
                  <a:pt x="57150" y="279400"/>
                </a:lnTo>
                <a:lnTo>
                  <a:pt x="1225550" y="215900"/>
                </a:lnTo>
                <a:lnTo>
                  <a:pt x="831850" y="171450"/>
                </a:lnTo>
                <a:lnTo>
                  <a:pt x="965200" y="76200"/>
                </a:lnTo>
                <a:lnTo>
                  <a:pt x="990600" y="6350"/>
                </a:lnTo>
                <a:lnTo>
                  <a:pt x="1517650" y="0"/>
                </a:lnTo>
                <a:lnTo>
                  <a:pt x="1562100" y="107950"/>
                </a:lnTo>
                <a:lnTo>
                  <a:pt x="1403350" y="171450"/>
                </a:lnTo>
                <a:lnTo>
                  <a:pt x="1936750" y="247650"/>
                </a:lnTo>
                <a:lnTo>
                  <a:pt x="1727200" y="482600"/>
                </a:lnTo>
                <a:lnTo>
                  <a:pt x="1060450" y="577850"/>
                </a:lnTo>
                <a:lnTo>
                  <a:pt x="996950" y="654050"/>
                </a:lnTo>
                <a:lnTo>
                  <a:pt x="666750" y="584200"/>
                </a:lnTo>
                <a:lnTo>
                  <a:pt x="0" y="51435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Gas</a:t>
            </a:r>
            <a:endParaRPr lang="en-ID" sz="12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5C42136-C6B5-44B2-A01C-9F23B2CF8C19}"/>
              </a:ext>
            </a:extLst>
          </p:cNvPr>
          <p:cNvSpPr/>
          <p:nvPr/>
        </p:nvSpPr>
        <p:spPr>
          <a:xfrm>
            <a:off x="2896757" y="4947385"/>
            <a:ext cx="685800" cy="546100"/>
          </a:xfrm>
          <a:custGeom>
            <a:avLst/>
            <a:gdLst>
              <a:gd name="connsiteX0" fmla="*/ 406400 w 685800"/>
              <a:gd name="connsiteY0" fmla="*/ 0 h 546100"/>
              <a:gd name="connsiteX1" fmla="*/ 63500 w 685800"/>
              <a:gd name="connsiteY1" fmla="*/ 63500 h 546100"/>
              <a:gd name="connsiteX2" fmla="*/ 222250 w 685800"/>
              <a:gd name="connsiteY2" fmla="*/ 120650 h 546100"/>
              <a:gd name="connsiteX3" fmla="*/ 0 w 685800"/>
              <a:gd name="connsiteY3" fmla="*/ 254000 h 546100"/>
              <a:gd name="connsiteX4" fmla="*/ 139700 w 685800"/>
              <a:gd name="connsiteY4" fmla="*/ 323850 h 546100"/>
              <a:gd name="connsiteX5" fmla="*/ 82550 w 685800"/>
              <a:gd name="connsiteY5" fmla="*/ 349250 h 546100"/>
              <a:gd name="connsiteX6" fmla="*/ 241300 w 685800"/>
              <a:gd name="connsiteY6" fmla="*/ 400050 h 546100"/>
              <a:gd name="connsiteX7" fmla="*/ 44450 w 685800"/>
              <a:gd name="connsiteY7" fmla="*/ 457200 h 546100"/>
              <a:gd name="connsiteX8" fmla="*/ 406400 w 685800"/>
              <a:gd name="connsiteY8" fmla="*/ 546100 h 546100"/>
              <a:gd name="connsiteX9" fmla="*/ 565150 w 685800"/>
              <a:gd name="connsiteY9" fmla="*/ 381000 h 546100"/>
              <a:gd name="connsiteX10" fmla="*/ 476250 w 685800"/>
              <a:gd name="connsiteY10" fmla="*/ 342900 h 546100"/>
              <a:gd name="connsiteX11" fmla="*/ 685800 w 685800"/>
              <a:gd name="connsiteY11" fmla="*/ 190500 h 546100"/>
              <a:gd name="connsiteX12" fmla="*/ 615950 w 685800"/>
              <a:gd name="connsiteY12" fmla="*/ 146050 h 546100"/>
              <a:gd name="connsiteX13" fmla="*/ 635000 w 685800"/>
              <a:gd name="connsiteY13" fmla="*/ 101600 h 546100"/>
              <a:gd name="connsiteX14" fmla="*/ 469900 w 685800"/>
              <a:gd name="connsiteY14" fmla="*/ 6350 h 546100"/>
              <a:gd name="connsiteX15" fmla="*/ 406400 w 685800"/>
              <a:gd name="connsiteY15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" h="546100">
                <a:moveTo>
                  <a:pt x="406400" y="0"/>
                </a:moveTo>
                <a:lnTo>
                  <a:pt x="63500" y="63500"/>
                </a:lnTo>
                <a:lnTo>
                  <a:pt x="222250" y="120650"/>
                </a:lnTo>
                <a:lnTo>
                  <a:pt x="0" y="254000"/>
                </a:lnTo>
                <a:lnTo>
                  <a:pt x="139700" y="323850"/>
                </a:lnTo>
                <a:lnTo>
                  <a:pt x="82550" y="349250"/>
                </a:lnTo>
                <a:lnTo>
                  <a:pt x="241300" y="400050"/>
                </a:lnTo>
                <a:lnTo>
                  <a:pt x="44450" y="457200"/>
                </a:lnTo>
                <a:lnTo>
                  <a:pt x="406400" y="546100"/>
                </a:lnTo>
                <a:lnTo>
                  <a:pt x="565150" y="381000"/>
                </a:lnTo>
                <a:lnTo>
                  <a:pt x="476250" y="342900"/>
                </a:lnTo>
                <a:lnTo>
                  <a:pt x="685800" y="190500"/>
                </a:lnTo>
                <a:lnTo>
                  <a:pt x="615950" y="146050"/>
                </a:lnTo>
                <a:lnTo>
                  <a:pt x="635000" y="101600"/>
                </a:lnTo>
                <a:lnTo>
                  <a:pt x="469900" y="6350"/>
                </a:lnTo>
                <a:lnTo>
                  <a:pt x="406400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Gas</a:t>
            </a:r>
            <a:endParaRPr lang="en-ID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23A4E3-207D-49B5-838B-182B8883808A}"/>
              </a:ext>
            </a:extLst>
          </p:cNvPr>
          <p:cNvSpPr/>
          <p:nvPr/>
        </p:nvSpPr>
        <p:spPr>
          <a:xfrm>
            <a:off x="62721" y="24418"/>
            <a:ext cx="980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ID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PEMBORAN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80802</TotalTime>
  <Words>8571</Words>
  <Application>Microsoft Office PowerPoint</Application>
  <PresentationFormat>Widescreen</PresentationFormat>
  <Paragraphs>1476</Paragraphs>
  <Slides>83</Slides>
  <Notes>74</Notes>
  <HiddenSlides>32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102" baseType="lpstr">
      <vt:lpstr>Roboto</vt:lpstr>
      <vt:lpstr>Roboto Black</vt:lpstr>
      <vt:lpstr>Roboto Medium</vt:lpstr>
      <vt:lpstr>Arial</vt:lpstr>
      <vt:lpstr>Calibri</vt:lpstr>
      <vt:lpstr>Calibri Light</vt:lpstr>
      <vt:lpstr>Cambria Math</vt:lpstr>
      <vt:lpstr>Century Gothic</vt:lpstr>
      <vt:lpstr>Source Sans Pro</vt:lpstr>
      <vt:lpstr>Times New Roman</vt:lpstr>
      <vt:lpstr>Verdana</vt:lpstr>
      <vt:lpstr>Wingdings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CorelDRAW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Iwan Kurniawan</cp:lastModifiedBy>
  <cp:revision>1189</cp:revision>
  <dcterms:created xsi:type="dcterms:W3CDTF">2018-04-24T17:14:44Z</dcterms:created>
  <dcterms:modified xsi:type="dcterms:W3CDTF">2020-06-04T04:25:26Z</dcterms:modified>
</cp:coreProperties>
</file>